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8"/>
  </p:notesMasterIdLst>
  <p:sldIdLst>
    <p:sldId id="284" r:id="rId2"/>
    <p:sldId id="349" r:id="rId3"/>
    <p:sldId id="351" r:id="rId4"/>
    <p:sldId id="352" r:id="rId5"/>
    <p:sldId id="371" r:id="rId6"/>
    <p:sldId id="355" r:id="rId7"/>
    <p:sldId id="369" r:id="rId8"/>
    <p:sldId id="354" r:id="rId9"/>
    <p:sldId id="356" r:id="rId10"/>
    <p:sldId id="357" r:id="rId11"/>
    <p:sldId id="358" r:id="rId12"/>
    <p:sldId id="370" r:id="rId13"/>
    <p:sldId id="359" r:id="rId14"/>
    <p:sldId id="353" r:id="rId15"/>
    <p:sldId id="360" r:id="rId16"/>
    <p:sldId id="362" r:id="rId17"/>
    <p:sldId id="361" r:id="rId18"/>
    <p:sldId id="363" r:id="rId19"/>
    <p:sldId id="364" r:id="rId20"/>
    <p:sldId id="365" r:id="rId21"/>
    <p:sldId id="366" r:id="rId22"/>
    <p:sldId id="368" r:id="rId23"/>
    <p:sldId id="328" r:id="rId24"/>
    <p:sldId id="327" r:id="rId25"/>
    <p:sldId id="331" r:id="rId26"/>
    <p:sldId id="348" r:id="rId27"/>
    <p:sldId id="329" r:id="rId28"/>
    <p:sldId id="332" r:id="rId29"/>
    <p:sldId id="336" r:id="rId30"/>
    <p:sldId id="337" r:id="rId31"/>
    <p:sldId id="338" r:id="rId32"/>
    <p:sldId id="339" r:id="rId33"/>
    <p:sldId id="340" r:id="rId34"/>
    <p:sldId id="341" r:id="rId35"/>
    <p:sldId id="342" r:id="rId36"/>
    <p:sldId id="344" r:id="rId37"/>
    <p:sldId id="345" r:id="rId38"/>
    <p:sldId id="307" r:id="rId39"/>
    <p:sldId id="308" r:id="rId40"/>
    <p:sldId id="269" r:id="rId41"/>
    <p:sldId id="310" r:id="rId42"/>
    <p:sldId id="305" r:id="rId43"/>
    <p:sldId id="300" r:id="rId44"/>
    <p:sldId id="318" r:id="rId45"/>
    <p:sldId id="311" r:id="rId46"/>
    <p:sldId id="317" r:id="rId47"/>
    <p:sldId id="320" r:id="rId48"/>
    <p:sldId id="321" r:id="rId49"/>
    <p:sldId id="309" r:id="rId50"/>
    <p:sldId id="323" r:id="rId51"/>
    <p:sldId id="322" r:id="rId52"/>
    <p:sldId id="301" r:id="rId53"/>
    <p:sldId id="312" r:id="rId54"/>
    <p:sldId id="314" r:id="rId55"/>
    <p:sldId id="274" r:id="rId56"/>
    <p:sldId id="275" r:id="rId5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 clrIdx="0">
    <p:extLst>
      <p:ext uri="{19B8F6BF-5375-455C-9EA6-DF929625EA0E}">
        <p15:presenceInfo xmlns:p15="http://schemas.microsoft.com/office/powerpoint/2012/main" userId="as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1400"/>
    <a:srgbClr val="EEB500"/>
    <a:srgbClr val="3333FF"/>
    <a:srgbClr val="F2F4F8"/>
    <a:srgbClr val="CC0000"/>
    <a:srgbClr val="D448D4"/>
    <a:srgbClr val="EE82DF"/>
    <a:srgbClr val="673D33"/>
    <a:srgbClr val="ECB7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5708" autoAdjust="0"/>
  </p:normalViewPr>
  <p:slideViewPr>
    <p:cSldViewPr snapToGrid="0">
      <p:cViewPr varScale="1">
        <p:scale>
          <a:sx n="110" d="100"/>
          <a:sy n="110" d="100"/>
        </p:scale>
        <p:origin x="62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54D78-7C71-4F98-B3E4-5A1B9D6A6580}" type="datetimeFigureOut">
              <a:rPr lang="ru-RU" smtClean="0"/>
              <a:t>20.05.2020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8C7AD-4540-4FCF-867B-EEDD171272E9}" type="slidenum">
              <a:rPr lang="ru-RU" smtClean="0"/>
              <a:t>‹#›</a:t>
            </a:fld>
            <a:endParaRPr lang="ru-RU"/>
          </a:p>
        </p:txBody>
      </p:sp>
    </p:spTree>
    <p:extLst>
      <p:ext uri="{BB962C8B-B14F-4D97-AF65-F5344CB8AC3E}">
        <p14:creationId xmlns:p14="http://schemas.microsoft.com/office/powerpoint/2010/main" val="79972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AA30F95-1A1D-4932-9DB3-19A42E1B7648}" type="slidenum">
              <a:rPr lang="ru-RU" smtClean="0"/>
              <a:t>1</a:t>
            </a:fld>
            <a:endParaRPr lang="ru-RU"/>
          </a:p>
        </p:txBody>
      </p:sp>
    </p:spTree>
    <p:extLst>
      <p:ext uri="{BB962C8B-B14F-4D97-AF65-F5344CB8AC3E}">
        <p14:creationId xmlns:p14="http://schemas.microsoft.com/office/powerpoint/2010/main" val="3713099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8C8C7AD-4540-4FCF-867B-EEDD171272E9}" type="slidenum">
              <a:rPr lang="ru-RU" smtClean="0"/>
              <a:t>38</a:t>
            </a:fld>
            <a:endParaRPr lang="ru-RU"/>
          </a:p>
        </p:txBody>
      </p:sp>
    </p:spTree>
    <p:extLst>
      <p:ext uri="{BB962C8B-B14F-4D97-AF65-F5344CB8AC3E}">
        <p14:creationId xmlns:p14="http://schemas.microsoft.com/office/powerpoint/2010/main" val="113599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8C8C7AD-4540-4FCF-867B-EEDD171272E9}" type="slidenum">
              <a:rPr lang="ru-RU" smtClean="0"/>
              <a:t>55</a:t>
            </a:fld>
            <a:endParaRPr lang="ru-RU"/>
          </a:p>
        </p:txBody>
      </p:sp>
    </p:spTree>
    <p:extLst>
      <p:ext uri="{BB962C8B-B14F-4D97-AF65-F5344CB8AC3E}">
        <p14:creationId xmlns:p14="http://schemas.microsoft.com/office/powerpoint/2010/main" val="765114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AA30F95-1A1D-4932-9DB3-19A42E1B7648}" type="slidenum">
              <a:rPr lang="ru-RU" smtClean="0"/>
              <a:t>56</a:t>
            </a:fld>
            <a:endParaRPr lang="ru-RU"/>
          </a:p>
        </p:txBody>
      </p:sp>
    </p:spTree>
    <p:extLst>
      <p:ext uri="{BB962C8B-B14F-4D97-AF65-F5344CB8AC3E}">
        <p14:creationId xmlns:p14="http://schemas.microsoft.com/office/powerpoint/2010/main" val="144598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8C8C7AD-4540-4FCF-867B-EEDD171272E9}" type="slidenum">
              <a:rPr lang="ru-RU" smtClean="0"/>
              <a:t>24</a:t>
            </a:fld>
            <a:endParaRPr lang="ru-RU"/>
          </a:p>
        </p:txBody>
      </p:sp>
    </p:spTree>
    <p:extLst>
      <p:ext uri="{BB962C8B-B14F-4D97-AF65-F5344CB8AC3E}">
        <p14:creationId xmlns:p14="http://schemas.microsoft.com/office/powerpoint/2010/main" val="878171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8C8C7AD-4540-4FCF-867B-EEDD171272E9}" type="slidenum">
              <a:rPr lang="ru-RU" smtClean="0"/>
              <a:t>27</a:t>
            </a:fld>
            <a:endParaRPr lang="ru-RU"/>
          </a:p>
        </p:txBody>
      </p:sp>
    </p:spTree>
    <p:extLst>
      <p:ext uri="{BB962C8B-B14F-4D97-AF65-F5344CB8AC3E}">
        <p14:creationId xmlns:p14="http://schemas.microsoft.com/office/powerpoint/2010/main" val="423360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8C8C7AD-4540-4FCF-867B-EEDD171272E9}" type="slidenum">
              <a:rPr lang="ru-RU" smtClean="0"/>
              <a:t>32</a:t>
            </a:fld>
            <a:endParaRPr lang="ru-RU"/>
          </a:p>
        </p:txBody>
      </p:sp>
    </p:spTree>
    <p:extLst>
      <p:ext uri="{BB962C8B-B14F-4D97-AF65-F5344CB8AC3E}">
        <p14:creationId xmlns:p14="http://schemas.microsoft.com/office/powerpoint/2010/main" val="341529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8C8C7AD-4540-4FCF-867B-EEDD171272E9}" type="slidenum">
              <a:rPr lang="ru-RU" smtClean="0"/>
              <a:t>33</a:t>
            </a:fld>
            <a:endParaRPr lang="ru-RU"/>
          </a:p>
        </p:txBody>
      </p:sp>
    </p:spTree>
    <p:extLst>
      <p:ext uri="{BB962C8B-B14F-4D97-AF65-F5344CB8AC3E}">
        <p14:creationId xmlns:p14="http://schemas.microsoft.com/office/powerpoint/2010/main" val="1415098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8C8C7AD-4540-4FCF-867B-EEDD171272E9}" type="slidenum">
              <a:rPr lang="ru-RU" smtClean="0"/>
              <a:t>34</a:t>
            </a:fld>
            <a:endParaRPr lang="ru-RU"/>
          </a:p>
        </p:txBody>
      </p:sp>
    </p:spTree>
    <p:extLst>
      <p:ext uri="{BB962C8B-B14F-4D97-AF65-F5344CB8AC3E}">
        <p14:creationId xmlns:p14="http://schemas.microsoft.com/office/powerpoint/2010/main" val="239657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8C8C7AD-4540-4FCF-867B-EEDD171272E9}" type="slidenum">
              <a:rPr lang="ru-RU" smtClean="0"/>
              <a:t>35</a:t>
            </a:fld>
            <a:endParaRPr lang="ru-RU"/>
          </a:p>
        </p:txBody>
      </p:sp>
    </p:spTree>
    <p:extLst>
      <p:ext uri="{BB962C8B-B14F-4D97-AF65-F5344CB8AC3E}">
        <p14:creationId xmlns:p14="http://schemas.microsoft.com/office/powerpoint/2010/main" val="47190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8C8C7AD-4540-4FCF-867B-EEDD171272E9}" type="slidenum">
              <a:rPr lang="ru-RU" smtClean="0"/>
              <a:t>36</a:t>
            </a:fld>
            <a:endParaRPr lang="ru-RU"/>
          </a:p>
        </p:txBody>
      </p:sp>
    </p:spTree>
    <p:extLst>
      <p:ext uri="{BB962C8B-B14F-4D97-AF65-F5344CB8AC3E}">
        <p14:creationId xmlns:p14="http://schemas.microsoft.com/office/powerpoint/2010/main" val="3518170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8C8C7AD-4540-4FCF-867B-EEDD171272E9}" type="slidenum">
              <a:rPr lang="ru-RU" smtClean="0"/>
              <a:t>37</a:t>
            </a:fld>
            <a:endParaRPr lang="ru-RU"/>
          </a:p>
        </p:txBody>
      </p:sp>
    </p:spTree>
    <p:extLst>
      <p:ext uri="{BB962C8B-B14F-4D97-AF65-F5344CB8AC3E}">
        <p14:creationId xmlns:p14="http://schemas.microsoft.com/office/powerpoint/2010/main" val="4177174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18F5A1-2FA4-48C6-A9F1-3DABD5820C0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25047BE-C55E-4878-9297-8B704270C7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8782869-0CF0-4059-8BEC-F39F30265AC0}"/>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5" name="Нижний колонтитул 4">
            <a:extLst>
              <a:ext uri="{FF2B5EF4-FFF2-40B4-BE49-F238E27FC236}">
                <a16:creationId xmlns:a16="http://schemas.microsoft.com/office/drawing/2014/main" id="{71D3FE35-8960-4E13-BE66-2BF22C7C4D7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09DD7A6-87D4-4BD7-89B9-18C2357A2ABE}"/>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995251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183940-B0FC-4B27-86AA-D33A98C9504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EC808C2-16A4-48B3-A098-9F97D2A168D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0739A84-B7A9-4129-9ADC-B3262CD857FB}"/>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5" name="Нижний колонтитул 4">
            <a:extLst>
              <a:ext uri="{FF2B5EF4-FFF2-40B4-BE49-F238E27FC236}">
                <a16:creationId xmlns:a16="http://schemas.microsoft.com/office/drawing/2014/main" id="{684D2BD7-FB79-465B-8A00-6DA0BB34771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1A03589-9B5B-43B3-9806-D396DF406A93}"/>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2530991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C0E9CD9-E77B-4BAB-BE8C-FF3DFD24887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185C641-1467-49D4-818E-821EA94B16B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871FBD5-C6A1-4E34-AE83-EAE78EC00CCB}"/>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5" name="Нижний колонтитул 4">
            <a:extLst>
              <a:ext uri="{FF2B5EF4-FFF2-40B4-BE49-F238E27FC236}">
                <a16:creationId xmlns:a16="http://schemas.microsoft.com/office/drawing/2014/main" id="{437DE767-D405-43A7-ABF0-F2AD6DBB5F0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93FAD14-C5B2-4F7F-9789-E953FF93A9A3}"/>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2161999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25671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401A79-1361-490F-92F8-5B2BDC06DCE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43973E1-4BD8-4922-94BA-B8095460008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BA5875A-A0BC-4A65-B669-50E05B843C9A}"/>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5" name="Нижний колонтитул 4">
            <a:extLst>
              <a:ext uri="{FF2B5EF4-FFF2-40B4-BE49-F238E27FC236}">
                <a16:creationId xmlns:a16="http://schemas.microsoft.com/office/drawing/2014/main" id="{9B1CB24D-D56B-4C00-A813-27C9BF8DE73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302FC33-A574-4D71-85CE-165F9821483B}"/>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129839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306103-9332-42F9-866A-9F3A7B7856B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3574124F-35D9-47E2-957A-A4E89D215E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9714C32-2BA8-4E81-8C5D-8E5200B84C3F}"/>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5" name="Нижний колонтитул 4">
            <a:extLst>
              <a:ext uri="{FF2B5EF4-FFF2-40B4-BE49-F238E27FC236}">
                <a16:creationId xmlns:a16="http://schemas.microsoft.com/office/drawing/2014/main" id="{EC9DC47E-BF94-40FE-A636-1617D6B2ECB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F4D8A97-1AFB-4E71-9F7F-F857C83BDC29}"/>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3899652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B72F6E-98E4-4F6C-A905-AC197A428A0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0673E84-F0E4-4DE8-AC4B-8E65DA85F69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92ECE612-CBAF-410B-BF09-42DCBD4F30A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A0D20BF-25C3-4DE0-9503-41B9472F6EF9}"/>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6" name="Нижний колонтитул 5">
            <a:extLst>
              <a:ext uri="{FF2B5EF4-FFF2-40B4-BE49-F238E27FC236}">
                <a16:creationId xmlns:a16="http://schemas.microsoft.com/office/drawing/2014/main" id="{5DC4DDAC-1E79-448F-8809-BB9020EDCE3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349C557-FCF1-47B2-BAB3-7957FFAC3417}"/>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223500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163784-111A-4022-9148-4D306A1D5D7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DCC558E9-82C4-4559-9E6A-9C1397A887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444E52C-912D-471E-B3E4-A1D7F96C8C2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FC5F0AF-8572-4B1F-B2B4-AEB8DD8E44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20DBAC6-4607-4475-A7E7-E40F4EC349A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E64D1D0-5AE3-4533-AD2A-A4A811AA071F}"/>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8" name="Нижний колонтитул 7">
            <a:extLst>
              <a:ext uri="{FF2B5EF4-FFF2-40B4-BE49-F238E27FC236}">
                <a16:creationId xmlns:a16="http://schemas.microsoft.com/office/drawing/2014/main" id="{E9D4198F-9166-42D7-B9BB-BFAD70271955}"/>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FCCF5039-075B-490A-8D2A-76D39829CBA0}"/>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84747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805DF0-D2BF-4A68-8E5C-55539019B57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6412C7B-567B-4AE6-B3EA-F1E394B056E2}"/>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4" name="Нижний колонтитул 3">
            <a:extLst>
              <a:ext uri="{FF2B5EF4-FFF2-40B4-BE49-F238E27FC236}">
                <a16:creationId xmlns:a16="http://schemas.microsoft.com/office/drawing/2014/main" id="{A916745A-3B63-4D79-882B-ACE97D2558D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1486E1F-881B-432D-B5F4-DA83D3181436}"/>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2222540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4CF223E-05B9-441A-83A1-F1920F9EA485}"/>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3" name="Нижний колонтитул 2">
            <a:extLst>
              <a:ext uri="{FF2B5EF4-FFF2-40B4-BE49-F238E27FC236}">
                <a16:creationId xmlns:a16="http://schemas.microsoft.com/office/drawing/2014/main" id="{A17380F8-6ED1-43D7-BA83-FBBE5CC554D3}"/>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78CE1CF-7ECF-421B-A9FE-61E69064B23E}"/>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185366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C97BA7-F1F6-48EA-A0DB-71CCC4604CE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5C02F01-9C9A-40F1-9F48-ACC8BF0C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F6ACB7E-5E3C-4CD4-A25F-54F020475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407BA7B-BCBE-42EF-A703-C2929E6DC03F}"/>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6" name="Нижний колонтитул 5">
            <a:extLst>
              <a:ext uri="{FF2B5EF4-FFF2-40B4-BE49-F238E27FC236}">
                <a16:creationId xmlns:a16="http://schemas.microsoft.com/office/drawing/2014/main" id="{B116A602-A7B5-418F-87C5-922A8D8F5CC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EAC4C08-BA60-4A55-8CA3-E5D1F7F3EFE4}"/>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105693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919040-1A6A-4599-BBD0-DAE6F93BABD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4AEEE64-A1CA-4B2A-BFAE-4CFBEF546C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A57B073-E524-4B4F-8618-59465F93B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8A5ED80-F701-4DE4-8BF8-6D2E4E77FD54}"/>
              </a:ext>
            </a:extLst>
          </p:cNvPr>
          <p:cNvSpPr>
            <a:spLocks noGrp="1"/>
          </p:cNvSpPr>
          <p:nvPr>
            <p:ph type="dt" sz="half" idx="10"/>
          </p:nvPr>
        </p:nvSpPr>
        <p:spPr/>
        <p:txBody>
          <a:bodyPr/>
          <a:lstStyle/>
          <a:p>
            <a:fld id="{C9D5A3A5-02D3-42B7-BDAE-DFEE8D43B288}" type="datetimeFigureOut">
              <a:rPr lang="ru-RU" smtClean="0"/>
              <a:t>20.05.2020</a:t>
            </a:fld>
            <a:endParaRPr lang="ru-RU"/>
          </a:p>
        </p:txBody>
      </p:sp>
      <p:sp>
        <p:nvSpPr>
          <p:cNvPr id="6" name="Нижний колонтитул 5">
            <a:extLst>
              <a:ext uri="{FF2B5EF4-FFF2-40B4-BE49-F238E27FC236}">
                <a16:creationId xmlns:a16="http://schemas.microsoft.com/office/drawing/2014/main" id="{C4E9CA5E-7E92-44FA-B7AB-1765157CA99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0BC1D9E-5F95-4814-A6F2-86133765BB36}"/>
              </a:ext>
            </a:extLst>
          </p:cNvPr>
          <p:cNvSpPr>
            <a:spLocks noGrp="1"/>
          </p:cNvSpPr>
          <p:nvPr>
            <p:ph type="sldNum" sz="quarter" idx="12"/>
          </p:nvPr>
        </p:nvSpPr>
        <p:spPr/>
        <p:txBody>
          <a:bodyPr/>
          <a:lstStyle/>
          <a:p>
            <a:fld id="{0D5A1CF0-299D-4F5D-B0B9-0F61BCED990D}" type="slidenum">
              <a:rPr lang="ru-RU" smtClean="0"/>
              <a:t>‹#›</a:t>
            </a:fld>
            <a:endParaRPr lang="ru-RU"/>
          </a:p>
        </p:txBody>
      </p:sp>
    </p:spTree>
    <p:extLst>
      <p:ext uri="{BB962C8B-B14F-4D97-AF65-F5344CB8AC3E}">
        <p14:creationId xmlns:p14="http://schemas.microsoft.com/office/powerpoint/2010/main" val="2832454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F720D5-E1E8-43B9-9199-7697F4514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0BF38A2-93F1-48D0-B92F-A2B3E51837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14BD35D-EB78-4060-B397-69B93F579D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5A3A5-02D3-42B7-BDAE-DFEE8D43B288}" type="datetimeFigureOut">
              <a:rPr lang="ru-RU" smtClean="0"/>
              <a:t>20.05.2020</a:t>
            </a:fld>
            <a:endParaRPr lang="ru-RU"/>
          </a:p>
        </p:txBody>
      </p:sp>
      <p:sp>
        <p:nvSpPr>
          <p:cNvPr id="5" name="Нижний колонтитул 4">
            <a:extLst>
              <a:ext uri="{FF2B5EF4-FFF2-40B4-BE49-F238E27FC236}">
                <a16:creationId xmlns:a16="http://schemas.microsoft.com/office/drawing/2014/main" id="{A0A6B4C3-FB8C-4858-AA17-F7CF710C3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18A7890-0E2C-49E3-8B39-24830FB998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A1CF0-299D-4F5D-B0B9-0F61BCED990D}" type="slidenum">
              <a:rPr lang="ru-RU" smtClean="0"/>
              <a:t>‹#›</a:t>
            </a:fld>
            <a:endParaRPr lang="ru-RU"/>
          </a:p>
        </p:txBody>
      </p:sp>
    </p:spTree>
    <p:extLst>
      <p:ext uri="{BB962C8B-B14F-4D97-AF65-F5344CB8AC3E}">
        <p14:creationId xmlns:p14="http://schemas.microsoft.com/office/powerpoint/2010/main" val="51497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consultant.ru/document/cons_doc_LAW_326739/6d56d276632193117dbca91e8a5a7266f7575f79/#dst100147" TargetMode="External"/><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hyperlink" Target="http://www.consultant.ru/document/cons_doc_LAW_350818/7b571242a837a89b11d0055503c7f2b0a9b3c91f/#dst12759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genproc.gov.ru/anticor/register-of-illegal-remuneration/" TargetMode="External"/><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5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2.xml"/><Relationship Id="rId7" Type="http://schemas.openxmlformats.org/officeDocument/2006/relationships/hyperlink" Target="https://api.whatsapp.com/send?phone=79053767817" TargetMode="Externa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hyperlink" Target="mailto:info@mail.zakazrf.ru" TargetMode="External"/><Relationship Id="rId5" Type="http://schemas.openxmlformats.org/officeDocument/2006/relationships/image" Target="../media/image1.emf"/><Relationship Id="rId4" Type="http://schemas.openxmlformats.org/officeDocument/2006/relationships/oleObject" Target="../embeddings/oleObject2.bin"/><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5" name="Picture 69" descr="https://gmk.center/wp-content/uploads/2019/09/74762655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12490"/>
            <a:ext cx="10048568" cy="527549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0"/>
            <a:ext cx="12192000" cy="16124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4" name="Объект 13">
            <a:extLst>
              <a:ext uri="{FF2B5EF4-FFF2-40B4-BE49-F238E27FC236}">
                <a16:creationId xmlns:a16="http://schemas.microsoft.com/office/drawing/2014/main" id="{53C1CD7A-316C-4CF6-B8DB-48FCCA1FDE58}"/>
              </a:ext>
            </a:extLst>
          </p:cNvPr>
          <p:cNvGraphicFramePr>
            <a:graphicFrameLocks noChangeAspect="1"/>
          </p:cNvGraphicFramePr>
          <p:nvPr>
            <p:extLst>
              <p:ext uri="{D42A27DB-BD31-4B8C-83A1-F6EECF244321}">
                <p14:modId xmlns:p14="http://schemas.microsoft.com/office/powerpoint/2010/main" val="1397963855"/>
              </p:ext>
            </p:extLst>
          </p:nvPr>
        </p:nvGraphicFramePr>
        <p:xfrm>
          <a:off x="172035" y="165565"/>
          <a:ext cx="4900539" cy="1281360"/>
        </p:xfrm>
        <a:graphic>
          <a:graphicData uri="http://schemas.openxmlformats.org/presentationml/2006/ole">
            <mc:AlternateContent xmlns:mc="http://schemas.openxmlformats.org/markup-compatibility/2006">
              <mc:Choice xmlns:v="urn:schemas-microsoft-com:vml" Requires="v">
                <p:oleObj spid="_x0000_s4194" name="CorelDRAW" r:id="rId5" imgW="4115831" imgH="1076364" progId="CorelDraw.Graphic.21">
                  <p:embed/>
                </p:oleObj>
              </mc:Choice>
              <mc:Fallback>
                <p:oleObj name="CorelDRAW" r:id="rId5" imgW="4115831" imgH="1076364" progId="CorelDraw.Graphic.21">
                  <p:embed/>
                  <p:pic>
                    <p:nvPicPr>
                      <p:cNvPr id="3" name="Объект 2">
                        <a:extLst>
                          <a:ext uri="{FF2B5EF4-FFF2-40B4-BE49-F238E27FC236}">
                            <a16:creationId xmlns:a16="http://schemas.microsoft.com/office/drawing/2014/main" id="{53C1CD7A-316C-4CF6-B8DB-48FCCA1FDE58}"/>
                          </a:ext>
                        </a:extLst>
                      </p:cNvPr>
                      <p:cNvPicPr/>
                      <p:nvPr/>
                    </p:nvPicPr>
                    <p:blipFill>
                      <a:blip r:embed="rId6"/>
                      <a:stretch>
                        <a:fillRect/>
                      </a:stretch>
                    </p:blipFill>
                    <p:spPr>
                      <a:xfrm>
                        <a:off x="172035" y="165565"/>
                        <a:ext cx="4900539" cy="1281360"/>
                      </a:xfrm>
                      <a:prstGeom prst="rect">
                        <a:avLst/>
                      </a:prstGeom>
                    </p:spPr>
                  </p:pic>
                </p:oleObj>
              </mc:Fallback>
            </mc:AlternateContent>
          </a:graphicData>
        </a:graphic>
      </p:graphicFrame>
      <p:sp>
        <p:nvSpPr>
          <p:cNvPr id="16" name="TextBox 15"/>
          <p:cNvSpPr txBox="1"/>
          <p:nvPr/>
        </p:nvSpPr>
        <p:spPr>
          <a:xfrm>
            <a:off x="8857660" y="373340"/>
            <a:ext cx="2919047" cy="523220"/>
          </a:xfrm>
          <a:prstGeom prst="rect">
            <a:avLst/>
          </a:prstGeom>
          <a:noFill/>
        </p:spPr>
        <p:txBody>
          <a:bodyPr wrap="square" rtlCol="0">
            <a:spAutoFit/>
          </a:bodyPr>
          <a:lstStyle/>
          <a:p>
            <a:pPr algn="ctr"/>
            <a:r>
              <a:rPr lang="ru-RU" sz="2800" dirty="0">
                <a:solidFill>
                  <a:schemeClr val="bg1"/>
                </a:solidFill>
                <a:latin typeface="Franklin Gothic Demi" panose="020B0703020102020204" pitchFamily="34" charset="0"/>
              </a:rPr>
              <a:t>8 800 500 76 21</a:t>
            </a:r>
          </a:p>
        </p:txBody>
      </p:sp>
      <p:sp>
        <p:nvSpPr>
          <p:cNvPr id="2" name="Прямоугольник 1"/>
          <p:cNvSpPr/>
          <p:nvPr/>
        </p:nvSpPr>
        <p:spPr>
          <a:xfrm>
            <a:off x="10048567" y="1612490"/>
            <a:ext cx="2143433" cy="52455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25346" y="1612490"/>
            <a:ext cx="9797875" cy="1815882"/>
          </a:xfrm>
          <a:prstGeom prst="rect">
            <a:avLst/>
          </a:prstGeom>
          <a:noFill/>
        </p:spPr>
        <p:txBody>
          <a:bodyPr wrap="square" rtlCol="0">
            <a:spAutoFit/>
          </a:bodyPr>
          <a:lstStyle/>
          <a:p>
            <a:r>
              <a:rPr lang="ru-RU" sz="2800" b="1" dirty="0">
                <a:latin typeface="Roboto"/>
              </a:rPr>
              <a:t>Особенности закупок по строительству, капитальному ремонту и реконструкции, Постановление Правительства №99. Последние изменения</a:t>
            </a:r>
            <a:endParaRPr lang="ru-RU" sz="2800" b="1" dirty="0">
              <a:solidFill>
                <a:srgbClr val="FFC000"/>
              </a:solidFill>
              <a:latin typeface="Roboto"/>
            </a:endParaRPr>
          </a:p>
        </p:txBody>
      </p:sp>
    </p:spTree>
    <p:extLst>
      <p:ext uri="{BB962C8B-B14F-4D97-AF65-F5344CB8AC3E}">
        <p14:creationId xmlns:p14="http://schemas.microsoft.com/office/powerpoint/2010/main" val="256480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583978417"/>
              </p:ext>
            </p:extLst>
          </p:nvPr>
        </p:nvGraphicFramePr>
        <p:xfrm>
          <a:off x="334297" y="825910"/>
          <a:ext cx="11651225" cy="5877560"/>
        </p:xfrm>
        <a:graphic>
          <a:graphicData uri="http://schemas.openxmlformats.org/drawingml/2006/table">
            <a:tbl>
              <a:tblPr/>
              <a:tblGrid>
                <a:gridCol w="38050">
                  <a:extLst>
                    <a:ext uri="{9D8B030D-6E8A-4147-A177-3AD203B41FA5}">
                      <a16:colId xmlns:a16="http://schemas.microsoft.com/office/drawing/2014/main" val="2668772748"/>
                    </a:ext>
                  </a:extLst>
                </a:gridCol>
                <a:gridCol w="2951991">
                  <a:extLst>
                    <a:ext uri="{9D8B030D-6E8A-4147-A177-3AD203B41FA5}">
                      <a16:colId xmlns:a16="http://schemas.microsoft.com/office/drawing/2014/main" val="1032816231"/>
                    </a:ext>
                  </a:extLst>
                </a:gridCol>
                <a:gridCol w="4816772">
                  <a:extLst>
                    <a:ext uri="{9D8B030D-6E8A-4147-A177-3AD203B41FA5}">
                      <a16:colId xmlns:a16="http://schemas.microsoft.com/office/drawing/2014/main" val="3623246645"/>
                    </a:ext>
                  </a:extLst>
                </a:gridCol>
                <a:gridCol w="3844412">
                  <a:extLst>
                    <a:ext uri="{9D8B030D-6E8A-4147-A177-3AD203B41FA5}">
                      <a16:colId xmlns:a16="http://schemas.microsoft.com/office/drawing/2014/main" val="2976703240"/>
                    </a:ext>
                  </a:extLst>
                </a:gridCol>
              </a:tblGrid>
              <a:tr h="4759023">
                <a:tc>
                  <a:txBody>
                    <a:bodyPr/>
                    <a:lstStyle/>
                    <a:p>
                      <a:pPr marL="38100" marR="38100" fontAlgn="t">
                        <a:spcBef>
                          <a:spcPts val="500"/>
                        </a:spcBef>
                        <a:spcAft>
                          <a:spcPts val="500"/>
                        </a:spcAft>
                      </a:pPr>
                      <a:r>
                        <a:rPr lang="ru-RU" sz="600" dirty="0">
                          <a:effectLst/>
                          <a:latin typeface="Times New Roman" panose="02020603050405020304" pitchFamily="18" charset="0"/>
                        </a:rPr>
                        <a:t>2.</a:t>
                      </a:r>
                      <a:endParaRPr lang="ru-RU" sz="500" dirty="0">
                        <a:effectLst/>
                        <a:latin typeface="Verdana" panose="020B0604030504040204" pitchFamily="34" charset="0"/>
                      </a:endParaRPr>
                    </a:p>
                  </a:txBody>
                  <a:tcPr marL="0" marR="0" marT="0" marB="0">
                    <a:lnL>
                      <a:noFill/>
                    </a:lnL>
                    <a:lnR>
                      <a:noFill/>
                    </a:lnR>
                    <a:lnT>
                      <a:noFill/>
                    </a:lnT>
                    <a:lnB>
                      <a:noFill/>
                    </a:lnB>
                  </a:tcPr>
                </a:tc>
                <a:tc>
                  <a:txBody>
                    <a:bodyPr/>
                    <a:lstStyle/>
                    <a:p>
                      <a:pPr marL="38100" marR="38100" fontAlgn="t">
                        <a:spcBef>
                          <a:spcPts val="500"/>
                        </a:spcBef>
                        <a:spcAft>
                          <a:spcPts val="500"/>
                        </a:spcAft>
                      </a:pPr>
                      <a:r>
                        <a:rPr lang="ru-RU" sz="1800" dirty="0">
                          <a:effectLst/>
                          <a:latin typeface="Roboto"/>
                        </a:rPr>
                        <a:t>Выполнение работ по строительству, реконструкции, капитальному ремонту, сносу объекта капитального строительства, за исключением линейного объекта, если начальная (максимальная) цена контракта (цена лота) превышает 10 млн. рублей</a:t>
                      </a:r>
                    </a:p>
                  </a:txBody>
                  <a:tcPr marL="0" marR="0" marT="0" marB="0">
                    <a:lnL>
                      <a:noFill/>
                    </a:lnL>
                    <a:lnR>
                      <a:noFill/>
                    </a:lnR>
                    <a:lnT>
                      <a:noFill/>
                    </a:lnT>
                    <a:lnB>
                      <a:noFill/>
                    </a:lnB>
                  </a:tcPr>
                </a:tc>
                <a:tc>
                  <a:txBody>
                    <a:bodyPr/>
                    <a:lstStyle/>
                    <a:p>
                      <a:pPr marL="38100" marR="38100" indent="342900" algn="just" fontAlgn="t">
                        <a:spcBef>
                          <a:spcPts val="500"/>
                        </a:spcBef>
                        <a:spcAft>
                          <a:spcPts val="500"/>
                        </a:spcAft>
                      </a:pPr>
                      <a:r>
                        <a:rPr lang="ru-RU" sz="1600" b="0" dirty="0">
                          <a:effectLst/>
                          <a:latin typeface="Roboto"/>
                        </a:rPr>
                        <a:t>наличие за последние 3 года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капитальному ремонту, сносу объекта капитального строительства (за исключением линейного объекта).</a:t>
                      </a:r>
                    </a:p>
                    <a:p>
                      <a:pPr marL="38100" marR="38100" indent="342900" algn="just" fontAlgn="t">
                        <a:spcBef>
                          <a:spcPts val="500"/>
                        </a:spcBef>
                        <a:spcAft>
                          <a:spcPts val="500"/>
                        </a:spcAft>
                      </a:pPr>
                      <a:r>
                        <a:rPr lang="ru-RU" sz="1200" b="0" dirty="0">
                          <a:effectLst/>
                          <a:latin typeface="Times New Roman" panose="02020603050405020304" pitchFamily="18" charset="0"/>
                        </a:rPr>
                        <a:t>При этом стоимость такого одного исполненного контракта (договора) должна составлять:</a:t>
                      </a:r>
                      <a:endParaRPr lang="ru-RU" sz="1200" b="0" dirty="0">
                        <a:effectLst/>
                        <a:latin typeface="Verdana" panose="020B0604030504040204" pitchFamily="34" charset="0"/>
                      </a:endParaRPr>
                    </a:p>
                    <a:p>
                      <a:pPr marL="38100" marR="38100" indent="342900" algn="just" fontAlgn="t">
                        <a:spcBef>
                          <a:spcPts val="500"/>
                        </a:spcBef>
                        <a:spcAft>
                          <a:spcPts val="500"/>
                        </a:spcAft>
                      </a:pPr>
                      <a:r>
                        <a:rPr lang="ru-RU" sz="1200" b="0" dirty="0">
                          <a:effectLst/>
                          <a:latin typeface="Times New Roman" panose="02020603050405020304" pitchFamily="18" charset="0"/>
                        </a:rPr>
                        <a:t>не менее 50 процентов начальной (максимальной) цены контракта (цены лота), на право заключить который проводится закупка, если начальная (максимальная) цена контракта (цена лота) превышает 10 млн. рублей;</a:t>
                      </a:r>
                      <a:endParaRPr lang="ru-RU" sz="1200" b="0" dirty="0">
                        <a:effectLst/>
                        <a:latin typeface="Verdana" panose="020B0604030504040204" pitchFamily="34" charset="0"/>
                      </a:endParaRPr>
                    </a:p>
                    <a:p>
                      <a:pPr marL="38100" marR="38100" indent="342900" algn="just" fontAlgn="t">
                        <a:spcBef>
                          <a:spcPts val="500"/>
                        </a:spcBef>
                        <a:spcAft>
                          <a:spcPts val="500"/>
                        </a:spcAft>
                      </a:pPr>
                      <a:r>
                        <a:rPr lang="ru-RU" sz="1200" b="0" dirty="0">
                          <a:effectLst/>
                          <a:latin typeface="Times New Roman" panose="02020603050405020304" pitchFamily="18" charset="0"/>
                        </a:rPr>
                        <a:t>не менее 40 процентов начальной (максимальной) цены контракта (цены лота), на право заключить который проводится закупка, если начальная (максимальная) цена контракта (цена лота) превышает 100 млн. рублей;</a:t>
                      </a:r>
                      <a:endParaRPr lang="ru-RU" sz="1200" b="0" dirty="0">
                        <a:effectLst/>
                        <a:latin typeface="Verdana" panose="020B0604030504040204" pitchFamily="34" charset="0"/>
                      </a:endParaRPr>
                    </a:p>
                    <a:p>
                      <a:pPr marL="38100" marR="38100" indent="342900" algn="just" fontAlgn="t">
                        <a:spcBef>
                          <a:spcPts val="500"/>
                        </a:spcBef>
                        <a:spcAft>
                          <a:spcPts val="500"/>
                        </a:spcAft>
                      </a:pPr>
                      <a:r>
                        <a:rPr lang="ru-RU" sz="1200" b="0" dirty="0">
                          <a:effectLst/>
                          <a:latin typeface="Times New Roman" panose="02020603050405020304" pitchFamily="18" charset="0"/>
                        </a:rPr>
                        <a:t>не менее 30 процентов начальной (максимальной) цены контракта (цены лота), на право заключить который проводится закупка, если начальная (максимальная) цена контракта (цена лота) превышает 500 млн. рублей;</a:t>
                      </a:r>
                      <a:endParaRPr lang="ru-RU" sz="1200" b="0" dirty="0">
                        <a:effectLst/>
                        <a:latin typeface="Verdana" panose="020B0604030504040204" pitchFamily="34" charset="0"/>
                      </a:endParaRPr>
                    </a:p>
                    <a:p>
                      <a:pPr marL="38100" marR="38100" indent="342900" algn="just" fontAlgn="t">
                        <a:spcBef>
                          <a:spcPts val="500"/>
                        </a:spcBef>
                        <a:spcAft>
                          <a:spcPts val="500"/>
                        </a:spcAft>
                      </a:pPr>
                      <a:r>
                        <a:rPr lang="ru-RU" sz="1200" b="0" dirty="0">
                          <a:effectLst/>
                          <a:latin typeface="Times New Roman" panose="02020603050405020304" pitchFamily="18" charset="0"/>
                        </a:rPr>
                        <a:t>не менее 20 процентов начальной (максимальной) цены контракта (цены лота), на право заключить который проводится закупка, если начальная (максимальная) цена контракта (цена лота) превышает 1 млрд. рублей</a:t>
                      </a:r>
                      <a:endParaRPr lang="ru-RU" sz="1200" b="0" dirty="0">
                        <a:effectLst/>
                        <a:latin typeface="Verdana" panose="020B0604030504040204" pitchFamily="34" charset="0"/>
                      </a:endParaRPr>
                    </a:p>
                  </a:txBody>
                  <a:tcPr marL="0" marR="0" marT="0" marB="0">
                    <a:lnL>
                      <a:noFill/>
                    </a:lnL>
                    <a:lnR>
                      <a:noFill/>
                    </a:lnR>
                    <a:lnT>
                      <a:noFill/>
                    </a:lnT>
                    <a:lnB>
                      <a:noFill/>
                    </a:lnB>
                  </a:tcPr>
                </a:tc>
                <a:tc>
                  <a:txBody>
                    <a:bodyPr/>
                    <a:lstStyle/>
                    <a:p>
                      <a:pPr marL="38100" marR="38100" fontAlgn="t">
                        <a:spcBef>
                          <a:spcPts val="500"/>
                        </a:spcBef>
                        <a:spcAft>
                          <a:spcPts val="500"/>
                        </a:spcAft>
                      </a:pPr>
                      <a:r>
                        <a:rPr lang="ru-RU" sz="1400" dirty="0">
                          <a:effectLst/>
                          <a:latin typeface="Times New Roman" panose="02020603050405020304" pitchFamily="18" charset="0"/>
                        </a:rPr>
                        <a:t>копия исполненного контракта (договора);</a:t>
                      </a:r>
                      <a:endParaRPr lang="ru-RU" sz="1400" dirty="0">
                        <a:effectLst/>
                        <a:latin typeface="Verdana" panose="020B0604030504040204" pitchFamily="34" charset="0"/>
                      </a:endParaRPr>
                    </a:p>
                    <a:p>
                      <a:pPr marL="38100" marR="38100" fontAlgn="t">
                        <a:spcBef>
                          <a:spcPts val="500"/>
                        </a:spcBef>
                        <a:spcAft>
                          <a:spcPts val="500"/>
                        </a:spcAft>
                      </a:pPr>
                      <a:r>
                        <a:rPr lang="ru-RU" sz="1400" dirty="0">
                          <a:effectLst/>
                          <a:latin typeface="Times New Roman" panose="02020603050405020304" pitchFamily="18" charset="0"/>
                        </a:rPr>
                        <a:t>копия акта (актов) выполненных работ, содержащего (содержащих) все обязательные реквизиты, установленные частью 2 статьи 9 Федерального закона "О бухгалтерском учете", 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 Указанный документ (документы) должен быть подписан (подписаны) не ранее чем за 3 года до даты окончания срока подачи заявок на участие в закупке;</a:t>
                      </a:r>
                      <a:endParaRPr lang="ru-RU" sz="1400" dirty="0">
                        <a:effectLst/>
                        <a:latin typeface="Verdana" panose="020B0604030504040204" pitchFamily="34" charset="0"/>
                      </a:endParaRPr>
                    </a:p>
                    <a:p>
                      <a:pPr marL="38100" marR="38100" fontAlgn="t">
                        <a:spcBef>
                          <a:spcPts val="500"/>
                        </a:spcBef>
                        <a:spcAft>
                          <a:spcPts val="500"/>
                        </a:spcAft>
                      </a:pPr>
                      <a:r>
                        <a:rPr lang="ru-RU" sz="1400" dirty="0">
                          <a:effectLst/>
                          <a:latin typeface="Times New Roman" panose="02020603050405020304" pitchFamily="18" charset="0"/>
                        </a:rPr>
                        <a:t>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 Указанный документ должен быть подписан не ранее чем за 3 года до даты окончания срока подачи заявок на участие в закупке</a:t>
                      </a:r>
                      <a:endParaRPr lang="ru-RU" sz="1400" dirty="0">
                        <a:effectLst/>
                        <a:latin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1510988495"/>
                  </a:ext>
                </a:extLst>
              </a:tr>
            </a:tbl>
          </a:graphicData>
        </a:graphic>
      </p:graphicFrame>
    </p:spTree>
    <p:extLst>
      <p:ext uri="{BB962C8B-B14F-4D97-AF65-F5344CB8AC3E}">
        <p14:creationId xmlns:p14="http://schemas.microsoft.com/office/powerpoint/2010/main" val="4251843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134233608"/>
              </p:ext>
            </p:extLst>
          </p:nvPr>
        </p:nvGraphicFramePr>
        <p:xfrm>
          <a:off x="407337" y="380002"/>
          <a:ext cx="11523405" cy="5928360"/>
        </p:xfrm>
        <a:graphic>
          <a:graphicData uri="http://schemas.openxmlformats.org/drawingml/2006/table">
            <a:tbl>
              <a:tblPr/>
              <a:tblGrid>
                <a:gridCol w="2135566">
                  <a:extLst>
                    <a:ext uri="{9D8B030D-6E8A-4147-A177-3AD203B41FA5}">
                      <a16:colId xmlns:a16="http://schemas.microsoft.com/office/drawing/2014/main" val="1355535041"/>
                    </a:ext>
                  </a:extLst>
                </a:gridCol>
                <a:gridCol w="3509554">
                  <a:extLst>
                    <a:ext uri="{9D8B030D-6E8A-4147-A177-3AD203B41FA5}">
                      <a16:colId xmlns:a16="http://schemas.microsoft.com/office/drawing/2014/main" val="82276576"/>
                    </a:ext>
                  </a:extLst>
                </a:gridCol>
                <a:gridCol w="5878285">
                  <a:extLst>
                    <a:ext uri="{9D8B030D-6E8A-4147-A177-3AD203B41FA5}">
                      <a16:colId xmlns:a16="http://schemas.microsoft.com/office/drawing/2014/main" val="2233806423"/>
                    </a:ext>
                  </a:extLst>
                </a:gridCol>
              </a:tblGrid>
              <a:tr h="5715998">
                <a:tc>
                  <a:txBody>
                    <a:bodyPr/>
                    <a:lstStyle/>
                    <a:p>
                      <a:pPr marL="38100" marR="38100" fontAlgn="t">
                        <a:spcBef>
                          <a:spcPts val="500"/>
                        </a:spcBef>
                        <a:spcAft>
                          <a:spcPts val="500"/>
                        </a:spcAft>
                      </a:pPr>
                      <a:r>
                        <a:rPr lang="ru-RU" sz="1800" dirty="0">
                          <a:effectLst/>
                          <a:latin typeface="Roboto" panose="02000000000000000000" pitchFamily="2" charset="0"/>
                          <a:ea typeface="Roboto" panose="02000000000000000000" pitchFamily="2" charset="0"/>
                          <a:cs typeface="Roboto" panose="02000000000000000000" pitchFamily="2" charset="0"/>
                        </a:rPr>
                        <a:t>Выполнение работ по строительству некапитального строения, сооружения (строений, сооружений), благоустройству территории, если начальная (максимальная) цена контракта (цена лота) превышает 10 млн. рублей</a:t>
                      </a:r>
                    </a:p>
                  </a:txBody>
                  <a:tcPr marL="0" marR="0" marT="0" marB="0">
                    <a:lnL>
                      <a:noFill/>
                    </a:lnL>
                    <a:lnR>
                      <a:noFill/>
                    </a:lnR>
                    <a:lnT>
                      <a:noFill/>
                    </a:lnT>
                    <a:lnB>
                      <a:noFill/>
                    </a:lnB>
                  </a:tcPr>
                </a:tc>
                <a:tc>
                  <a:txBody>
                    <a:bodyPr/>
                    <a:lstStyle/>
                    <a:p>
                      <a:pPr marL="38100" marR="38100" fontAlgn="t">
                        <a:spcBef>
                          <a:spcPts val="500"/>
                        </a:spcBef>
                        <a:spcAft>
                          <a:spcPts val="500"/>
                        </a:spcAft>
                      </a:pPr>
                      <a:r>
                        <a:rPr lang="ru-RU" sz="1400" dirty="0">
                          <a:effectLst/>
                          <a:latin typeface="Times New Roman" panose="02020603050405020304" pitchFamily="18" charset="0"/>
                        </a:rPr>
                        <a:t>наличие за последние 3 года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капитальному ремонту, сносу объекта капитального строительства, в том числе линейного объекта, либо одного контракта (договора), заключенного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Федеральным законом "О закупках товаров, работ, услуг отдельными видами юридических лиц" на выполнение работ по строительству некапитального строения, сооружения (строений, сооружений), благоустройству территории.</a:t>
                      </a:r>
                      <a:endParaRPr lang="ru-RU" sz="1400" dirty="0">
                        <a:effectLst/>
                        <a:latin typeface="Verdana" panose="020B0604030504040204" pitchFamily="34" charset="0"/>
                      </a:endParaRPr>
                    </a:p>
                    <a:p>
                      <a:pPr marL="38100" marR="38100" fontAlgn="t">
                        <a:spcBef>
                          <a:spcPts val="500"/>
                        </a:spcBef>
                        <a:spcAft>
                          <a:spcPts val="500"/>
                        </a:spcAft>
                      </a:pPr>
                      <a:r>
                        <a:rPr lang="ru-RU" sz="1400" dirty="0">
                          <a:effectLst/>
                          <a:latin typeface="Times New Roman" panose="02020603050405020304" pitchFamily="18" charset="0"/>
                        </a:rPr>
                        <a:t>При этом стоимость такого одного контракта (договора) должна составлять не менее 20 процентов начальной (максимальной) цены контракта (цены лота), на право заключить который проводится закупка</a:t>
                      </a:r>
                      <a:endParaRPr lang="ru-RU" sz="1400" dirty="0">
                        <a:effectLst/>
                        <a:latin typeface="Verdana" panose="020B0604030504040204" pitchFamily="34" charset="0"/>
                      </a:endParaRPr>
                    </a:p>
                  </a:txBody>
                  <a:tcPr marL="0" marR="0" marT="0" marB="0">
                    <a:lnL>
                      <a:noFill/>
                    </a:lnL>
                    <a:lnR>
                      <a:noFill/>
                    </a:lnR>
                    <a:lnT>
                      <a:noFill/>
                    </a:lnT>
                    <a:lnB>
                      <a:noFill/>
                    </a:lnB>
                  </a:tcPr>
                </a:tc>
                <a:tc>
                  <a:txBody>
                    <a:bodyPr/>
                    <a:lstStyle/>
                    <a:p>
                      <a:pPr marL="38100" marR="38100" fontAlgn="t">
                        <a:spcBef>
                          <a:spcPts val="500"/>
                        </a:spcBef>
                        <a:spcAft>
                          <a:spcPts val="500"/>
                        </a:spcAft>
                      </a:pPr>
                      <a:r>
                        <a:rPr lang="ru-RU" sz="1400" dirty="0">
                          <a:effectLst/>
                          <a:latin typeface="Times New Roman" panose="02020603050405020304" pitchFamily="18" charset="0"/>
                        </a:rPr>
                        <a:t>копия исполненного контракта (договора) на выполнение работ по строительству, реконструкции, капитальному ремонту, сносу объекта капитального строительства, в том числе линейного объекта, либо копия контракта (договора), сведения о котором содержатся в реестре контрактов, заключенных заказчиками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в реестре договоров, заключенных заказчиками по результатам закупки в соответствии с Федеральным законом "О закупках товаров, работ, услуг отдельными видами юридических лиц", на выполнение работ по строительству некапитального строения, сооружения (строений, сооружений), благоустройству территории;</a:t>
                      </a:r>
                      <a:endParaRPr lang="ru-RU" sz="1400" dirty="0">
                        <a:effectLst/>
                        <a:latin typeface="Verdana" panose="020B0604030504040204" pitchFamily="34" charset="0"/>
                      </a:endParaRPr>
                    </a:p>
                    <a:p>
                      <a:pPr marL="38100" marR="38100" fontAlgn="t">
                        <a:spcBef>
                          <a:spcPts val="500"/>
                        </a:spcBef>
                        <a:spcAft>
                          <a:spcPts val="500"/>
                        </a:spcAft>
                      </a:pPr>
                      <a:r>
                        <a:rPr lang="ru-RU" sz="1400" dirty="0">
                          <a:effectLst/>
                          <a:latin typeface="Times New Roman" panose="02020603050405020304" pitchFamily="18" charset="0"/>
                        </a:rPr>
                        <a:t>копия акта (актов) выполненных работ, содержащего (содержащих) все обязательные реквизиты, установленные частью 2 статьи 9 Федерального закона "О бухгалтерском учете", 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 Указанный документ (документы) должен быть подписан (подписаны) не ранее чем за 3 года до даты окончания срока подачи заявок на участие в закупке;</a:t>
                      </a:r>
                      <a:endParaRPr lang="ru-RU" sz="1400" dirty="0">
                        <a:effectLst/>
                        <a:latin typeface="Verdana" panose="020B0604030504040204" pitchFamily="34" charset="0"/>
                      </a:endParaRPr>
                    </a:p>
                    <a:p>
                      <a:pPr marL="38100" marR="38100" fontAlgn="t">
                        <a:spcBef>
                          <a:spcPts val="500"/>
                        </a:spcBef>
                        <a:spcAft>
                          <a:spcPts val="500"/>
                        </a:spcAft>
                      </a:pPr>
                      <a:r>
                        <a:rPr lang="ru-RU" sz="1400" dirty="0">
                          <a:effectLst/>
                          <a:latin typeface="Times New Roman" panose="02020603050405020304" pitchFamily="18" charset="0"/>
                        </a:rPr>
                        <a:t>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a:t>
                      </a:r>
                      <a:endParaRPr lang="ru-RU" sz="1400" dirty="0">
                        <a:effectLst/>
                        <a:latin typeface="Verdana" panose="020B0604030504040204" pitchFamily="34" charset="0"/>
                      </a:endParaRPr>
                    </a:p>
                    <a:p>
                      <a:pPr marL="38100" marR="38100" fontAlgn="t">
                        <a:spcBef>
                          <a:spcPts val="500"/>
                        </a:spcBef>
                        <a:spcAft>
                          <a:spcPts val="500"/>
                        </a:spcAft>
                      </a:pPr>
                      <a:r>
                        <a:rPr lang="ru-RU" sz="1400" dirty="0">
                          <a:effectLst/>
                          <a:latin typeface="Times New Roman" panose="02020603050405020304" pitchFamily="18" charset="0"/>
                        </a:rPr>
                        <a:t>Указанный документ должен быть подписан не ранее чем за 3 года до даты окончания срока подачи заявок на </a:t>
                      </a:r>
                      <a:r>
                        <a:rPr lang="ru-RU" sz="1400" dirty="0" err="1" smtClean="0">
                          <a:effectLst/>
                          <a:latin typeface="Times New Roman" panose="02020603050405020304" pitchFamily="18" charset="0"/>
                        </a:rPr>
                        <a:t>учасстие</a:t>
                      </a:r>
                      <a:r>
                        <a:rPr lang="ru-RU" sz="1400" dirty="0" smtClean="0">
                          <a:effectLst/>
                          <a:latin typeface="Times New Roman" panose="02020603050405020304" pitchFamily="18" charset="0"/>
                        </a:rPr>
                        <a:t> в закупке</a:t>
                      </a:r>
                      <a:endParaRPr lang="ru-RU" sz="1400" dirty="0">
                        <a:effectLst/>
                        <a:latin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1244435526"/>
                  </a:ext>
                </a:extLst>
              </a:tr>
            </a:tbl>
          </a:graphicData>
        </a:graphic>
      </p:graphicFrame>
    </p:spTree>
    <p:extLst>
      <p:ext uri="{BB962C8B-B14F-4D97-AF65-F5344CB8AC3E}">
        <p14:creationId xmlns:p14="http://schemas.microsoft.com/office/powerpoint/2010/main" val="2415848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1353800" cy="1325563"/>
          </a:xfrm>
        </p:spPr>
        <p:txBody>
          <a:bodyPr>
            <a:normAutofit fontScale="90000"/>
          </a:bodyPr>
          <a:lstStyle/>
          <a:p>
            <a:r>
              <a:rPr lang="ru-RU" sz="3600" b="1" dirty="0"/>
              <a:t>Постановление Правительства РФ от 14 сентября 2019 г. </a:t>
            </a:r>
            <a:r>
              <a:rPr lang="ru-RU" sz="3600" b="1" dirty="0" smtClean="0"/>
              <a:t>№</a:t>
            </a:r>
            <a:r>
              <a:rPr lang="ru-RU" sz="3600" b="1" dirty="0"/>
              <a:t> 1202 “О порядке взаимодействия участника закупки и оператора электронной площадки”</a:t>
            </a:r>
            <a:r>
              <a:rPr lang="ru-RU" b="1" dirty="0"/>
              <a:t/>
            </a:r>
            <a:br>
              <a:rPr lang="ru-RU" b="1" dirty="0"/>
            </a:br>
            <a:endParaRPr lang="ru-RU" dirty="0"/>
          </a:p>
        </p:txBody>
      </p:sp>
      <p:sp>
        <p:nvSpPr>
          <p:cNvPr id="4" name="Прямоугольник 3"/>
          <p:cNvSpPr/>
          <p:nvPr/>
        </p:nvSpPr>
        <p:spPr>
          <a:xfrm>
            <a:off x="705396" y="1724887"/>
            <a:ext cx="10755085" cy="4185761"/>
          </a:xfrm>
          <a:prstGeom prst="rect">
            <a:avLst/>
          </a:prstGeom>
        </p:spPr>
        <p:txBody>
          <a:bodyPr wrap="square">
            <a:spAutoFit/>
          </a:bodyPr>
          <a:lstStyle/>
          <a:p>
            <a:r>
              <a:rPr lang="ru-RU" sz="1400" dirty="0">
                <a:latin typeface="Arial" panose="020B0604020202020204" pitchFamily="34" charset="0"/>
              </a:rPr>
              <a:t>4. Оператор электронной площадки рассматривает информацию и документы, предусмотренные пунктом 2 настоящих Правил, на предмет:</a:t>
            </a:r>
          </a:p>
          <a:p>
            <a:r>
              <a:rPr lang="ru-RU" sz="1400" dirty="0">
                <a:latin typeface="Arial" panose="020B0604020202020204" pitchFamily="34" charset="0"/>
              </a:rPr>
              <a:t>а</a:t>
            </a:r>
            <a:r>
              <a:rPr lang="ru-RU" sz="1400" b="1" dirty="0">
                <a:latin typeface="Arial" panose="020B0604020202020204" pitchFamily="34" charset="0"/>
              </a:rPr>
              <a:t>) соответствия перечня представленных документов </a:t>
            </a:r>
            <a:r>
              <a:rPr lang="ru-RU" sz="1400" dirty="0">
                <a:latin typeface="Arial" panose="020B0604020202020204" pitchFamily="34" charset="0"/>
              </a:rPr>
              <a:t>перечню, который предусмотрен графой "Документы, подтверждающие соответствие участников закупки дополнительным требованиям" приложения к дополнительным требованиям;</a:t>
            </a:r>
          </a:p>
          <a:p>
            <a:r>
              <a:rPr lang="ru-RU" sz="1400" dirty="0">
                <a:latin typeface="Arial" panose="020B0604020202020204" pitchFamily="34" charset="0"/>
              </a:rPr>
              <a:t>б) </a:t>
            </a:r>
            <a:r>
              <a:rPr lang="ru-RU" sz="1400" b="1" dirty="0">
                <a:latin typeface="Arial" panose="020B0604020202020204" pitchFamily="34" charset="0"/>
              </a:rPr>
              <a:t>наличия информации об участнике закупки в информации и документах</a:t>
            </a:r>
            <a:r>
              <a:rPr lang="ru-RU" sz="1400" dirty="0">
                <a:latin typeface="Arial" panose="020B0604020202020204" pitchFamily="34" charset="0"/>
              </a:rPr>
              <a:t>, представленных в соответствии с подпунктами "д" и "ж" пункта 2 настоящих Правил, за исключением случаев, если в соответствии с законодательством Российской Федерации указание такой информации в документах не предусмотрено;</a:t>
            </a:r>
          </a:p>
          <a:p>
            <a:r>
              <a:rPr lang="ru-RU" sz="1400" dirty="0">
                <a:latin typeface="Arial" panose="020B0604020202020204" pitchFamily="34" charset="0"/>
              </a:rPr>
              <a:t>в) </a:t>
            </a:r>
            <a:r>
              <a:rPr lang="ru-RU" sz="1400" b="1" dirty="0" err="1">
                <a:latin typeface="Arial" panose="020B0604020202020204" pitchFamily="34" charset="0"/>
              </a:rPr>
              <a:t>непревышения</a:t>
            </a:r>
            <a:r>
              <a:rPr lang="ru-RU" sz="1400" b="1" dirty="0">
                <a:latin typeface="Arial" panose="020B0604020202020204" pitchFamily="34" charset="0"/>
              </a:rPr>
              <a:t> цены</a:t>
            </a:r>
            <a:r>
              <a:rPr lang="ru-RU" sz="1400" dirty="0">
                <a:latin typeface="Arial" panose="020B0604020202020204" pitchFamily="34" charset="0"/>
              </a:rPr>
              <a:t>, предусмотренной подпунктом "е" пункта 2 настоящих Правил, над ценой контракта (договора), представленного в соответствии с подпунктом "д" пункта 2 настоящих Правил.</a:t>
            </a:r>
          </a:p>
          <a:p>
            <a:r>
              <a:rPr lang="ru-RU" sz="1400" dirty="0">
                <a:latin typeface="Arial" panose="020B0604020202020204" pitchFamily="34" charset="0"/>
              </a:rPr>
              <a:t>5. Оператор электронной площадки по результатам рассмотрения информации и документов в соответствии с пунктом 4 настоящих Правил в срок, установленный частью 13 статьи 24.2 Федерального закона, принимает решение:</a:t>
            </a:r>
          </a:p>
          <a:p>
            <a:r>
              <a:rPr lang="ru-RU" sz="1400" dirty="0">
                <a:latin typeface="Arial" panose="020B0604020202020204" pitchFamily="34" charset="0"/>
              </a:rPr>
              <a:t>а) о размещении таких документов (или их копий) в реестре участников закупок, аккредитованных на электронной площадке;</a:t>
            </a:r>
          </a:p>
          <a:p>
            <a:r>
              <a:rPr lang="ru-RU" sz="1400" dirty="0">
                <a:latin typeface="Arial" panose="020B0604020202020204" pitchFamily="34" charset="0"/>
              </a:rPr>
              <a:t>б) об отказе в размещении таких документов (или их копий) в реестре участников закупок, аккредитованных на электронной площадке, в случае:</a:t>
            </a:r>
          </a:p>
          <a:p>
            <a:r>
              <a:rPr lang="ru-RU" sz="1400" dirty="0">
                <a:latin typeface="Arial" panose="020B0604020202020204" pitchFamily="34" charset="0"/>
              </a:rPr>
              <a:t>несоответствия перечня представленных документов (или их копий) перечню, который предусмотрен графой "Документы, подтверждающие соответствие участников закупки дополнительным требованиям" приложения к дополнительным требованиям;</a:t>
            </a:r>
          </a:p>
          <a:p>
            <a:r>
              <a:rPr lang="ru-RU" sz="1400" dirty="0">
                <a:latin typeface="Arial" panose="020B0604020202020204" pitchFamily="34" charset="0"/>
              </a:rPr>
              <a:t>нарушения положений пункта 2 настоящих Правил при направлении электронных документов (или их копий).</a:t>
            </a:r>
            <a:endParaRPr lang="ru-RU" sz="1400" b="0" i="0" dirty="0">
              <a:effectLst/>
              <a:latin typeface="Arial" panose="020B0604020202020204" pitchFamily="34" charset="0"/>
            </a:endParaRPr>
          </a:p>
        </p:txBody>
      </p:sp>
    </p:spTree>
    <p:extLst>
      <p:ext uri="{BB962C8B-B14F-4D97-AF65-F5344CB8AC3E}">
        <p14:creationId xmlns:p14="http://schemas.microsoft.com/office/powerpoint/2010/main" val="2500736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avatars.mds.yandex.net/get-pdb/2978572/229a7545-1a8f-4924-a5f2-f4b1d7e085b5/s1200?webp=fa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5246" cy="220762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68531" y="1748640"/>
            <a:ext cx="10515600" cy="2308324"/>
          </a:xfrm>
          <a:prstGeom prst="rect">
            <a:avLst/>
          </a:prstGeom>
        </p:spPr>
        <p:txBody>
          <a:bodyPr wrap="square">
            <a:spAutoFit/>
          </a:bodyPr>
          <a:lstStyle/>
          <a:p>
            <a:pPr indent="342900" algn="just"/>
            <a:r>
              <a:rPr lang="ru-RU" dirty="0">
                <a:latin typeface="Times New Roman" panose="02020603050405020304" pitchFamily="18" charset="0"/>
              </a:rPr>
              <a:t>1. Подача заявок на участие в электронном аукционе осуществляется только лицами, зарегистрированными в единой информационной системе и аккредитованными на электронной площадке. При этом подача заявок на участие в закупках отдельных видов товаров, работ, услуг, в отношении участников которых Правительством Российской Федерации в соответствии с частями 2 и 2.1 статьи 31 настоящего Федерального закона </a:t>
            </a:r>
            <a:r>
              <a:rPr lang="ru-RU" b="1" dirty="0">
                <a:solidFill>
                  <a:srgbClr val="FF0000"/>
                </a:solidFill>
                <a:latin typeface="Times New Roman" panose="02020603050405020304" pitchFamily="18" charset="0"/>
              </a:rPr>
              <a:t>установлены дополнительные требования</a:t>
            </a:r>
            <a:r>
              <a:rPr lang="ru-RU" dirty="0">
                <a:latin typeface="Times New Roman" panose="02020603050405020304" pitchFamily="18" charset="0"/>
              </a:rPr>
              <a:t>, осуществляется только участниками закупки, электронные документы (или их копии) которых </a:t>
            </a:r>
            <a:r>
              <a:rPr lang="ru-RU" b="1" dirty="0">
                <a:solidFill>
                  <a:srgbClr val="FF0000"/>
                </a:solidFill>
                <a:latin typeface="Times New Roman" panose="02020603050405020304" pitchFamily="18" charset="0"/>
              </a:rPr>
              <a:t>размещены в соответствии с частью 13 статьи 24.2 настоящего Федерального закона оператором электронной площадки в реестре участников закупок, аккредитованных на электронной площадке.</a:t>
            </a:r>
            <a:endParaRPr lang="ru-RU" sz="1400" b="1" dirty="0">
              <a:solidFill>
                <a:srgbClr val="FF0000"/>
              </a:solidFill>
              <a:effectLst/>
              <a:latin typeface="Verdana" panose="020B0604030504040204" pitchFamily="34" charset="0"/>
            </a:endParaRPr>
          </a:p>
        </p:txBody>
      </p:sp>
      <p:sp>
        <p:nvSpPr>
          <p:cNvPr id="5" name="TextBox 4"/>
          <p:cNvSpPr txBox="1"/>
          <p:nvPr/>
        </p:nvSpPr>
        <p:spPr>
          <a:xfrm>
            <a:off x="768531" y="4310743"/>
            <a:ext cx="10554789" cy="1938992"/>
          </a:xfrm>
          <a:prstGeom prst="rect">
            <a:avLst/>
          </a:prstGeom>
          <a:noFill/>
        </p:spPr>
        <p:txBody>
          <a:bodyPr wrap="square" rtlCol="0">
            <a:spAutoFit/>
          </a:bodyPr>
          <a:lstStyle/>
          <a:p>
            <a:r>
              <a:rPr lang="ru-RU" sz="2000" dirty="0">
                <a:latin typeface="Roboto" panose="02000000000000000000" pitchFamily="2" charset="0"/>
                <a:ea typeface="Roboto" panose="02000000000000000000" pitchFamily="2" charset="0"/>
                <a:cs typeface="Roboto" panose="02000000000000000000" pitchFamily="2" charset="0"/>
              </a:rPr>
              <a:t>3.1. Первая часть заявки на участие в электронном аукционе в случае включения в документацию о закупке в соответствии с пунктом 8 части 1 статьи 33 настоящего Федерального </a:t>
            </a:r>
            <a:r>
              <a:rPr lang="ru-RU" sz="2000" dirty="0">
                <a:solidFill>
                  <a:srgbClr val="FF0000"/>
                </a:solidFill>
                <a:latin typeface="Roboto" panose="02000000000000000000" pitchFamily="2" charset="0"/>
                <a:ea typeface="Roboto" panose="02000000000000000000" pitchFamily="2" charset="0"/>
                <a:cs typeface="Roboto" panose="02000000000000000000" pitchFamily="2" charset="0"/>
              </a:rPr>
              <a:t>закона проектной документации </a:t>
            </a:r>
            <a:r>
              <a:rPr lang="ru-RU" sz="2000" dirty="0">
                <a:latin typeface="Roboto" panose="02000000000000000000" pitchFamily="2" charset="0"/>
                <a:ea typeface="Roboto" panose="02000000000000000000" pitchFamily="2" charset="0"/>
                <a:cs typeface="Roboto" panose="02000000000000000000" pitchFamily="2" charset="0"/>
              </a:rPr>
              <a:t>должна содержать </a:t>
            </a:r>
            <a:r>
              <a:rPr lang="ru-RU" sz="2000" dirty="0">
                <a:solidFill>
                  <a:srgbClr val="FF0000"/>
                </a:solidFill>
                <a:latin typeface="Roboto" panose="02000000000000000000" pitchFamily="2" charset="0"/>
                <a:ea typeface="Roboto" panose="02000000000000000000" pitchFamily="2" charset="0"/>
                <a:cs typeface="Roboto" panose="02000000000000000000" pitchFamily="2" charset="0"/>
              </a:rPr>
              <a:t>исключительно согласие </a:t>
            </a:r>
            <a:r>
              <a:rPr lang="ru-RU" sz="2000" dirty="0">
                <a:latin typeface="Roboto" panose="02000000000000000000" pitchFamily="2" charset="0"/>
                <a:ea typeface="Roboto" panose="02000000000000000000" pitchFamily="2" charset="0"/>
                <a:cs typeface="Roboto" panose="02000000000000000000" pitchFamily="2" charset="0"/>
              </a:rPr>
              <a:t>участника закупки на выполнение работ на условиях, предусмотренных документацией об электронном аукционе (такое согласие дается с использованием программно-аппаратных средств электронной площадки).</a:t>
            </a:r>
          </a:p>
        </p:txBody>
      </p:sp>
    </p:spTree>
    <p:extLst>
      <p:ext uri="{BB962C8B-B14F-4D97-AF65-F5344CB8AC3E}">
        <p14:creationId xmlns:p14="http://schemas.microsoft.com/office/powerpoint/2010/main" val="4017569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проектирование, строительство </a:t>
            </a:r>
            <a:r>
              <a:rPr lang="ru-RU" dirty="0"/>
              <a:t>и </a:t>
            </a:r>
            <a:r>
              <a:rPr lang="ru-RU" dirty="0" smtClean="0"/>
              <a:t>ввод </a:t>
            </a:r>
            <a:r>
              <a:rPr lang="ru-RU" dirty="0"/>
              <a:t>в эксплуатацию объектов капитального </a:t>
            </a:r>
            <a:r>
              <a:rPr lang="ru-RU" dirty="0" smtClean="0"/>
              <a:t>строительства </a:t>
            </a:r>
            <a:r>
              <a:rPr lang="ru-RU" b="1" dirty="0" smtClean="0"/>
              <a:t>ВМЕСТЕ</a:t>
            </a:r>
            <a:endParaRPr lang="ru-RU" b="1" dirty="0"/>
          </a:p>
        </p:txBody>
      </p:sp>
      <p:sp>
        <p:nvSpPr>
          <p:cNvPr id="4" name="Прямоугольник 3"/>
          <p:cNvSpPr/>
          <p:nvPr/>
        </p:nvSpPr>
        <p:spPr>
          <a:xfrm>
            <a:off x="513807" y="2194785"/>
            <a:ext cx="5495108" cy="2031325"/>
          </a:xfrm>
          <a:prstGeom prst="rect">
            <a:avLst/>
          </a:prstGeom>
        </p:spPr>
        <p:txBody>
          <a:bodyPr wrap="square">
            <a:spAutoFit/>
          </a:bodyPr>
          <a:lstStyle/>
          <a:p>
            <a:r>
              <a:rPr lang="ru-RU" b="1" dirty="0">
                <a:solidFill>
                  <a:srgbClr val="333333"/>
                </a:solidFill>
                <a:latin typeface="Arial" panose="020B0604020202020204" pitchFamily="34" charset="0"/>
              </a:rPr>
              <a:t>Часть  16.1 статьи 34</a:t>
            </a:r>
            <a:r>
              <a:rPr lang="ru-RU" dirty="0">
                <a:solidFill>
                  <a:srgbClr val="333333"/>
                </a:solidFill>
                <a:latin typeface="Arial" panose="020B0604020202020204" pitchFamily="34" charset="0"/>
              </a:rPr>
              <a:t>. Предметом контракта может быть одновременно выполнение работ по проектированию, строительству и вводу в эксплуатацию объектов капитального строительства. </a:t>
            </a:r>
            <a:r>
              <a:rPr lang="ru-RU" dirty="0">
                <a:solidFill>
                  <a:srgbClr val="666699"/>
                </a:solidFill>
                <a:latin typeface="Arial" panose="020B0604020202020204" pitchFamily="34" charset="0"/>
              </a:rPr>
              <a:t>Порядок </a:t>
            </a:r>
            <a:r>
              <a:rPr lang="ru-RU" dirty="0" smtClean="0">
                <a:solidFill>
                  <a:srgbClr val="666699"/>
                </a:solidFill>
                <a:latin typeface="Arial" panose="020B0604020202020204" pitchFamily="34" charset="0"/>
              </a:rPr>
              <a:t>и основания</a:t>
            </a:r>
            <a:r>
              <a:rPr lang="ru-RU" dirty="0">
                <a:solidFill>
                  <a:srgbClr val="333333"/>
                </a:solidFill>
                <a:latin typeface="Arial" panose="020B0604020202020204" pitchFamily="34" charset="0"/>
              </a:rPr>
              <a:t> заключения таких контрактов устанавливаются Правительством Российской Федерации</a:t>
            </a:r>
            <a:r>
              <a:rPr lang="ru-RU" dirty="0" smtClean="0">
                <a:solidFill>
                  <a:srgbClr val="333333"/>
                </a:solidFill>
                <a:latin typeface="Arial" panose="020B0604020202020204" pitchFamily="34" charset="0"/>
              </a:rPr>
              <a:t>.</a:t>
            </a:r>
            <a:r>
              <a:rPr lang="ru-RU" dirty="0"/>
              <a:t>  </a:t>
            </a:r>
          </a:p>
        </p:txBody>
      </p:sp>
      <p:pic>
        <p:nvPicPr>
          <p:cNvPr id="9218" name="Picture 2" descr="https://pbs.twimg.com/media/DzHsQzEX4AESPyO.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023" y="1352776"/>
            <a:ext cx="5779159" cy="3852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52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5023" y="591548"/>
            <a:ext cx="10515600" cy="1325563"/>
          </a:xfrm>
        </p:spPr>
        <p:txBody>
          <a:bodyPr>
            <a:normAutofit fontScale="90000"/>
          </a:bodyPr>
          <a:lstStyle/>
          <a:p>
            <a:r>
              <a:rPr lang="ru-RU" dirty="0"/>
              <a:t>Изменение существенных условий контракта при его исполнении не допускается, за исключением их изменения по соглашению сторон</a:t>
            </a:r>
          </a:p>
        </p:txBody>
      </p:sp>
      <p:pic>
        <p:nvPicPr>
          <p:cNvPr id="10242" name="Picture 2" descr="http://i.mycdn.me/i?r=AzEPZsRbOZEKgBhR0XGMT1RkqeSYzGDhn7ps_CIZJOpaaaaKTM5SRkZCeTgDn6uOy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393" y="1917111"/>
            <a:ext cx="6105841" cy="3377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1886" y="2429691"/>
            <a:ext cx="5415507" cy="3139321"/>
          </a:xfrm>
          <a:prstGeom prst="rect">
            <a:avLst/>
          </a:prstGeom>
          <a:noFill/>
        </p:spPr>
        <p:txBody>
          <a:bodyPr wrap="square" rtlCol="0">
            <a:spAutoFit/>
          </a:bodyPr>
          <a:lstStyle/>
          <a:p>
            <a:r>
              <a:rPr lang="ru-RU" dirty="0"/>
              <a:t>в) при изменении </a:t>
            </a:r>
            <a:r>
              <a:rPr lang="ru-RU" b="1" dirty="0">
                <a:solidFill>
                  <a:srgbClr val="FF0000"/>
                </a:solidFill>
              </a:rPr>
              <a:t>объема и (или) видов </a:t>
            </a:r>
            <a:r>
              <a:rPr lang="ru-RU" dirty="0"/>
              <a:t>выполняемых работ по контракту, предметом которого является </a:t>
            </a:r>
            <a:r>
              <a:rPr lang="ru-RU" b="1" dirty="0"/>
              <a:t>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a:t>
            </a:r>
            <a:r>
              <a:rPr lang="ru-RU" dirty="0"/>
              <a:t>. При этом допускается изменение с учетом положений бюджетного законодательства Российской Федерации </a:t>
            </a:r>
            <a:r>
              <a:rPr lang="ru-RU" b="1" dirty="0"/>
              <a:t>цены контракта не более чем на десять процентов цены контракта</a:t>
            </a:r>
            <a:r>
              <a:rPr lang="ru-RU" dirty="0"/>
              <a:t>;</a:t>
            </a:r>
          </a:p>
        </p:txBody>
      </p:sp>
    </p:spTree>
    <p:extLst>
      <p:ext uri="{BB962C8B-B14F-4D97-AF65-F5344CB8AC3E}">
        <p14:creationId xmlns:p14="http://schemas.microsoft.com/office/powerpoint/2010/main" val="24490549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1114" y="2072865"/>
            <a:ext cx="6096000" cy="3046988"/>
          </a:xfrm>
          <a:prstGeom prst="rect">
            <a:avLst/>
          </a:prstGeom>
        </p:spPr>
        <p:txBody>
          <a:bodyPr>
            <a:spAutoFit/>
          </a:bodyPr>
          <a:lstStyle/>
          <a:p>
            <a:pPr marL="285750" indent="-285750" algn="just">
              <a:buFont typeface="Wingdings" panose="05000000000000000000" pitchFamily="2" charset="2"/>
              <a:buChar char="§"/>
            </a:pPr>
            <a:r>
              <a:rPr lang="ru-RU" sz="2400" dirty="0">
                <a:latin typeface="Times New Roman" panose="02020603050405020304" pitchFamily="18" charset="0"/>
              </a:rPr>
              <a:t>продление срока исполнения строительного контракта - если работы не выполнены в срок по вине подрядчика или по объективным причинам;</a:t>
            </a:r>
            <a:endParaRPr lang="ru-RU" sz="2400" dirty="0">
              <a:latin typeface="Verdana" panose="020B0604030504040204" pitchFamily="34" charset="0"/>
            </a:endParaRPr>
          </a:p>
          <a:p>
            <a:pPr marL="285750" indent="-285750" algn="just">
              <a:buFont typeface="Wingdings" panose="05000000000000000000" pitchFamily="2" charset="2"/>
              <a:buChar char="§"/>
            </a:pPr>
            <a:r>
              <a:rPr lang="ru-RU" sz="2400" dirty="0" smtClean="0">
                <a:latin typeface="Times New Roman" panose="02020603050405020304" pitchFamily="18" charset="0"/>
              </a:rPr>
              <a:t>увеличение </a:t>
            </a:r>
            <a:r>
              <a:rPr lang="ru-RU" sz="2400" dirty="0">
                <a:latin typeface="Times New Roman" panose="02020603050405020304" pitchFamily="18" charset="0"/>
              </a:rPr>
              <a:t>не более чем на 30% цены и срока исполнения долгосрочных строительных контрактов - если работы не выполнены по объективным причинам.</a:t>
            </a:r>
            <a:endParaRPr lang="ru-RU" sz="2400" b="0" dirty="0">
              <a:effectLst/>
              <a:latin typeface="Verdana" panose="020B0604030504040204" pitchFamily="34" charset="0"/>
            </a:endParaRPr>
          </a:p>
        </p:txBody>
      </p:sp>
      <p:sp>
        <p:nvSpPr>
          <p:cNvPr id="5" name="Заголовок 1"/>
          <p:cNvSpPr>
            <a:spLocks noGrp="1"/>
          </p:cNvSpPr>
          <p:nvPr>
            <p:ph type="title"/>
          </p:nvPr>
        </p:nvSpPr>
        <p:spPr>
          <a:xfrm>
            <a:off x="751114" y="548005"/>
            <a:ext cx="3010989" cy="697321"/>
          </a:xfrm>
        </p:spPr>
        <p:txBody>
          <a:bodyPr/>
          <a:lstStyle/>
          <a:p>
            <a:r>
              <a:rPr lang="ru-RU" b="1" dirty="0" smtClean="0"/>
              <a:t>изменение</a:t>
            </a:r>
            <a:endParaRPr lang="ru-RU" b="1" dirty="0"/>
          </a:p>
        </p:txBody>
      </p:sp>
      <p:pic>
        <p:nvPicPr>
          <p:cNvPr id="12290" name="Picture 2" descr="https://reggionline-obce2ympjgvjli4n.netdna-ssl.com/wp-content/uploads/2016/11/ripresa_immobili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253" y="1245326"/>
            <a:ext cx="4893899" cy="48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51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avatars.mds.yandex.net/get-zen_doc/1245197/pub_5bd371b0d2fd5900aa003a38_5bd4d4aba6560100aaad4717/scale_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880" y="2142310"/>
            <a:ext cx="9504414" cy="452410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365125"/>
            <a:ext cx="3010989" cy="697321"/>
          </a:xfrm>
        </p:spPr>
        <p:txBody>
          <a:bodyPr/>
          <a:lstStyle/>
          <a:p>
            <a:r>
              <a:rPr lang="ru-RU" b="1" dirty="0" smtClean="0"/>
              <a:t>изменение</a:t>
            </a:r>
            <a:endParaRPr lang="ru-RU" b="1" dirty="0"/>
          </a:p>
        </p:txBody>
      </p:sp>
      <p:sp>
        <p:nvSpPr>
          <p:cNvPr id="4" name="Прямоугольник 3"/>
          <p:cNvSpPr/>
          <p:nvPr/>
        </p:nvSpPr>
        <p:spPr>
          <a:xfrm>
            <a:off x="600893" y="1291344"/>
            <a:ext cx="11164388" cy="4401205"/>
          </a:xfrm>
          <a:prstGeom prst="rect">
            <a:avLst/>
          </a:prstGeom>
        </p:spPr>
        <p:txBody>
          <a:bodyPr wrap="square">
            <a:spAutoFit/>
          </a:bodyPr>
          <a:lstStyle/>
          <a:p>
            <a:pPr indent="342900" algn="just"/>
            <a:r>
              <a:rPr lang="ru-RU" sz="1400" dirty="0">
                <a:ea typeface="Roboto Thin" panose="02000000000000000000" pitchFamily="2" charset="0"/>
                <a:cs typeface="Roboto Thin" panose="02000000000000000000" pitchFamily="2" charset="0"/>
              </a:rPr>
              <a:t>8) если при исполнении заключенного на срок не менее одного года </a:t>
            </a:r>
            <a:r>
              <a:rPr lang="ru-RU" sz="1400" dirty="0" smtClean="0">
                <a:ea typeface="Roboto Thin" panose="02000000000000000000" pitchFamily="2" charset="0"/>
                <a:cs typeface="Roboto Thin" panose="02000000000000000000" pitchFamily="2" charset="0"/>
              </a:rPr>
              <a:t>контракта, </a:t>
            </a:r>
            <a:r>
              <a:rPr lang="ru-RU" sz="1400" b="1" dirty="0">
                <a:ea typeface="Roboto Thin" panose="02000000000000000000" pitchFamily="2" charset="0"/>
                <a:cs typeface="Roboto Thin" panose="02000000000000000000" pitchFamily="2" charset="0"/>
              </a:rPr>
              <a:t>цена которого составляет или превышает предельный размер (предельные размеры) цены, установленный Правительством Российской Федерации</a:t>
            </a:r>
            <a:r>
              <a:rPr lang="ru-RU" sz="1400" dirty="0">
                <a:ea typeface="Roboto Thin" panose="02000000000000000000" pitchFamily="2" charset="0"/>
                <a:cs typeface="Roboto Thin" panose="02000000000000000000" pitchFamily="2" charset="0"/>
              </a:rPr>
              <a:t>, возникли </a:t>
            </a:r>
            <a:r>
              <a:rPr lang="ru-RU" sz="1400" b="1" dirty="0">
                <a:solidFill>
                  <a:srgbClr val="00B050"/>
                </a:solidFill>
                <a:ea typeface="Roboto Thin" panose="02000000000000000000" pitchFamily="2" charset="0"/>
                <a:cs typeface="Roboto Thin" panose="02000000000000000000" pitchFamily="2" charset="0"/>
              </a:rPr>
              <a:t>независящие от сторон контракта обстоятельства</a:t>
            </a:r>
            <a:r>
              <a:rPr lang="ru-RU" sz="1400" dirty="0">
                <a:ea typeface="Roboto Thin" panose="02000000000000000000" pitchFamily="2" charset="0"/>
                <a:cs typeface="Roboto Thin" panose="02000000000000000000" pitchFamily="2" charset="0"/>
              </a:rPr>
              <a:t>, </a:t>
            </a:r>
            <a:r>
              <a:rPr lang="ru-RU" sz="1400" b="1" dirty="0">
                <a:solidFill>
                  <a:srgbClr val="FF0000"/>
                </a:solidFill>
                <a:ea typeface="Roboto Thin" panose="02000000000000000000" pitchFamily="2" charset="0"/>
                <a:cs typeface="Roboto Thin" panose="02000000000000000000" pitchFamily="2" charset="0"/>
              </a:rPr>
              <a:t>влекущие невозможность его исполнения, в том числе необходимость внесения изменений в проектную документацию</a:t>
            </a:r>
            <a:r>
              <a:rPr lang="ru-RU" sz="1400" dirty="0">
                <a:ea typeface="Roboto Thin" panose="02000000000000000000" pitchFamily="2" charset="0"/>
                <a:cs typeface="Roboto Thin" panose="02000000000000000000" pitchFamily="2" charset="0"/>
              </a:rPr>
              <a:t>. Предусмотренное настоящим пунктом изменение осуществляется при наличии в письменной форме обоснования такого изменения на основании решения Правительства Российской Федерации, </a:t>
            </a:r>
            <a:r>
              <a:rPr lang="ru-RU" sz="1400" dirty="0" smtClean="0">
                <a:ea typeface="Roboto Thin" panose="02000000000000000000" pitchFamily="2" charset="0"/>
                <a:cs typeface="Roboto Thin" panose="02000000000000000000" pitchFamily="2" charset="0"/>
              </a:rPr>
              <a:t>высшег</a:t>
            </a:r>
            <a:r>
              <a:rPr lang="ru-RU" sz="1400" dirty="0" smtClean="0">
                <a:solidFill>
                  <a:schemeClr val="bg1"/>
                </a:solidFill>
                <a:ea typeface="Roboto Thin" panose="02000000000000000000" pitchFamily="2" charset="0"/>
                <a:cs typeface="Roboto Thin" panose="02000000000000000000" pitchFamily="2" charset="0"/>
              </a:rPr>
              <a:t>о ис</a:t>
            </a:r>
            <a:r>
              <a:rPr lang="ru-RU" sz="1400" dirty="0" smtClean="0">
                <a:ea typeface="Roboto Thin" panose="02000000000000000000" pitchFamily="2" charset="0"/>
                <a:cs typeface="Roboto Thin" panose="02000000000000000000" pitchFamily="2" charset="0"/>
              </a:rPr>
              <a:t>полнительного </a:t>
            </a:r>
            <a:r>
              <a:rPr lang="ru-RU" sz="1400" dirty="0">
                <a:ea typeface="Roboto Thin" panose="02000000000000000000" pitchFamily="2" charset="0"/>
                <a:cs typeface="Roboto Thin" panose="02000000000000000000" pitchFamily="2" charset="0"/>
              </a:rPr>
              <a:t>органа государственной власти субъекта Российской Федерации, местной администрации при осуществлении закуп</a:t>
            </a:r>
            <a:r>
              <a:rPr lang="ru-RU" sz="1400" dirty="0">
                <a:solidFill>
                  <a:schemeClr val="bg1"/>
                </a:solidFill>
                <a:ea typeface="Roboto Thin" panose="02000000000000000000" pitchFamily="2" charset="0"/>
                <a:cs typeface="Roboto Thin" panose="02000000000000000000" pitchFamily="2" charset="0"/>
              </a:rPr>
              <a:t>ки д</a:t>
            </a:r>
            <a:r>
              <a:rPr lang="ru-RU" sz="1400" dirty="0">
                <a:ea typeface="Roboto Thin" panose="02000000000000000000" pitchFamily="2" charset="0"/>
                <a:cs typeface="Roboto Thin" panose="02000000000000000000" pitchFamily="2" charset="0"/>
              </a:rPr>
              <a:t>ля федеральных нужд, нужд субъекта Российской Федерации, муниципальных нужд соответственно </a:t>
            </a:r>
            <a:r>
              <a:rPr lang="ru-RU" sz="1400" b="1" dirty="0">
                <a:solidFill>
                  <a:srgbClr val="FF0000"/>
                </a:solidFill>
                <a:ea typeface="Roboto Thin" panose="02000000000000000000" pitchFamily="2" charset="0"/>
                <a:cs typeface="Roboto Thin" panose="02000000000000000000" pitchFamily="2" charset="0"/>
              </a:rPr>
              <a:t>и при условии, что такое изменение не приведет к увеличению срока исполнения контракта и (или) цены контракта более чем на тридцать процентов</a:t>
            </a:r>
            <a:r>
              <a:rPr lang="ru-RU" sz="1400" dirty="0">
                <a:ea typeface="Roboto Thin" panose="02000000000000000000" pitchFamily="2" charset="0"/>
                <a:cs typeface="Roboto Thin" panose="02000000000000000000" pitchFamily="2" charset="0"/>
              </a:rPr>
              <a:t>. </a:t>
            </a:r>
            <a:r>
              <a:rPr lang="ru-RU" sz="1400" dirty="0" smtClean="0">
                <a:ea typeface="Roboto Thin" panose="02000000000000000000" pitchFamily="2" charset="0"/>
                <a:cs typeface="Roboto Thin" panose="02000000000000000000" pitchFamily="2" charset="0"/>
              </a:rPr>
              <a:t>При </a:t>
            </a:r>
            <a:r>
              <a:rPr lang="ru-RU" sz="1400" dirty="0" smtClean="0">
                <a:solidFill>
                  <a:schemeClr val="bg1"/>
                </a:solidFill>
                <a:ea typeface="Roboto Thin" panose="02000000000000000000" pitchFamily="2" charset="0"/>
                <a:cs typeface="Roboto Thin" panose="02000000000000000000" pitchFamily="2" charset="0"/>
              </a:rPr>
              <a:t>этом</a:t>
            </a:r>
            <a:r>
              <a:rPr lang="ru-RU" sz="1400" dirty="0" smtClean="0">
                <a:ea typeface="Roboto Thin" panose="02000000000000000000" pitchFamily="2" charset="0"/>
                <a:cs typeface="Roboto Thin" panose="02000000000000000000" pitchFamily="2" charset="0"/>
              </a:rPr>
              <a:t> </a:t>
            </a:r>
            <a:r>
              <a:rPr lang="ru-RU" sz="1400" dirty="0" smtClean="0">
                <a:solidFill>
                  <a:schemeClr val="bg1"/>
                </a:solidFill>
                <a:ea typeface="Roboto Thin" panose="02000000000000000000" pitchFamily="2" charset="0"/>
                <a:cs typeface="Roboto Thin" panose="02000000000000000000" pitchFamily="2" charset="0"/>
              </a:rPr>
              <a:t>в у</a:t>
            </a:r>
            <a:r>
              <a:rPr lang="ru-RU" sz="1400" dirty="0" smtClean="0">
                <a:ea typeface="Roboto Thin" panose="02000000000000000000" pitchFamily="2" charset="0"/>
                <a:cs typeface="Roboto Thin" panose="02000000000000000000" pitchFamily="2" charset="0"/>
              </a:rPr>
              <a:t>казанный </a:t>
            </a:r>
            <a:r>
              <a:rPr lang="ru-RU" sz="1400" dirty="0">
                <a:ea typeface="Roboto Thin" panose="02000000000000000000" pitchFamily="2" charset="0"/>
                <a:cs typeface="Roboto Thin" panose="02000000000000000000" pitchFamily="2" charset="0"/>
              </a:rPr>
              <a:t>срок не включается срок получения в соответствии с законодательством о градостроительной деятельности </a:t>
            </a:r>
            <a:r>
              <a:rPr lang="ru-RU" sz="1400" dirty="0" smtClean="0">
                <a:ea typeface="Roboto Thin" panose="02000000000000000000" pitchFamily="2" charset="0"/>
                <a:cs typeface="Roboto Thin" panose="02000000000000000000" pitchFamily="2" charset="0"/>
              </a:rPr>
              <a:t>по</a:t>
            </a:r>
            <a:r>
              <a:rPr lang="ru-RU" sz="1400" dirty="0" smtClean="0">
                <a:solidFill>
                  <a:schemeClr val="bg1"/>
                </a:solidFill>
                <a:ea typeface="Roboto Thin" panose="02000000000000000000" pitchFamily="2" charset="0"/>
                <a:cs typeface="Roboto Thin" panose="02000000000000000000" pitchFamily="2" charset="0"/>
              </a:rPr>
              <a:t>ложительно</a:t>
            </a:r>
            <a:r>
              <a:rPr lang="ru-RU" sz="1400" dirty="0" smtClean="0">
                <a:ea typeface="Roboto Thin" panose="02000000000000000000" pitchFamily="2" charset="0"/>
                <a:cs typeface="Roboto Thin" panose="02000000000000000000" pitchFamily="2" charset="0"/>
              </a:rPr>
              <a:t>го </a:t>
            </a:r>
            <a:r>
              <a:rPr lang="ru-RU" sz="1400" dirty="0">
                <a:ea typeface="Roboto Thin" panose="02000000000000000000" pitchFamily="2" charset="0"/>
                <a:cs typeface="Roboto Thin" panose="02000000000000000000" pitchFamily="2" charset="0"/>
              </a:rPr>
              <a:t>заключения экспертизы проектной документации в случае необходимости внесения в нее изменений</a:t>
            </a:r>
            <a:r>
              <a:rPr lang="ru-RU" sz="1400" dirty="0" smtClean="0">
                <a:ea typeface="Roboto Thin" panose="02000000000000000000" pitchFamily="2" charset="0"/>
                <a:cs typeface="Roboto Thin" panose="02000000000000000000" pitchFamily="2" charset="0"/>
              </a:rPr>
              <a:t>;</a:t>
            </a:r>
          </a:p>
          <a:p>
            <a:pPr indent="342900" algn="just"/>
            <a:endParaRPr lang="ru-RU" sz="1400" dirty="0">
              <a:ea typeface="Roboto Thin" panose="02000000000000000000" pitchFamily="2" charset="0"/>
              <a:cs typeface="Roboto Thin" panose="02000000000000000000" pitchFamily="2" charset="0"/>
            </a:endParaRPr>
          </a:p>
          <a:p>
            <a:pPr indent="342900" algn="just"/>
            <a:r>
              <a:rPr lang="ru-RU" sz="1400" dirty="0" smtClean="0">
                <a:ea typeface="Roboto Thin" panose="02000000000000000000" pitchFamily="2" charset="0"/>
                <a:cs typeface="Roboto Thin" panose="02000000000000000000" pitchFamily="2" charset="0"/>
              </a:rPr>
              <a:t>9</a:t>
            </a:r>
            <a:r>
              <a:rPr lang="ru-RU" sz="1400" dirty="0">
                <a:ea typeface="Roboto Thin" panose="02000000000000000000" pitchFamily="2" charset="0"/>
                <a:cs typeface="Roboto Thin" panose="02000000000000000000" pitchFamily="2" charset="0"/>
              </a:rPr>
              <a:t>) если контракт</a:t>
            </a:r>
            <a:r>
              <a:rPr lang="ru-RU" sz="1400" dirty="0" smtClean="0">
                <a:ea typeface="Roboto Thin" panose="02000000000000000000" pitchFamily="2" charset="0"/>
                <a:cs typeface="Roboto Thin" panose="02000000000000000000" pitchFamily="2" charset="0"/>
              </a:rPr>
              <a:t>,, </a:t>
            </a:r>
            <a:r>
              <a:rPr lang="ru-RU" sz="1400" b="1" dirty="0">
                <a:solidFill>
                  <a:srgbClr val="00B050"/>
                </a:solidFill>
                <a:ea typeface="Roboto Thin" panose="02000000000000000000" pitchFamily="2" charset="0"/>
                <a:cs typeface="Roboto Thin" panose="02000000000000000000" pitchFamily="2" charset="0"/>
              </a:rPr>
              <a:t>по независящим от сторон контракта обстоятельствам</a:t>
            </a:r>
            <a:r>
              <a:rPr lang="ru-RU" sz="1400" dirty="0">
                <a:ea typeface="Roboto Thin" panose="02000000000000000000" pitchFamily="2" charset="0"/>
                <a:cs typeface="Roboto Thin" panose="02000000000000000000" pitchFamily="2" charset="0"/>
              </a:rPr>
              <a:t>, влекущим невозможность его исполнения, в том числе необходимость внесения изменений в проектную документа</a:t>
            </a:r>
            <a:r>
              <a:rPr lang="ru-RU" sz="1400" dirty="0">
                <a:solidFill>
                  <a:schemeClr val="bg1"/>
                </a:solidFill>
                <a:ea typeface="Roboto Thin" panose="02000000000000000000" pitchFamily="2" charset="0"/>
                <a:cs typeface="Roboto Thin" panose="02000000000000000000" pitchFamily="2" charset="0"/>
              </a:rPr>
              <a:t>цию</a:t>
            </a:r>
            <a:r>
              <a:rPr lang="ru-RU" sz="1400" dirty="0">
                <a:ea typeface="Roboto Thin" panose="02000000000000000000" pitchFamily="2" charset="0"/>
                <a:cs typeface="Roboto Thin" panose="02000000000000000000" pitchFamily="2" charset="0"/>
              </a:rPr>
              <a:t>, </a:t>
            </a:r>
            <a:r>
              <a:rPr lang="ru-RU" sz="1400" b="1" dirty="0">
                <a:solidFill>
                  <a:srgbClr val="C00000"/>
                </a:solidFill>
                <a:ea typeface="Roboto Thin" panose="02000000000000000000" pitchFamily="2" charset="0"/>
                <a:cs typeface="Roboto Thin" panose="02000000000000000000" pitchFamily="2" charset="0"/>
              </a:rPr>
              <a:t>либо по вине подрядчика </a:t>
            </a:r>
            <a:r>
              <a:rPr lang="ru-RU" sz="1400" dirty="0">
                <a:ea typeface="Roboto Thin" panose="02000000000000000000" pitchFamily="2" charset="0"/>
                <a:cs typeface="Roboto Thin" panose="02000000000000000000" pitchFamily="2" charset="0"/>
              </a:rPr>
              <a:t>не исполнен в установленный в контракте срок, </a:t>
            </a:r>
            <a:r>
              <a:rPr lang="ru-RU" sz="1400" b="1" dirty="0">
                <a:solidFill>
                  <a:srgbClr val="C00000"/>
                </a:solidFill>
                <a:ea typeface="Roboto Thin" panose="02000000000000000000" pitchFamily="2" charset="0"/>
                <a:cs typeface="Roboto Thin" panose="02000000000000000000" pitchFamily="2" charset="0"/>
              </a:rPr>
              <a:t>допускается однократное изменение срока исполнения контракта на срок, не превышающий срока исполнения контракта, предусмотренного при его заключении</a:t>
            </a:r>
            <a:r>
              <a:rPr lang="ru-RU" sz="1400" dirty="0">
                <a:ea typeface="Roboto Thin" panose="02000000000000000000" pitchFamily="2" charset="0"/>
                <a:cs typeface="Roboto Thin" panose="02000000000000000000" pitchFamily="2" charset="0"/>
              </a:rPr>
              <a:t>. При этом в случае, если </a:t>
            </a:r>
            <a:r>
              <a:rPr lang="ru-RU" sz="1400" dirty="0">
                <a:solidFill>
                  <a:schemeClr val="bg1"/>
                </a:solidFill>
                <a:ea typeface="Roboto Thin" panose="02000000000000000000" pitchFamily="2" charset="0"/>
                <a:cs typeface="Roboto Thin" panose="02000000000000000000" pitchFamily="2" charset="0"/>
              </a:rPr>
              <a:t>обеспе</a:t>
            </a:r>
            <a:r>
              <a:rPr lang="ru-RU" sz="1400" dirty="0">
                <a:ea typeface="Roboto Thin" panose="02000000000000000000" pitchFamily="2" charset="0"/>
                <a:cs typeface="Roboto Thin" panose="02000000000000000000" pitchFamily="2" charset="0"/>
              </a:rPr>
              <a:t>чение исполнения контракта осуществлено путем внесения денежных средств, по соглашению сторон определяется новый срок в</a:t>
            </a:r>
            <a:r>
              <a:rPr lang="ru-RU" sz="1400" dirty="0">
                <a:solidFill>
                  <a:schemeClr val="bg1"/>
                </a:solidFill>
                <a:ea typeface="Roboto Thin" panose="02000000000000000000" pitchFamily="2" charset="0"/>
                <a:cs typeface="Roboto Thin" panose="02000000000000000000" pitchFamily="2" charset="0"/>
              </a:rPr>
              <a:t>озврата</a:t>
            </a:r>
            <a:r>
              <a:rPr lang="ru-RU" sz="1400" dirty="0">
                <a:ea typeface="Roboto Thin" panose="02000000000000000000" pitchFamily="2" charset="0"/>
                <a:cs typeface="Roboto Thin" panose="02000000000000000000" pitchFamily="2" charset="0"/>
              </a:rPr>
              <a:t> </a:t>
            </a:r>
            <a:r>
              <a:rPr lang="ru-RU" sz="1400" dirty="0">
                <a:solidFill>
                  <a:schemeClr val="bg1"/>
                </a:solidFill>
                <a:ea typeface="Roboto Thin" panose="02000000000000000000" pitchFamily="2" charset="0"/>
                <a:cs typeface="Roboto Thin" panose="02000000000000000000" pitchFamily="2" charset="0"/>
              </a:rPr>
              <a:t>з</a:t>
            </a:r>
            <a:r>
              <a:rPr lang="ru-RU" sz="1400" dirty="0">
                <a:ea typeface="Roboto Thin" panose="02000000000000000000" pitchFamily="2" charset="0"/>
                <a:cs typeface="Roboto Thin" panose="02000000000000000000" pitchFamily="2" charset="0"/>
              </a:rPr>
              <a:t>аказчиком подрядчику денежных средств, внесенных в качестве обеспечения исполнения контракта. В случае неисполнения </a:t>
            </a:r>
            <a:r>
              <a:rPr lang="ru-RU" sz="1400" dirty="0">
                <a:solidFill>
                  <a:schemeClr val="bg1"/>
                </a:solidFill>
                <a:ea typeface="Roboto Thin" panose="02000000000000000000" pitchFamily="2" charset="0"/>
                <a:cs typeface="Roboto Thin" panose="02000000000000000000" pitchFamily="2" charset="0"/>
              </a:rPr>
              <a:t>контракта</a:t>
            </a:r>
            <a:r>
              <a:rPr lang="ru-RU" sz="1400" dirty="0">
                <a:ea typeface="Roboto Thin" panose="02000000000000000000" pitchFamily="2" charset="0"/>
                <a:cs typeface="Roboto Thin" panose="02000000000000000000" pitchFamily="2" charset="0"/>
              </a:rPr>
              <a:t> </a:t>
            </a:r>
            <a:r>
              <a:rPr lang="ru-RU" sz="1400" dirty="0">
                <a:solidFill>
                  <a:schemeClr val="bg1"/>
                </a:solidFill>
                <a:ea typeface="Roboto Thin" panose="02000000000000000000" pitchFamily="2" charset="0"/>
                <a:cs typeface="Roboto Thin" panose="02000000000000000000" pitchFamily="2" charset="0"/>
              </a:rPr>
              <a:t>в</a:t>
            </a:r>
            <a:r>
              <a:rPr lang="ru-RU" sz="1400" dirty="0">
                <a:ea typeface="Roboto Thin" panose="02000000000000000000" pitchFamily="2" charset="0"/>
                <a:cs typeface="Roboto Thin" panose="02000000000000000000" pitchFamily="2" charset="0"/>
              </a:rPr>
              <a:t> срок по вине подрядчика предусмотренное настоящим пунктом изменение срока осуществляется при условии отсутствия не</a:t>
            </a:r>
            <a:r>
              <a:rPr lang="ru-RU" sz="1400" dirty="0">
                <a:solidFill>
                  <a:schemeClr val="bg1"/>
                </a:solidFill>
                <a:ea typeface="Roboto Thin" panose="02000000000000000000" pitchFamily="2" charset="0"/>
                <a:cs typeface="Roboto Thin" panose="02000000000000000000" pitchFamily="2" charset="0"/>
              </a:rPr>
              <a:t>исполненных</a:t>
            </a:r>
            <a:r>
              <a:rPr lang="ru-RU" sz="1400" dirty="0">
                <a:ea typeface="Roboto Thin" panose="02000000000000000000" pitchFamily="2" charset="0"/>
                <a:cs typeface="Roboto Thin" panose="02000000000000000000" pitchFamily="2" charset="0"/>
              </a:rPr>
              <a:t> подрядчиком требований об уплате неустоек (штрафов, пеней), предъявленных заказчиком в соответствии с </a:t>
            </a:r>
            <a:r>
              <a:rPr lang="ru-RU" sz="1400" dirty="0" smtClean="0">
                <a:ea typeface="Roboto Thin" panose="02000000000000000000" pitchFamily="2" charset="0"/>
                <a:cs typeface="Roboto Thin" panose="02000000000000000000" pitchFamily="2" charset="0"/>
              </a:rPr>
              <a:t>настоящим Фе</a:t>
            </a:r>
            <a:r>
              <a:rPr lang="ru-RU" sz="1400" dirty="0" smtClean="0">
                <a:solidFill>
                  <a:schemeClr val="bg1"/>
                </a:solidFill>
                <a:ea typeface="Roboto Thin" panose="02000000000000000000" pitchFamily="2" charset="0"/>
                <a:cs typeface="Roboto Thin" panose="02000000000000000000" pitchFamily="2" charset="0"/>
              </a:rPr>
              <a:t>дера</a:t>
            </a:r>
            <a:r>
              <a:rPr lang="ru-RU" sz="1400" dirty="0" smtClean="0">
                <a:ea typeface="Roboto Thin" panose="02000000000000000000" pitchFamily="2" charset="0"/>
                <a:cs typeface="Roboto Thin" panose="02000000000000000000" pitchFamily="2" charset="0"/>
              </a:rPr>
              <a:t>льны</a:t>
            </a:r>
            <a:r>
              <a:rPr lang="ru-RU" sz="1400" dirty="0" smtClean="0">
                <a:solidFill>
                  <a:schemeClr val="bg1"/>
                </a:solidFill>
                <a:ea typeface="Roboto Thin" panose="02000000000000000000" pitchFamily="2" charset="0"/>
                <a:cs typeface="Roboto Thin" panose="02000000000000000000" pitchFamily="2" charset="0"/>
              </a:rPr>
              <a:t>м</a:t>
            </a:r>
            <a:r>
              <a:rPr lang="ru-RU" sz="1400" dirty="0" smtClean="0">
                <a:ea typeface="Roboto Thin" panose="02000000000000000000" pitchFamily="2" charset="0"/>
                <a:cs typeface="Roboto Thin" panose="02000000000000000000" pitchFamily="2" charset="0"/>
              </a:rPr>
              <a:t> </a:t>
            </a:r>
            <a:r>
              <a:rPr lang="ru-RU" sz="1400" dirty="0" smtClean="0">
                <a:solidFill>
                  <a:schemeClr val="bg1"/>
                </a:solidFill>
                <a:ea typeface="Roboto Thin" panose="02000000000000000000" pitchFamily="2" charset="0"/>
                <a:cs typeface="Roboto Thin" panose="02000000000000000000" pitchFamily="2" charset="0"/>
              </a:rPr>
              <a:t>за</a:t>
            </a:r>
            <a:r>
              <a:rPr lang="ru-RU" sz="1400" dirty="0" smtClean="0">
                <a:ea typeface="Roboto Thin" panose="02000000000000000000" pitchFamily="2" charset="0"/>
                <a:cs typeface="Roboto Thin" panose="02000000000000000000" pitchFamily="2" charset="0"/>
              </a:rPr>
              <a:t>коном, </a:t>
            </a:r>
            <a:r>
              <a:rPr lang="ru-RU" sz="1400" dirty="0">
                <a:ea typeface="Roboto Thin" panose="02000000000000000000" pitchFamily="2" charset="0"/>
                <a:cs typeface="Roboto Thin" panose="02000000000000000000" pitchFamily="2" charset="0"/>
              </a:rPr>
              <a:t>предоставления подрядчиком в соответствии с настоящим Федеральным законом обеспечения исполнения контракта</a:t>
            </a:r>
            <a:r>
              <a:rPr lang="ru-RU" sz="1400" dirty="0" smtClean="0">
                <a:ea typeface="Roboto Thin" panose="02000000000000000000" pitchFamily="2" charset="0"/>
                <a:cs typeface="Roboto Thin" panose="02000000000000000000" pitchFamily="2" charset="0"/>
              </a:rPr>
              <a:t>;</a:t>
            </a:r>
            <a:endParaRPr lang="ru-RU" sz="1400" b="0" dirty="0">
              <a:effectLst/>
              <a:ea typeface="Roboto Thin" panose="02000000000000000000" pitchFamily="2" charset="0"/>
              <a:cs typeface="Roboto Thin" panose="02000000000000000000" pitchFamily="2" charset="0"/>
            </a:endParaRPr>
          </a:p>
        </p:txBody>
      </p:sp>
      <p:sp>
        <p:nvSpPr>
          <p:cNvPr id="5" name="TextBox 4"/>
          <p:cNvSpPr txBox="1"/>
          <p:nvPr/>
        </p:nvSpPr>
        <p:spPr>
          <a:xfrm>
            <a:off x="3910149" y="139337"/>
            <a:ext cx="7454537" cy="923330"/>
          </a:xfrm>
          <a:prstGeom prst="rect">
            <a:avLst/>
          </a:prstGeom>
          <a:noFill/>
        </p:spPr>
        <p:txBody>
          <a:bodyPr wrap="square" rtlCol="0">
            <a:spAutoFit/>
          </a:bodyPr>
          <a:lstStyle/>
          <a:p>
            <a:r>
              <a:rPr lang="ru-RU">
                <a:latin typeface="Times New Roman" panose="02020603050405020304" pitchFamily="18" charset="0"/>
              </a:rPr>
              <a:t>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a:t>
            </a:r>
            <a:endParaRPr lang="ru-RU" dirty="0"/>
          </a:p>
        </p:txBody>
      </p:sp>
    </p:spTree>
    <p:extLst>
      <p:ext uri="{BB962C8B-B14F-4D97-AF65-F5344CB8AC3E}">
        <p14:creationId xmlns:p14="http://schemas.microsoft.com/office/powerpoint/2010/main" val="1639807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9823" y="347709"/>
            <a:ext cx="10515600" cy="479606"/>
          </a:xfrm>
        </p:spPr>
        <p:txBody>
          <a:bodyPr>
            <a:normAutofit fontScale="90000"/>
          </a:bodyPr>
          <a:lstStyle/>
          <a:p>
            <a:r>
              <a:rPr lang="ru-RU" dirty="0" smtClean="0"/>
              <a:t>Обеспечение исполнения контракта</a:t>
            </a:r>
            <a:endParaRPr lang="ru-RU" dirty="0"/>
          </a:p>
        </p:txBody>
      </p:sp>
      <p:sp>
        <p:nvSpPr>
          <p:cNvPr id="4" name="Прямоугольник 3"/>
          <p:cNvSpPr/>
          <p:nvPr/>
        </p:nvSpPr>
        <p:spPr>
          <a:xfrm>
            <a:off x="993865" y="1328466"/>
            <a:ext cx="10047515" cy="5355312"/>
          </a:xfrm>
          <a:prstGeom prst="rect">
            <a:avLst/>
          </a:prstGeom>
        </p:spPr>
        <p:txBody>
          <a:bodyPr wrap="square">
            <a:spAutoFit/>
          </a:bodyPr>
          <a:lstStyle/>
          <a:p>
            <a:pPr indent="342900" algn="just"/>
            <a:r>
              <a:rPr lang="ru-RU" dirty="0">
                <a:latin typeface="Times New Roman" panose="02020603050405020304" pitchFamily="18" charset="0"/>
              </a:rPr>
              <a:t>7. В ходе исполнения контракта поставщик (подрядчик, исполнитель) вправе изменить способ обеспечения исполнения контракта и (или) предоставить заказчику взамен ранее предоставленного обеспечения исполнения контракта новое обеспечение исполнения контракта, размер которого может быть уменьшен в порядке и случаях, которые предусмотрены </a:t>
            </a:r>
            <a:r>
              <a:rPr lang="ru-RU" dirty="0">
                <a:solidFill>
                  <a:srgbClr val="000000"/>
                </a:solidFill>
                <a:latin typeface="Times New Roman" panose="02020603050405020304" pitchFamily="18" charset="0"/>
              </a:rPr>
              <a:t>частями 7.2</a:t>
            </a:r>
            <a:r>
              <a:rPr lang="ru-RU" dirty="0">
                <a:latin typeface="Times New Roman" panose="02020603050405020304" pitchFamily="18" charset="0"/>
              </a:rPr>
              <a:t> и 7.3 </a:t>
            </a:r>
            <a:r>
              <a:rPr lang="ru-RU" dirty="0" smtClean="0">
                <a:latin typeface="Times New Roman" panose="02020603050405020304" pitchFamily="18" charset="0"/>
              </a:rPr>
              <a:t>статьи 96. </a:t>
            </a:r>
            <a:r>
              <a:rPr lang="ru-RU" dirty="0">
                <a:latin typeface="Times New Roman" panose="02020603050405020304" pitchFamily="18" charset="0"/>
              </a:rPr>
              <a:t>Поставщик (подрядчик, исполнитель) вправе изменить способ обеспечения гарантийных обязательств и (или) предоставить заказчику взамен ранее предоставленного обеспечения гарантийных обязательств новое обеспечение гарантийных обязательств.</a:t>
            </a:r>
            <a:endParaRPr lang="ru-RU" dirty="0">
              <a:latin typeface="Verdana" panose="020B0604030504040204" pitchFamily="34" charset="0"/>
            </a:endParaRPr>
          </a:p>
          <a:p>
            <a:pPr indent="342900" algn="just"/>
            <a:r>
              <a:rPr lang="ru-RU" dirty="0" smtClean="0">
                <a:latin typeface="Times New Roman" panose="02020603050405020304" pitchFamily="18" charset="0"/>
              </a:rPr>
              <a:t>7.1</a:t>
            </a:r>
            <a:r>
              <a:rPr lang="ru-RU" dirty="0">
                <a:latin typeface="Times New Roman" panose="02020603050405020304" pitchFamily="18" charset="0"/>
              </a:rPr>
              <a:t>. В случае, если контрактом предусмотрены </a:t>
            </a:r>
            <a:r>
              <a:rPr lang="ru-RU" b="1" dirty="0">
                <a:latin typeface="Times New Roman" panose="02020603050405020304" pitchFamily="18" charset="0"/>
              </a:rPr>
              <a:t>отдельные этапы его исполнения </a:t>
            </a:r>
            <a:r>
              <a:rPr lang="ru-RU" dirty="0">
                <a:latin typeface="Times New Roman" panose="02020603050405020304" pitchFamily="18" charset="0"/>
              </a:rPr>
              <a:t>и установлено требование обеспечения исполнения контракта, в ходе исполнения данного контракта </a:t>
            </a:r>
            <a:r>
              <a:rPr lang="ru-RU" b="1" dirty="0">
                <a:latin typeface="Times New Roman" panose="02020603050405020304" pitchFamily="18" charset="0"/>
              </a:rPr>
              <a:t>размер этого обеспечения подлежит уменьшению в порядке и случаях, которые предусмотрены </a:t>
            </a:r>
            <a:r>
              <a:rPr lang="ru-RU" dirty="0">
                <a:solidFill>
                  <a:srgbClr val="000000"/>
                </a:solidFill>
                <a:latin typeface="Times New Roman" panose="02020603050405020304" pitchFamily="18" charset="0"/>
              </a:rPr>
              <a:t>частями 7.2</a:t>
            </a:r>
            <a:r>
              <a:rPr lang="ru-RU" dirty="0">
                <a:latin typeface="Times New Roman" panose="02020603050405020304" pitchFamily="18" charset="0"/>
              </a:rPr>
              <a:t> и 7.3 </a:t>
            </a:r>
            <a:r>
              <a:rPr lang="ru-RU" dirty="0" smtClean="0">
                <a:latin typeface="Times New Roman" panose="02020603050405020304" pitchFamily="18" charset="0"/>
              </a:rPr>
              <a:t>статьи 96.</a:t>
            </a:r>
            <a:endParaRPr lang="ru-RU" dirty="0">
              <a:latin typeface="Verdana" panose="020B0604030504040204" pitchFamily="34" charset="0"/>
            </a:endParaRPr>
          </a:p>
          <a:p>
            <a:pPr indent="342900" algn="just"/>
            <a:r>
              <a:rPr lang="ru-RU" dirty="0" smtClean="0">
                <a:latin typeface="Times New Roman" panose="02020603050405020304" pitchFamily="18" charset="0"/>
              </a:rPr>
              <a:t>7.2</a:t>
            </a:r>
            <a:r>
              <a:rPr lang="ru-RU" dirty="0">
                <a:latin typeface="Times New Roman" panose="02020603050405020304" pitchFamily="18" charset="0"/>
              </a:rPr>
              <a:t>. Размер обеспечения исполнения контракта уменьшается посредством направления заказчиком информации об исполнении поставщиком (подрядчиком, исполнителем) обязательств по поставке товара, выполнению работы (ее результатов), оказанию услуги или об исполнении им отдельного этапа исполнения контракта и стоимости исполненных обязательств для включения в соответствующий реестр контрактов, предусмотренный статьей </a:t>
            </a:r>
            <a:r>
              <a:rPr lang="ru-RU" dirty="0" smtClean="0">
                <a:latin typeface="Times New Roman" panose="02020603050405020304" pitchFamily="18" charset="0"/>
              </a:rPr>
              <a:t>103. </a:t>
            </a:r>
            <a:r>
              <a:rPr lang="ru-RU" b="1" dirty="0">
                <a:latin typeface="Times New Roman" panose="02020603050405020304" pitchFamily="18" charset="0"/>
              </a:rPr>
              <a:t>Уменьшение размера обеспечения исполнения контракта производится пропорционально стоимости исполненных обязательств, приемка и оплата которых осуществлены в порядке и сроки, которые предусмотрены контрактом</a:t>
            </a:r>
            <a:r>
              <a:rPr lang="ru-RU" dirty="0">
                <a:latin typeface="Times New Roman" panose="02020603050405020304" pitchFamily="18" charset="0"/>
              </a:rPr>
              <a:t>. </a:t>
            </a:r>
            <a:endParaRPr lang="ru-RU" b="0" dirty="0">
              <a:effectLst/>
              <a:latin typeface="Verdana" panose="020B0604030504040204" pitchFamily="34" charset="0"/>
            </a:endParaRPr>
          </a:p>
        </p:txBody>
      </p:sp>
    </p:spTree>
    <p:extLst>
      <p:ext uri="{BB962C8B-B14F-4D97-AF65-F5344CB8AC3E}">
        <p14:creationId xmlns:p14="http://schemas.microsoft.com/office/powerpoint/2010/main" val="3578531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13510" y="139338"/>
            <a:ext cx="11625942" cy="14630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444137" y="253612"/>
            <a:ext cx="11268892" cy="1200329"/>
          </a:xfrm>
          <a:prstGeom prst="rect">
            <a:avLst/>
          </a:prstGeom>
        </p:spPr>
        <p:txBody>
          <a:bodyPr wrap="square">
            <a:spAutoFit/>
          </a:bodyPr>
          <a:lstStyle/>
          <a:p>
            <a:pPr indent="342900" algn="just"/>
            <a:r>
              <a:rPr lang="ru-RU" dirty="0">
                <a:latin typeface="Times New Roman" panose="02020603050405020304" pitchFamily="18" charset="0"/>
              </a:rPr>
              <a:t>До 1 января 2024 года Правительство Российской Федерации, высшие исполнительные органы государственной власти субъектов Российской Федерации, местные администрации </a:t>
            </a:r>
            <a:r>
              <a:rPr lang="ru-RU" b="1" dirty="0">
                <a:latin typeface="Times New Roman" panose="02020603050405020304" pitchFamily="18" charset="0"/>
              </a:rPr>
              <a:t>вправе утвердить перечни объектов капитального строительства, в целях архитектурно-строительного проектирования, строительства, реконструкции, капитального ремонта</a:t>
            </a:r>
            <a:endParaRPr lang="ru-RU" sz="1400" b="1" dirty="0">
              <a:effectLst/>
              <a:latin typeface="Verdana" panose="020B0604030504040204" pitchFamily="34" charset="0"/>
            </a:endParaRPr>
          </a:p>
        </p:txBody>
      </p:sp>
      <p:sp>
        <p:nvSpPr>
          <p:cNvPr id="6" name="Прямоугольник 5"/>
          <p:cNvSpPr/>
          <p:nvPr/>
        </p:nvSpPr>
        <p:spPr>
          <a:xfrm>
            <a:off x="1036319" y="1819479"/>
            <a:ext cx="10502537" cy="4801314"/>
          </a:xfrm>
          <a:prstGeom prst="rect">
            <a:avLst/>
          </a:prstGeom>
        </p:spPr>
        <p:txBody>
          <a:bodyPr wrap="square">
            <a:spAutoFit/>
          </a:bodyPr>
          <a:lstStyle/>
          <a:p>
            <a:pPr marL="285750" indent="-285750" algn="just">
              <a:buFont typeface="Arial" panose="020B0604020202020204" pitchFamily="34" charset="0"/>
              <a:buChar char="•"/>
            </a:pPr>
            <a:r>
              <a:rPr lang="ru-RU" dirty="0">
                <a:latin typeface="Times New Roman" panose="02020603050405020304" pitchFamily="18" charset="0"/>
              </a:rPr>
              <a:t>предметом контракта может быть одновременно подготовка проектной документации и (или) выполнение инженерных изысканий, выполнение работ по строительству, реконструкции и (или) капитальному ремонту объекта </a:t>
            </a:r>
            <a:r>
              <a:rPr lang="ru-RU" dirty="0">
                <a:latin typeface="Times New Roman" panose="02020603050405020304" pitchFamily="18" charset="0"/>
              </a:rPr>
              <a:t>капитального строительства</a:t>
            </a:r>
            <a:r>
              <a:rPr lang="ru-RU" dirty="0">
                <a:latin typeface="Times New Roman" panose="02020603050405020304" pitchFamily="18" charset="0"/>
              </a:rPr>
              <a:t>.</a:t>
            </a:r>
          </a:p>
          <a:p>
            <a:pPr marL="285750" indent="-285750" algn="just">
              <a:buFont typeface="Arial" panose="020B0604020202020204" pitchFamily="34" charset="0"/>
              <a:buChar char="•"/>
            </a:pPr>
            <a:r>
              <a:rPr lang="ru-RU" dirty="0">
                <a:latin typeface="Times New Roman" panose="02020603050405020304" pitchFamily="18" charset="0"/>
              </a:rPr>
              <a:t>если проектной документацией </a:t>
            </a:r>
            <a:r>
              <a:rPr lang="ru-RU" dirty="0">
                <a:latin typeface="Times New Roman" panose="02020603050405020304" pitchFamily="18" charset="0"/>
              </a:rPr>
              <a:t>предусмотрено </a:t>
            </a:r>
            <a:r>
              <a:rPr lang="ru-RU" dirty="0">
                <a:latin typeface="Times New Roman" panose="02020603050405020304" pitchFamily="18" charset="0"/>
              </a:rPr>
              <a:t>оборудование, необходимое для обеспечения эксплуатации такого объекта, предметом указанного </a:t>
            </a:r>
            <a:r>
              <a:rPr lang="ru-RU" dirty="0">
                <a:latin typeface="Times New Roman" panose="02020603050405020304" pitchFamily="18" charset="0"/>
              </a:rPr>
              <a:t>контракта </a:t>
            </a:r>
            <a:r>
              <a:rPr lang="ru-RU" dirty="0">
                <a:latin typeface="Times New Roman" panose="02020603050405020304" pitchFamily="18" charset="0"/>
              </a:rPr>
              <a:t>наряду с </a:t>
            </a:r>
            <a:r>
              <a:rPr lang="ru-RU" dirty="0">
                <a:latin typeface="Times New Roman" panose="02020603050405020304" pitchFamily="18" charset="0"/>
              </a:rPr>
              <a:t>прочим может </a:t>
            </a:r>
            <a:r>
              <a:rPr lang="ru-RU" dirty="0">
                <a:latin typeface="Times New Roman" panose="02020603050405020304" pitchFamily="18" charset="0"/>
              </a:rPr>
              <a:t>являться поставка данного оборудования</a:t>
            </a:r>
            <a:r>
              <a:rPr lang="ru-RU" dirty="0">
                <a:latin typeface="Times New Roman" panose="02020603050405020304" pitchFamily="18" charset="0"/>
              </a:rPr>
              <a:t>.</a:t>
            </a:r>
          </a:p>
          <a:p>
            <a:pPr marL="285750" indent="-285750" algn="just">
              <a:buFont typeface="Arial" panose="020B0604020202020204" pitchFamily="34" charset="0"/>
              <a:buChar char="•"/>
            </a:pPr>
            <a:r>
              <a:rPr lang="ru-RU" dirty="0">
                <a:latin typeface="Times New Roman" panose="02020603050405020304" pitchFamily="18" charset="0"/>
              </a:rPr>
              <a:t>заказчик вправе осуществить закупку путем проведения аукциона в электронной форме или открытого конкурса в электронной форме</a:t>
            </a:r>
            <a:r>
              <a:rPr lang="ru-RU" dirty="0" smtClean="0">
                <a:latin typeface="Times New Roman" panose="02020603050405020304" pitchFamily="18" charset="0"/>
              </a:rPr>
              <a:t>.</a:t>
            </a:r>
          </a:p>
          <a:p>
            <a:pPr marL="285750" indent="-285750" algn="just">
              <a:buFont typeface="Arial" panose="020B0604020202020204" pitchFamily="34" charset="0"/>
              <a:buChar char="•"/>
            </a:pPr>
            <a:r>
              <a:rPr lang="ru-RU" dirty="0">
                <a:latin typeface="Times New Roman" panose="02020603050405020304" pitchFamily="18" charset="0"/>
              </a:rPr>
              <a:t>Приказ Минстроя России от 30.03.2020 N 175/</a:t>
            </a:r>
            <a:r>
              <a:rPr lang="ru-RU" dirty="0" err="1">
                <a:latin typeface="Times New Roman" panose="02020603050405020304" pitchFamily="18" charset="0"/>
              </a:rPr>
              <a:t>пр</a:t>
            </a:r>
            <a:r>
              <a:rPr lang="ru-RU" dirty="0">
                <a:latin typeface="Times New Roman" panose="02020603050405020304" pitchFamily="18" charset="0"/>
              </a:rPr>
              <a:t> "Об утверждении порядка определения начальной (максимальной) цены контракта, предметом которого одновременно являются подготовка проектной документации и (или) выполнение инженерных изысканий, выполнение работ по строительству, реконструкции и (или) капитальному ремонту объекта капитального строительства, включенного в перечни объектов капитального строительства, утвержденных Правительством Российской Федерации, высшими исполнительными органами государственной власти субъектов Российской Федерации, местными администрациями, цены такого контракта, заключаемого с единственным поставщиком (подрядчиком, исполнителем), методики составления сметы такого контракта, порядка изменения цены такого контракта в случаях, предусмотренных подпунктом "а" </a:t>
            </a:r>
            <a:r>
              <a:rPr lang="ru-RU" dirty="0" err="1">
                <a:latin typeface="Times New Roman" panose="02020603050405020304" pitchFamily="18" charset="0"/>
              </a:rPr>
              <a:t>пу</a:t>
            </a:r>
            <a:r>
              <a:rPr lang="ru-RU" dirty="0">
                <a:latin typeface="Times New Roman" panose="02020603050405020304" pitchFamily="18" charset="0"/>
              </a:rPr>
              <a:t>...</a:t>
            </a:r>
            <a:endParaRPr lang="ru-RU" dirty="0">
              <a:latin typeface="Times New Roman" panose="02020603050405020304" pitchFamily="18" charset="0"/>
            </a:endParaRPr>
          </a:p>
        </p:txBody>
      </p:sp>
      <p:sp>
        <p:nvSpPr>
          <p:cNvPr id="7" name="TextBox 6"/>
          <p:cNvSpPr txBox="1"/>
          <p:nvPr/>
        </p:nvSpPr>
        <p:spPr>
          <a:xfrm rot="16200000">
            <a:off x="-1044673" y="3958525"/>
            <a:ext cx="3239589" cy="523220"/>
          </a:xfrm>
          <a:prstGeom prst="rect">
            <a:avLst/>
          </a:prstGeom>
          <a:noFill/>
        </p:spPr>
        <p:txBody>
          <a:bodyPr wrap="square" rtlCol="0">
            <a:spAutoFit/>
          </a:bodyPr>
          <a:lstStyle/>
          <a:p>
            <a:r>
              <a:rPr lang="ru-RU" sz="2800" dirty="0" smtClean="0"/>
              <a:t>Часть 56 статьи 112</a:t>
            </a:r>
            <a:endParaRPr lang="ru-RU" sz="2800" dirty="0"/>
          </a:p>
        </p:txBody>
      </p:sp>
    </p:spTree>
    <p:extLst>
      <p:ext uri="{BB962C8B-B14F-4D97-AF65-F5344CB8AC3E}">
        <p14:creationId xmlns:p14="http://schemas.microsoft.com/office/powerpoint/2010/main" val="2007324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komus.ru/medias/sys_master/root/h79/h6e/97116613837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2890" y="2212973"/>
            <a:ext cx="3274142" cy="327414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63794" y="1266556"/>
            <a:ext cx="11533238" cy="923330"/>
          </a:xfrm>
          <a:prstGeom prst="rect">
            <a:avLst/>
          </a:prstGeom>
        </p:spPr>
        <p:txBody>
          <a:bodyPr wrap="square">
            <a:spAutoFit/>
          </a:bodyPr>
          <a:lstStyle/>
          <a:p>
            <a:r>
              <a:rPr lang="ru-RU" b="1" dirty="0">
                <a:solidFill>
                  <a:srgbClr val="333333"/>
                </a:solidFill>
                <a:latin typeface="Arial" panose="020B0604020202020204" pitchFamily="34" charset="0"/>
              </a:rPr>
              <a:t>Распоряжение Правительства РФ от 21.03.2016 </a:t>
            </a:r>
            <a:r>
              <a:rPr lang="ru-RU" b="1" dirty="0" smtClean="0">
                <a:solidFill>
                  <a:srgbClr val="333333"/>
                </a:solidFill>
                <a:latin typeface="Arial" panose="020B0604020202020204" pitchFamily="34" charset="0"/>
              </a:rPr>
              <a:t>№ </a:t>
            </a:r>
            <a:r>
              <a:rPr lang="ru-RU" b="1" dirty="0">
                <a:solidFill>
                  <a:srgbClr val="333333"/>
                </a:solidFill>
                <a:latin typeface="Arial" panose="020B0604020202020204" pitchFamily="34" charset="0"/>
              </a:rPr>
              <a:t>471-р (ред. от 03.06.2019) &lt;О перечне товаров, работ, услуг, в случае осуществления закупок которых заказчик обязан проводить аукцион в электронной форме (электронный аукцион)</a:t>
            </a:r>
            <a:endParaRPr lang="ru-RU" b="1" i="0" dirty="0">
              <a:solidFill>
                <a:srgbClr val="333333"/>
              </a:solidFill>
              <a:effectLst/>
              <a:latin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679655246"/>
              </p:ext>
            </p:extLst>
          </p:nvPr>
        </p:nvGraphicFramePr>
        <p:xfrm>
          <a:off x="363794" y="3177278"/>
          <a:ext cx="8112022" cy="1828800"/>
        </p:xfrm>
        <a:graphic>
          <a:graphicData uri="http://schemas.openxmlformats.org/drawingml/2006/table">
            <a:tbl>
              <a:tblPr/>
              <a:tblGrid>
                <a:gridCol w="2271661">
                  <a:extLst>
                    <a:ext uri="{9D8B030D-6E8A-4147-A177-3AD203B41FA5}">
                      <a16:colId xmlns:a16="http://schemas.microsoft.com/office/drawing/2014/main" val="1697098186"/>
                    </a:ext>
                  </a:extLst>
                </a:gridCol>
                <a:gridCol w="5840361">
                  <a:extLst>
                    <a:ext uri="{9D8B030D-6E8A-4147-A177-3AD203B41FA5}">
                      <a16:colId xmlns:a16="http://schemas.microsoft.com/office/drawing/2014/main" val="4232190833"/>
                    </a:ext>
                  </a:extLst>
                </a:gridCol>
              </a:tblGrid>
              <a:tr h="0">
                <a:tc>
                  <a:txBody>
                    <a:bodyPr/>
                    <a:lstStyle/>
                    <a:p>
                      <a:pPr marL="38100" marR="38100" algn="ctr" fontAlgn="t">
                        <a:spcBef>
                          <a:spcPts val="500"/>
                        </a:spcBef>
                        <a:spcAft>
                          <a:spcPts val="500"/>
                        </a:spcAft>
                      </a:pPr>
                      <a:r>
                        <a:rPr lang="ru-RU" sz="2400">
                          <a:effectLst/>
                        </a:rPr>
                        <a:t>41.2 </a:t>
                      </a:r>
                      <a:r>
                        <a:rPr lang="ru-RU" sz="2400" u="none" strike="noStrike">
                          <a:solidFill>
                            <a:srgbClr val="666699"/>
                          </a:solidFill>
                          <a:effectLst/>
                          <a:hlinkClick r:id="rId3"/>
                        </a:rPr>
                        <a:t>&lt;4&gt;</a:t>
                      </a:r>
                      <a:endParaRPr lang="ru-RU" sz="2400">
                        <a:effectLst/>
                      </a:endParaRPr>
                    </a:p>
                  </a:txBody>
                  <a:tcPr marL="0" marR="0" marT="0" marB="0">
                    <a:lnL>
                      <a:noFill/>
                    </a:lnL>
                    <a:lnR>
                      <a:noFill/>
                    </a:lnR>
                    <a:lnT>
                      <a:noFill/>
                    </a:lnT>
                    <a:lnB>
                      <a:noFill/>
                    </a:lnB>
                    <a:solidFill>
                      <a:srgbClr val="FFFFFF"/>
                    </a:solidFill>
                  </a:tcPr>
                </a:tc>
                <a:tc>
                  <a:txBody>
                    <a:bodyPr/>
                    <a:lstStyle/>
                    <a:p>
                      <a:pPr marL="38100" marR="38100" algn="l" fontAlgn="t">
                        <a:spcBef>
                          <a:spcPts val="500"/>
                        </a:spcBef>
                        <a:spcAft>
                          <a:spcPts val="500"/>
                        </a:spcAft>
                      </a:pPr>
                      <a:r>
                        <a:rPr lang="ru-RU" sz="2400" b="0" dirty="0">
                          <a:effectLst/>
                        </a:rPr>
                        <a:t>Здания и работы по возведению зданий</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564213283"/>
                  </a:ext>
                </a:extLst>
              </a:tr>
              <a:tr h="0">
                <a:tc>
                  <a:txBody>
                    <a:bodyPr/>
                    <a:lstStyle/>
                    <a:p>
                      <a:pPr marL="38100" marR="38100" algn="ctr" fontAlgn="t">
                        <a:spcBef>
                          <a:spcPts val="500"/>
                        </a:spcBef>
                        <a:spcAft>
                          <a:spcPts val="500"/>
                        </a:spcAft>
                      </a:pPr>
                      <a:r>
                        <a:rPr lang="ru-RU" sz="2400">
                          <a:effectLst/>
                        </a:rPr>
                        <a:t>42 </a:t>
                      </a:r>
                      <a:r>
                        <a:rPr lang="ru-RU" sz="2400" u="none" strike="noStrike">
                          <a:solidFill>
                            <a:srgbClr val="666699"/>
                          </a:solidFill>
                          <a:effectLst/>
                          <a:hlinkClick r:id="rId3"/>
                        </a:rPr>
                        <a:t>&lt;4&gt;</a:t>
                      </a:r>
                      <a:endParaRPr lang="ru-RU" sz="2400">
                        <a:effectLst/>
                      </a:endParaRPr>
                    </a:p>
                  </a:txBody>
                  <a:tcPr marL="0" marR="0" marT="0" marB="0">
                    <a:lnL>
                      <a:noFill/>
                    </a:lnL>
                    <a:lnR>
                      <a:noFill/>
                    </a:lnR>
                    <a:lnT>
                      <a:noFill/>
                    </a:lnT>
                    <a:lnB>
                      <a:noFill/>
                    </a:lnB>
                    <a:solidFill>
                      <a:srgbClr val="FFFFFF"/>
                    </a:solidFill>
                  </a:tcPr>
                </a:tc>
                <a:tc>
                  <a:txBody>
                    <a:bodyPr/>
                    <a:lstStyle/>
                    <a:p>
                      <a:pPr marL="38100" marR="38100" algn="l" fontAlgn="t">
                        <a:spcBef>
                          <a:spcPts val="500"/>
                        </a:spcBef>
                        <a:spcAft>
                          <a:spcPts val="500"/>
                        </a:spcAft>
                      </a:pPr>
                      <a:r>
                        <a:rPr lang="ru-RU" sz="2400" b="0">
                          <a:effectLst/>
                        </a:rPr>
                        <a:t>Сооружения и строительные работы в области гражданского строительства</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479254326"/>
                  </a:ext>
                </a:extLst>
              </a:tr>
              <a:tr h="0">
                <a:tc>
                  <a:txBody>
                    <a:bodyPr/>
                    <a:lstStyle/>
                    <a:p>
                      <a:pPr marL="38100" marR="38100" algn="ctr" fontAlgn="t">
                        <a:spcBef>
                          <a:spcPts val="500"/>
                        </a:spcBef>
                        <a:spcAft>
                          <a:spcPts val="500"/>
                        </a:spcAft>
                      </a:pPr>
                      <a:r>
                        <a:rPr lang="ru-RU" sz="2400">
                          <a:effectLst/>
                        </a:rPr>
                        <a:t>43 </a:t>
                      </a:r>
                      <a:r>
                        <a:rPr lang="ru-RU" sz="2400" u="none" strike="noStrike">
                          <a:solidFill>
                            <a:srgbClr val="666699"/>
                          </a:solidFill>
                          <a:effectLst/>
                          <a:hlinkClick r:id="rId3"/>
                        </a:rPr>
                        <a:t>&lt;4&gt;</a:t>
                      </a:r>
                      <a:endParaRPr lang="ru-RU" sz="2400">
                        <a:effectLst/>
                      </a:endParaRPr>
                    </a:p>
                  </a:txBody>
                  <a:tcPr marL="0" marR="0" marT="0" marB="0">
                    <a:lnL>
                      <a:noFill/>
                    </a:lnL>
                    <a:lnR>
                      <a:noFill/>
                    </a:lnR>
                    <a:lnT>
                      <a:noFill/>
                    </a:lnT>
                    <a:lnB>
                      <a:noFill/>
                    </a:lnB>
                    <a:solidFill>
                      <a:srgbClr val="FFFFFF"/>
                    </a:solidFill>
                  </a:tcPr>
                </a:tc>
                <a:tc>
                  <a:txBody>
                    <a:bodyPr/>
                    <a:lstStyle/>
                    <a:p>
                      <a:pPr marL="38100" marR="38100" algn="l" fontAlgn="t">
                        <a:spcBef>
                          <a:spcPts val="500"/>
                        </a:spcBef>
                        <a:spcAft>
                          <a:spcPts val="500"/>
                        </a:spcAft>
                      </a:pPr>
                      <a:r>
                        <a:rPr lang="ru-RU" sz="2400" b="0" dirty="0">
                          <a:effectLst/>
                        </a:rPr>
                        <a:t>Работы строительные специализированные (кроме кода </a:t>
                      </a:r>
                      <a:r>
                        <a:rPr lang="ru-RU" sz="2400" b="0" u="none" strike="noStrike" dirty="0">
                          <a:solidFill>
                            <a:srgbClr val="666699"/>
                          </a:solidFill>
                          <a:effectLst/>
                          <a:hlinkClick r:id="rId4"/>
                        </a:rPr>
                        <a:t>43.13</a:t>
                      </a:r>
                      <a:r>
                        <a:rPr lang="ru-RU" sz="2400" b="0" dirty="0">
                          <a:effectLst/>
                        </a:rPr>
                        <a:t>)</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020072594"/>
                  </a:ext>
                </a:extLst>
              </a:tr>
            </a:tbl>
          </a:graphicData>
        </a:graphic>
      </p:graphicFrame>
      <p:sp>
        <p:nvSpPr>
          <p:cNvPr id="5" name="TextBox 4"/>
          <p:cNvSpPr txBox="1"/>
          <p:nvPr/>
        </p:nvSpPr>
        <p:spPr>
          <a:xfrm>
            <a:off x="521109" y="2321775"/>
            <a:ext cx="2084439" cy="584775"/>
          </a:xfrm>
          <a:prstGeom prst="rect">
            <a:avLst/>
          </a:prstGeom>
          <a:noFill/>
        </p:spPr>
        <p:txBody>
          <a:bodyPr wrap="square" rtlCol="0">
            <a:spAutoFit/>
          </a:bodyPr>
          <a:lstStyle/>
          <a:p>
            <a:r>
              <a:rPr lang="ru-RU" sz="3200" dirty="0" smtClean="0"/>
              <a:t>окпд2</a:t>
            </a:r>
            <a:endParaRPr lang="ru-RU" sz="3200" dirty="0"/>
          </a:p>
        </p:txBody>
      </p:sp>
      <p:sp>
        <p:nvSpPr>
          <p:cNvPr id="6" name="TextBox 5"/>
          <p:cNvSpPr txBox="1"/>
          <p:nvPr/>
        </p:nvSpPr>
        <p:spPr>
          <a:xfrm>
            <a:off x="363794" y="5799595"/>
            <a:ext cx="10736825" cy="1200329"/>
          </a:xfrm>
          <a:prstGeom prst="rect">
            <a:avLst/>
          </a:prstGeom>
          <a:noFill/>
        </p:spPr>
        <p:txBody>
          <a:bodyPr wrap="square" rtlCol="0">
            <a:spAutoFit/>
          </a:bodyPr>
          <a:lstStyle/>
          <a:p>
            <a:r>
              <a:rPr lang="ru-RU"/>
              <a:t>&lt;4&gt; За исключением работ по строительству, реконструкции, капитальному ремонту особо опасных, технически сложных и уникальных объектов капитального строительства, а также искусственных дорожных сооружений, включенных в состав автомобильных дорог федерального, регионального или межмуниципального, местного значения.</a:t>
            </a:r>
            <a:endParaRPr lang="ru-RU" dirty="0"/>
          </a:p>
        </p:txBody>
      </p:sp>
      <p:sp>
        <p:nvSpPr>
          <p:cNvPr id="7" name="TextBox 6"/>
          <p:cNvSpPr txBox="1"/>
          <p:nvPr/>
        </p:nvSpPr>
        <p:spPr>
          <a:xfrm>
            <a:off x="363794" y="275303"/>
            <a:ext cx="7580671" cy="923330"/>
          </a:xfrm>
          <a:prstGeom prst="rect">
            <a:avLst/>
          </a:prstGeom>
          <a:noFill/>
        </p:spPr>
        <p:txBody>
          <a:bodyPr wrap="square" rtlCol="0">
            <a:spAutoFit/>
          </a:bodyPr>
          <a:lstStyle/>
          <a:p>
            <a:r>
              <a:rPr lang="ru-RU" sz="5400" dirty="0" smtClean="0">
                <a:latin typeface="Roboto"/>
              </a:rPr>
              <a:t>Аукционный перечень</a:t>
            </a:r>
            <a:endParaRPr lang="ru-RU" sz="5400" dirty="0">
              <a:latin typeface="Roboto"/>
            </a:endParaRPr>
          </a:p>
        </p:txBody>
      </p:sp>
    </p:spTree>
    <p:extLst>
      <p:ext uri="{BB962C8B-B14F-4D97-AF65-F5344CB8AC3E}">
        <p14:creationId xmlns:p14="http://schemas.microsoft.com/office/powerpoint/2010/main" val="1081759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allforblog.com/wp-content/uploads/2007/02/Business-Contrac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506" y="0"/>
            <a:ext cx="6129494" cy="318733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50520" y="3082834"/>
            <a:ext cx="8403771" cy="2585323"/>
          </a:xfrm>
          <a:prstGeom prst="rect">
            <a:avLst/>
          </a:prstGeom>
        </p:spPr>
        <p:txBody>
          <a:bodyPr wrap="square">
            <a:spAutoFit/>
          </a:bodyPr>
          <a:lstStyle/>
          <a:p>
            <a:pPr indent="342900" algn="just"/>
            <a:r>
              <a:rPr lang="ru-RU" dirty="0" smtClean="0">
                <a:latin typeface="Times New Roman" panose="02020603050405020304" pitchFamily="18" charset="0"/>
              </a:rPr>
              <a:t>Контракт </a:t>
            </a:r>
            <a:r>
              <a:rPr lang="ru-RU" dirty="0">
                <a:latin typeface="Times New Roman" panose="02020603050405020304" pitchFamily="18" charset="0"/>
              </a:rPr>
              <a:t>должен содержать раздельно:</a:t>
            </a:r>
            <a:endParaRPr lang="ru-RU" sz="1400" dirty="0">
              <a:latin typeface="Verdana" panose="020B0604030504040204" pitchFamily="34" charset="0"/>
            </a:endParaRPr>
          </a:p>
          <a:p>
            <a:pPr indent="342900" algn="just"/>
            <a:r>
              <a:rPr lang="ru-RU" dirty="0">
                <a:latin typeface="Times New Roman" panose="02020603050405020304" pitchFamily="18" charset="0"/>
              </a:rPr>
              <a:t>1) стоимость работ по подготовке проектной документации и (или) выполнению инженерных изысканий;</a:t>
            </a:r>
            <a:endParaRPr lang="ru-RU" sz="1400" dirty="0">
              <a:latin typeface="Verdana" panose="020B0604030504040204" pitchFamily="34" charset="0"/>
            </a:endParaRPr>
          </a:p>
          <a:p>
            <a:pPr indent="342900" algn="just"/>
            <a:r>
              <a:rPr lang="ru-RU" dirty="0">
                <a:latin typeface="Times New Roman" panose="02020603050405020304" pitchFamily="18" charset="0"/>
              </a:rPr>
              <a:t>2) стоимость работ по строительству, реконструкции и (или) капитальному ремонту объекта капитального строительства;</a:t>
            </a:r>
            <a:endParaRPr lang="ru-RU" sz="1400" dirty="0">
              <a:latin typeface="Verdana" panose="020B0604030504040204" pitchFamily="34" charset="0"/>
            </a:endParaRPr>
          </a:p>
          <a:p>
            <a:pPr indent="342900" algn="just"/>
            <a:r>
              <a:rPr lang="ru-RU" dirty="0">
                <a:latin typeface="Times New Roman" panose="02020603050405020304" pitchFamily="18" charset="0"/>
              </a:rPr>
              <a:t>3) стоимость поставки предусмотренного проектной документацией объекта капитального строительства оборудования, необходимого для обеспечения эксплуатации такого объекта капитального строительства, в случае, если поставка данного оборудования предусмотрена контрактом.</a:t>
            </a:r>
            <a:endParaRPr lang="ru-RU" sz="1400" b="0" dirty="0">
              <a:effectLst/>
              <a:latin typeface="Verdana" panose="020B0604030504040204" pitchFamily="34" charset="0"/>
            </a:endParaRPr>
          </a:p>
        </p:txBody>
      </p:sp>
      <p:sp>
        <p:nvSpPr>
          <p:cNvPr id="5" name="Заголовок 4"/>
          <p:cNvSpPr txBox="1">
            <a:spLocks noGrp="1"/>
          </p:cNvSpPr>
          <p:nvPr>
            <p:ph type="title"/>
          </p:nvPr>
        </p:nvSpPr>
        <p:spPr>
          <a:xfrm>
            <a:off x="838200" y="613057"/>
            <a:ext cx="3446417" cy="480131"/>
          </a:xfrm>
          <a:prstGeom prst="rect">
            <a:avLst/>
          </a:prstGeom>
          <a:noFill/>
        </p:spPr>
        <p:txBody>
          <a:bodyPr wrap="square" rtlCol="0">
            <a:spAutoFit/>
          </a:bodyPr>
          <a:lstStyle/>
          <a:p>
            <a:r>
              <a:rPr lang="ru-RU" sz="2800" dirty="0" smtClean="0"/>
              <a:t>Часть 56 статьи 112</a:t>
            </a:r>
            <a:endParaRPr lang="ru-RU" sz="2800" dirty="0"/>
          </a:p>
        </p:txBody>
      </p:sp>
      <p:pic>
        <p:nvPicPr>
          <p:cNvPr id="8198" name="Picture 6" descr="https://sticker-na-auto.ru/images/product/l/51684a1e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6472"/>
            <a:ext cx="6039558" cy="359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sticker-na-auto.ru/images/product/l/51684a1e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1717"/>
            <a:ext cx="12192000" cy="72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673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olutionsdesignedforhealthcare.com/sites/default/files/corona%20virus%20small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471" y="259768"/>
            <a:ext cx="3430118" cy="333864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365126"/>
            <a:ext cx="3028406" cy="714738"/>
          </a:xfrm>
        </p:spPr>
        <p:txBody>
          <a:bodyPr/>
          <a:lstStyle/>
          <a:p>
            <a:r>
              <a:rPr lang="ru-RU" dirty="0">
                <a:latin typeface="Times New Roman" panose="02020603050405020304" pitchFamily="18" charset="0"/>
              </a:rPr>
              <a:t>2019-nCoV</a:t>
            </a:r>
            <a:endParaRPr lang="ru-RU" dirty="0"/>
          </a:p>
        </p:txBody>
      </p:sp>
      <p:sp>
        <p:nvSpPr>
          <p:cNvPr id="4" name="Прямоугольник 3"/>
          <p:cNvSpPr/>
          <p:nvPr/>
        </p:nvSpPr>
        <p:spPr>
          <a:xfrm>
            <a:off x="629193" y="1290093"/>
            <a:ext cx="7339149" cy="2308324"/>
          </a:xfrm>
          <a:prstGeom prst="rect">
            <a:avLst/>
          </a:prstGeom>
        </p:spPr>
        <p:txBody>
          <a:bodyPr wrap="square">
            <a:spAutoFit/>
          </a:bodyPr>
          <a:lstStyle/>
          <a:p>
            <a:pPr indent="342900" algn="just"/>
            <a:r>
              <a:rPr lang="ru-RU" dirty="0">
                <a:latin typeface="Times New Roman" panose="02020603050405020304" pitchFamily="18" charset="0"/>
              </a:rPr>
              <a:t>65. </a:t>
            </a:r>
            <a:r>
              <a:rPr lang="ru-RU" b="1" dirty="0">
                <a:solidFill>
                  <a:srgbClr val="FF0000"/>
                </a:solidFill>
                <a:latin typeface="Times New Roman" panose="02020603050405020304" pitchFamily="18" charset="0"/>
              </a:rPr>
              <a:t>В 2020 году по соглашению сторон допускается изменение срока исполнения контракта, и (или) цены контракта, и (или) цены единицы товара, </a:t>
            </a:r>
            <a:r>
              <a:rPr lang="ru-RU" b="1" dirty="0" smtClean="0">
                <a:solidFill>
                  <a:srgbClr val="FF0000"/>
                </a:solidFill>
                <a:latin typeface="Times New Roman" panose="02020603050405020304" pitchFamily="18" charset="0"/>
              </a:rPr>
              <a:t>работы</a:t>
            </a:r>
            <a:r>
              <a:rPr lang="ru-RU" dirty="0" smtClean="0">
                <a:latin typeface="Times New Roman" panose="02020603050405020304" pitchFamily="18" charset="0"/>
              </a:rPr>
              <a:t>, </a:t>
            </a:r>
            <a:r>
              <a:rPr lang="ru-RU" dirty="0">
                <a:latin typeface="Times New Roman" panose="02020603050405020304" pitchFamily="18" charset="0"/>
              </a:rPr>
              <a:t>и (или) размера аванса (если контрактом предусмотрена выплата аванса), если при его исполнении в связи с распространением новой </a:t>
            </a:r>
            <a:r>
              <a:rPr lang="ru-RU" dirty="0" err="1">
                <a:latin typeface="Times New Roman" panose="02020603050405020304" pitchFamily="18" charset="0"/>
              </a:rPr>
              <a:t>коронавирусной</a:t>
            </a:r>
            <a:r>
              <a:rPr lang="ru-RU" dirty="0">
                <a:latin typeface="Times New Roman" panose="02020603050405020304" pitchFamily="18" charset="0"/>
              </a:rPr>
              <a:t> инфекции, вызванной 2019-nCoV, а также в иных случаях, установленных Правительством Российской Федерации, возникли независящие от сторон контракта обстоятельства, влекущие невозможность его исполнения. </a:t>
            </a:r>
            <a:endParaRPr lang="ru-RU" sz="1400" b="0" dirty="0">
              <a:effectLst/>
              <a:latin typeface="Verdana" panose="020B0604030504040204" pitchFamily="34" charset="0"/>
            </a:endParaRPr>
          </a:p>
        </p:txBody>
      </p:sp>
      <p:sp>
        <p:nvSpPr>
          <p:cNvPr id="5" name="TextBox 4"/>
          <p:cNvSpPr txBox="1"/>
          <p:nvPr/>
        </p:nvSpPr>
        <p:spPr>
          <a:xfrm>
            <a:off x="489856" y="3565360"/>
            <a:ext cx="10988041" cy="3139321"/>
          </a:xfrm>
          <a:prstGeom prst="rect">
            <a:avLst/>
          </a:prstGeom>
          <a:noFill/>
        </p:spPr>
        <p:txBody>
          <a:bodyPr wrap="square" rtlCol="0">
            <a:spAutoFit/>
          </a:bodyPr>
          <a:lstStyle/>
          <a:p>
            <a:pPr indent="342900" algn="just"/>
            <a:r>
              <a:rPr lang="ru-RU" dirty="0">
                <a:latin typeface="Times New Roman" panose="02020603050405020304" pitchFamily="18" charset="0"/>
              </a:rPr>
              <a:t>Предусмотренное настоящей частью изменение осуществляется при наличии в письменной форме обоснования такого изменения на основании решения Правительства Российской Федерации, высшего исполнительного органа государственной власти субъекта Российской Федерации, местной администрации (за исключением случая изменения размера аванса в соответствии с настоящей частью) при осуществлении закупки для федеральных нужд, нужд субъекта Российской Федерации, муниципальных нужд соответственно и после предоставления поставщиком (подрядчиком, исполнителем) в соответствии с настоящим Федеральным законом обеспечения исполнения контракта, если предусмотренное настоящей частью изменение влечет возникновение новых обязательств поставщика (подрядчика, исполнителя), не обеспеченных ранее предоставленным обеспечением исполнения контракта, и требование обеспечения исполнения контракта было установлено в соответствии со статьей 96 настоящего Федерального закона при определении поставщика (подрядчика, исполнителя). </a:t>
            </a:r>
            <a:endParaRPr lang="ru-RU" sz="1400" dirty="0">
              <a:latin typeface="Verdana" panose="020B0604030504040204" pitchFamily="34" charset="0"/>
            </a:endParaRPr>
          </a:p>
        </p:txBody>
      </p:sp>
    </p:spTree>
    <p:extLst>
      <p:ext uri="{BB962C8B-B14F-4D97-AF65-F5344CB8AC3E}">
        <p14:creationId xmlns:p14="http://schemas.microsoft.com/office/powerpoint/2010/main" val="834001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olutionsdesignedforhealthcare.com/sites/default/files/corona%20virus%20small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9373" y="-66241"/>
            <a:ext cx="3430118" cy="333864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365126"/>
            <a:ext cx="3028406" cy="714738"/>
          </a:xfrm>
        </p:spPr>
        <p:txBody>
          <a:bodyPr/>
          <a:lstStyle/>
          <a:p>
            <a:r>
              <a:rPr lang="ru-RU" dirty="0">
                <a:latin typeface="Times New Roman" panose="02020603050405020304" pitchFamily="18" charset="0"/>
              </a:rPr>
              <a:t>2019-nCoV</a:t>
            </a:r>
            <a:endParaRPr lang="ru-RU" dirty="0"/>
          </a:p>
        </p:txBody>
      </p:sp>
      <p:sp>
        <p:nvSpPr>
          <p:cNvPr id="3" name="TextBox 2"/>
          <p:cNvSpPr txBox="1"/>
          <p:nvPr/>
        </p:nvSpPr>
        <p:spPr>
          <a:xfrm>
            <a:off x="843643" y="1079864"/>
            <a:ext cx="3141617" cy="523220"/>
          </a:xfrm>
          <a:prstGeom prst="rect">
            <a:avLst/>
          </a:prstGeom>
          <a:noFill/>
        </p:spPr>
        <p:txBody>
          <a:bodyPr wrap="square" rtlCol="0">
            <a:spAutoFit/>
          </a:bodyPr>
          <a:lstStyle/>
          <a:p>
            <a:r>
              <a:rPr lang="ru-RU" sz="2800" dirty="0" smtClean="0"/>
              <a:t>Условия:</a:t>
            </a:r>
            <a:endParaRPr lang="ru-RU" sz="2800" dirty="0"/>
          </a:p>
        </p:txBody>
      </p:sp>
      <p:sp>
        <p:nvSpPr>
          <p:cNvPr id="6" name="TextBox 5"/>
          <p:cNvSpPr txBox="1"/>
          <p:nvPr/>
        </p:nvSpPr>
        <p:spPr>
          <a:xfrm>
            <a:off x="505097" y="1685252"/>
            <a:ext cx="10493829" cy="5078313"/>
          </a:xfrm>
          <a:prstGeom prst="rect">
            <a:avLst/>
          </a:prstGeom>
          <a:noFill/>
        </p:spPr>
        <p:txBody>
          <a:bodyPr wrap="square" rtlCol="0">
            <a:spAutoFit/>
          </a:bodyPr>
          <a:lstStyle/>
          <a:p>
            <a:r>
              <a:rPr lang="ru-RU" dirty="0"/>
              <a:t>1) размер обеспечения может быть уменьшен в порядке и случаях, которые предусмотрены частями 7, 7.1, 7.2 и 7.3 статьи </a:t>
            </a:r>
            <a:r>
              <a:rPr lang="ru-RU" dirty="0" smtClean="0"/>
              <a:t>96;</a:t>
            </a:r>
            <a:endParaRPr lang="ru-RU" dirty="0"/>
          </a:p>
          <a:p>
            <a:r>
              <a:rPr lang="ru-RU" dirty="0"/>
              <a:t>2) возврат ранее предоставленной заказчику банковской гарантии заказчиком гаранту, предоставившему указанную банковскую гарантию, не осуществляется, взыскание по ней не производится (если обеспечение исполнения контракта осуществляется путем предоставления новой банковской гарантии);</a:t>
            </a:r>
          </a:p>
          <a:p>
            <a:r>
              <a:rPr lang="ru-RU" dirty="0"/>
              <a:t>3) если обеспечение исполнения контракта осуществляется путем внесения денежных средств:</a:t>
            </a:r>
          </a:p>
          <a:p>
            <a:r>
              <a:rPr lang="ru-RU" dirty="0"/>
              <a:t>а) в случае увеличения в соответствии с настоящей частью цены контракта поставщик (подрядчик, исполнитель) вносит на счет, на котором в соответствии с законодательством Российской Федерации учитываются операции со средствами, поступающими заказчику, денежные средства в размере, пропорциональном стоимости новых обязательств поставщика (подрядчика, исполнителя);</a:t>
            </a:r>
          </a:p>
          <a:p>
            <a:r>
              <a:rPr lang="ru-RU" dirty="0"/>
              <a:t>б) в случае уменьшения в соответствии с настоящей частью цены контракта заказчик возвращает поставщику (подрядчику, исполнителю) денежные средства, внесенные на счет, на котором в соответствии с законодательством Российской Федерации учитываются операции со средствами, поступающими заказчику, в размере, пропорциональном размеру такого уменьшения цены контракта;</a:t>
            </a:r>
          </a:p>
          <a:p>
            <a:r>
              <a:rPr lang="ru-RU" dirty="0"/>
              <a:t>в) в случае изменения срока исполнения контракта в соответствии с частью 27 статьи 34 настоящего Федерального закона определяется новый срок возврата заказчиком поставщику (подрядчику, исполнителю) денежных средств, внесенных в качестве обеспечения исполнения контракта.</a:t>
            </a:r>
          </a:p>
        </p:txBody>
      </p:sp>
    </p:spTree>
    <p:extLst>
      <p:ext uri="{BB962C8B-B14F-4D97-AF65-F5344CB8AC3E}">
        <p14:creationId xmlns:p14="http://schemas.microsoft.com/office/powerpoint/2010/main" val="821681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avatars.mds.yandex.net/get-pdb/1511346/9d6ffa13-b8e3-46fd-ac66-f14549379fd3/s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729" y="51167"/>
            <a:ext cx="6471271" cy="40607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cdn130.picsart.com/2667174740102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 y="51167"/>
            <a:ext cx="6666271" cy="4759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7819" y="147483"/>
            <a:ext cx="6145161" cy="523220"/>
          </a:xfrm>
          <a:prstGeom prst="rect">
            <a:avLst/>
          </a:prstGeom>
          <a:noFill/>
        </p:spPr>
        <p:txBody>
          <a:bodyPr wrap="square" rtlCol="0">
            <a:spAutoFit/>
          </a:bodyPr>
          <a:lstStyle/>
          <a:p>
            <a:r>
              <a:rPr lang="ru-RU" sz="2800" b="1" dirty="0" smtClean="0">
                <a:latin typeface="Roboto"/>
              </a:rPr>
              <a:t>от </a:t>
            </a:r>
            <a:r>
              <a:rPr lang="ru-RU" sz="2800" b="1" dirty="0">
                <a:latin typeface="Roboto"/>
              </a:rPr>
              <a:t>24 апреля 2020 г. № 124-ФЗ</a:t>
            </a:r>
          </a:p>
        </p:txBody>
      </p:sp>
      <p:sp>
        <p:nvSpPr>
          <p:cNvPr id="3" name="TextBox 2"/>
          <p:cNvSpPr txBox="1"/>
          <p:nvPr/>
        </p:nvSpPr>
        <p:spPr>
          <a:xfrm>
            <a:off x="757084" y="3117783"/>
            <a:ext cx="11434916" cy="3539430"/>
          </a:xfrm>
          <a:prstGeom prst="rect">
            <a:avLst/>
          </a:prstGeom>
          <a:noFill/>
        </p:spPr>
        <p:txBody>
          <a:bodyPr wrap="square" rtlCol="0">
            <a:spAutoFit/>
          </a:bodyPr>
          <a:lstStyle/>
          <a:p>
            <a:pPr marL="342900" indent="-342900">
              <a:buFont typeface="+mj-lt"/>
              <a:buAutoNum type="arabicPeriod"/>
            </a:pPr>
            <a:r>
              <a:rPr lang="ru-RU" sz="2800" dirty="0" smtClean="0">
                <a:latin typeface="Roboto" panose="02000000000000000000"/>
              </a:rPr>
              <a:t>Увеличение </a:t>
            </a:r>
            <a:r>
              <a:rPr lang="ru-RU" sz="2800" dirty="0">
                <a:latin typeface="Roboto" panose="02000000000000000000"/>
              </a:rPr>
              <a:t>объема малых </a:t>
            </a:r>
            <a:r>
              <a:rPr lang="ru-RU" sz="2800" dirty="0" smtClean="0">
                <a:latin typeface="Roboto" panose="02000000000000000000"/>
              </a:rPr>
              <a:t>закупок</a:t>
            </a:r>
          </a:p>
          <a:p>
            <a:pPr marL="342900" indent="-342900">
              <a:buFont typeface="+mj-lt"/>
              <a:buAutoNum type="arabicPeriod"/>
            </a:pPr>
            <a:r>
              <a:rPr lang="ru-RU" sz="2800" dirty="0" smtClean="0">
                <a:latin typeface="Roboto" panose="02000000000000000000"/>
              </a:rPr>
              <a:t>Обязательная проверка по п. 7.1. ч. 1 </a:t>
            </a:r>
          </a:p>
          <a:p>
            <a:r>
              <a:rPr lang="ru-RU" sz="2800" dirty="0" smtClean="0">
                <a:latin typeface="Roboto" panose="02000000000000000000"/>
              </a:rPr>
              <a:t>ст. </a:t>
            </a:r>
            <a:r>
              <a:rPr lang="ru-RU" sz="2800" dirty="0">
                <a:latin typeface="Roboto" panose="02000000000000000000"/>
              </a:rPr>
              <a:t>31 с 01.01.2021 г</a:t>
            </a:r>
            <a:r>
              <a:rPr lang="ru-RU" sz="2800" dirty="0" smtClean="0">
                <a:latin typeface="Roboto" panose="02000000000000000000"/>
              </a:rPr>
              <a:t>.</a:t>
            </a:r>
          </a:p>
          <a:p>
            <a:r>
              <a:rPr lang="ru-RU" sz="2800" dirty="0" smtClean="0">
                <a:latin typeface="Roboto" panose="02000000000000000000"/>
              </a:rPr>
              <a:t>3. Изменения </a:t>
            </a:r>
            <a:r>
              <a:rPr lang="ru-RU" sz="2800" dirty="0">
                <a:latin typeface="Roboto" panose="02000000000000000000"/>
              </a:rPr>
              <a:t>в правилах обеспечения исполнения </a:t>
            </a:r>
            <a:r>
              <a:rPr lang="ru-RU" sz="2800" dirty="0" smtClean="0">
                <a:latin typeface="Roboto" panose="02000000000000000000"/>
              </a:rPr>
              <a:t>контрактов с </a:t>
            </a:r>
            <a:r>
              <a:rPr lang="ru-RU" sz="2800" dirty="0">
                <a:latin typeface="Roboto" panose="02000000000000000000"/>
              </a:rPr>
              <a:t>01.07.2020 г.</a:t>
            </a:r>
          </a:p>
          <a:p>
            <a:r>
              <a:rPr lang="ru-RU" sz="2800" dirty="0" smtClean="0">
                <a:latin typeface="Roboto" panose="02000000000000000000"/>
              </a:rPr>
              <a:t>4. Установлены </a:t>
            </a:r>
            <a:r>
              <a:rPr lang="ru-RU" sz="2800" dirty="0">
                <a:latin typeface="Roboto" panose="02000000000000000000"/>
              </a:rPr>
              <a:t>правила исчисления сроков закупок в нерабочие дни по указам </a:t>
            </a:r>
            <a:r>
              <a:rPr lang="ru-RU" sz="2800" dirty="0" smtClean="0">
                <a:latin typeface="Roboto" panose="02000000000000000000"/>
              </a:rPr>
              <a:t>Президента для 223-ФЗ </a:t>
            </a:r>
            <a:r>
              <a:rPr lang="ru-RU" sz="2800" dirty="0">
                <a:latin typeface="Roboto" panose="02000000000000000000"/>
              </a:rPr>
              <a:t>по аналогии с  постановлением Правительства РФ от 03.04.2020 г. № 443</a:t>
            </a:r>
          </a:p>
        </p:txBody>
      </p:sp>
    </p:spTree>
    <p:extLst>
      <p:ext uri="{BB962C8B-B14F-4D97-AF65-F5344CB8AC3E}">
        <p14:creationId xmlns:p14="http://schemas.microsoft.com/office/powerpoint/2010/main" val="2059148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0" name="Picture 12" descr="https://avatars.mds.yandex.net/get-pdb/2797328/e88abab9-02bd-4c66-bcd9-be7316705bd6/s1200?webp=fal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 y="3942735"/>
            <a:ext cx="1219198" cy="29152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0" y="0"/>
            <a:ext cx="1219199" cy="394273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128528" y="4935789"/>
            <a:ext cx="4826931" cy="1754326"/>
          </a:xfrm>
          <a:prstGeom prst="rect">
            <a:avLst/>
          </a:prstGeom>
          <a:noFill/>
        </p:spPr>
        <p:txBody>
          <a:bodyPr wrap="square" lIns="91440" tIns="45720" rIns="91440" bIns="45720">
            <a:spAutoFit/>
          </a:bodyPr>
          <a:lstStyle/>
          <a:p>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rPr>
              <a:t>300 </a:t>
            </a:r>
            <a:r>
              <a:rPr lang="ru-RU"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rPr>
              <a:t>тыс. руб. </a:t>
            </a:r>
            <a:endParaRPr lang="ru-RU"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endParaRPr>
          </a:p>
          <a:p>
            <a:r>
              <a:rPr lang="ru-RU"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rPr>
              <a:t>и </a:t>
            </a:r>
            <a:r>
              <a:rPr lang="ru-RU"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rPr>
              <a:t>5% </a:t>
            </a:r>
            <a:r>
              <a:rPr lang="ru-RU"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rPr>
              <a:t>СГОЗ</a:t>
            </a:r>
            <a:endParaRPr lang="ru-RU"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endParaRPr>
          </a:p>
        </p:txBody>
      </p:sp>
      <p:sp>
        <p:nvSpPr>
          <p:cNvPr id="11" name="TextBox 10"/>
          <p:cNvSpPr txBox="1"/>
          <p:nvPr/>
        </p:nvSpPr>
        <p:spPr>
          <a:xfrm>
            <a:off x="285135" y="275302"/>
            <a:ext cx="11395588" cy="1323439"/>
          </a:xfrm>
          <a:prstGeom prst="rect">
            <a:avLst/>
          </a:prstGeom>
          <a:noFill/>
        </p:spPr>
        <p:txBody>
          <a:bodyPr wrap="square" rtlCol="0">
            <a:spAutoFit/>
          </a:bodyPr>
          <a:lstStyle/>
          <a:p>
            <a:r>
              <a:rPr lang="ru-RU" sz="8000" dirty="0" smtClean="0">
                <a:solidFill>
                  <a:schemeClr val="bg1"/>
                </a:solidFill>
                <a:latin typeface="Roboto" panose="02000000000000000000"/>
              </a:rPr>
              <a:t>п. 4 части 1 статьи 93</a:t>
            </a:r>
            <a:endParaRPr lang="ru-RU" sz="8000" dirty="0">
              <a:solidFill>
                <a:schemeClr val="bg1"/>
              </a:solidFill>
              <a:latin typeface="Roboto" panose="02000000000000000000"/>
            </a:endParaRPr>
          </a:p>
        </p:txBody>
      </p:sp>
      <p:sp>
        <p:nvSpPr>
          <p:cNvPr id="12" name="TextBox 11"/>
          <p:cNvSpPr txBox="1"/>
          <p:nvPr/>
        </p:nvSpPr>
        <p:spPr>
          <a:xfrm>
            <a:off x="5496232" y="4381791"/>
            <a:ext cx="6695767" cy="2308324"/>
          </a:xfrm>
          <a:prstGeom prst="rect">
            <a:avLst/>
          </a:prstGeom>
          <a:noFill/>
        </p:spPr>
        <p:txBody>
          <a:bodyPr wrap="square" rtlCol="0">
            <a:spAutoFit/>
          </a:bodyPr>
          <a:lstStyle/>
          <a:p>
            <a:r>
              <a:rPr lang="ru-RU" sz="7200" b="1" dirty="0" smtClean="0">
                <a:solidFill>
                  <a:srgbClr val="92D050"/>
                </a:solidFill>
                <a:latin typeface="Roboto" panose="02000000000000000000"/>
              </a:rPr>
              <a:t>600 тыс. руб. и 10% СГОЗ</a:t>
            </a:r>
            <a:endParaRPr lang="ru-RU" sz="7200" b="1" dirty="0">
              <a:solidFill>
                <a:srgbClr val="92D050"/>
              </a:solidFill>
              <a:latin typeface="Roboto" panose="02000000000000000000"/>
            </a:endParaRPr>
          </a:p>
        </p:txBody>
      </p:sp>
    </p:spTree>
    <p:extLst>
      <p:ext uri="{BB962C8B-B14F-4D97-AF65-F5344CB8AC3E}">
        <p14:creationId xmlns:p14="http://schemas.microsoft.com/office/powerpoint/2010/main" val="950744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zastavki.com/pictures/originals/2014/Backgrounds________________________________078556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199" y="24419"/>
            <a:ext cx="10068233" cy="1200329"/>
          </a:xfrm>
          <a:prstGeom prst="rect">
            <a:avLst/>
          </a:prstGeom>
          <a:noFill/>
        </p:spPr>
        <p:txBody>
          <a:bodyPr wrap="square" rtlCol="0">
            <a:spAutoFit/>
          </a:bodyPr>
          <a:lstStyle/>
          <a:p>
            <a:r>
              <a:rPr lang="ru-RU" sz="3600" b="1" dirty="0">
                <a:solidFill>
                  <a:schemeClr val="bg1"/>
                </a:solidFill>
                <a:latin typeface="Roboto"/>
              </a:rPr>
              <a:t>Осуществление закупки у единственного поставщика (подрядчика, исполнителя)</a:t>
            </a:r>
            <a:endParaRPr lang="ru-RU" sz="3600" dirty="0">
              <a:solidFill>
                <a:schemeClr val="bg1"/>
              </a:solidFill>
              <a:latin typeface="Roboto"/>
            </a:endParaRPr>
          </a:p>
        </p:txBody>
      </p:sp>
      <p:sp>
        <p:nvSpPr>
          <p:cNvPr id="3" name="TextBox 2"/>
          <p:cNvSpPr txBox="1"/>
          <p:nvPr/>
        </p:nvSpPr>
        <p:spPr>
          <a:xfrm>
            <a:off x="1337187" y="1848466"/>
            <a:ext cx="3588776" cy="4154984"/>
          </a:xfrm>
          <a:prstGeom prst="rect">
            <a:avLst/>
          </a:prstGeom>
          <a:noFill/>
        </p:spPr>
        <p:txBody>
          <a:bodyPr wrap="square" rtlCol="0">
            <a:spAutoFit/>
          </a:bodyPr>
          <a:lstStyle/>
          <a:p>
            <a:r>
              <a:rPr lang="ru-RU" sz="2400" b="1" dirty="0">
                <a:solidFill>
                  <a:schemeClr val="bg1"/>
                </a:solidFill>
              </a:rPr>
              <a:t>До 31.12.2020 включительно </a:t>
            </a:r>
            <a:r>
              <a:rPr lang="ru-RU" sz="2400" dirty="0">
                <a:solidFill>
                  <a:schemeClr val="bg1"/>
                </a:solidFill>
              </a:rPr>
              <a:t>Правительство РФ вправе устанавливать иные случаи осуществления закупок у единственного поставщика (подрядчика, исполнителя), а также определять порядок их осуществления (</a:t>
            </a:r>
            <a:r>
              <a:rPr lang="ru-RU" sz="2400" b="1" dirty="0">
                <a:solidFill>
                  <a:schemeClr val="bg1"/>
                </a:solidFill>
              </a:rPr>
              <a:t>ФЗ от 01.04.2020 </a:t>
            </a:r>
            <a:r>
              <a:rPr lang="ru-RU" sz="2400" b="1" dirty="0" smtClean="0">
                <a:solidFill>
                  <a:schemeClr val="bg1"/>
                </a:solidFill>
              </a:rPr>
              <a:t>№ </a:t>
            </a:r>
            <a:r>
              <a:rPr lang="ru-RU" sz="2400" b="1" dirty="0">
                <a:solidFill>
                  <a:schemeClr val="bg1"/>
                </a:solidFill>
              </a:rPr>
              <a:t>98-ФЗ</a:t>
            </a:r>
            <a:r>
              <a:rPr lang="ru-RU" sz="2400" dirty="0">
                <a:solidFill>
                  <a:schemeClr val="bg1"/>
                </a:solidFill>
              </a:rPr>
              <a:t>)</a:t>
            </a:r>
          </a:p>
        </p:txBody>
      </p:sp>
      <p:sp>
        <p:nvSpPr>
          <p:cNvPr id="4" name="TextBox 3"/>
          <p:cNvSpPr txBox="1"/>
          <p:nvPr/>
        </p:nvSpPr>
        <p:spPr>
          <a:xfrm>
            <a:off x="7266039" y="1496329"/>
            <a:ext cx="4758813" cy="5386090"/>
          </a:xfrm>
          <a:prstGeom prst="rect">
            <a:avLst/>
          </a:prstGeom>
          <a:noFill/>
        </p:spPr>
        <p:txBody>
          <a:bodyPr wrap="square" rtlCol="0">
            <a:spAutoFit/>
          </a:bodyPr>
          <a:lstStyle/>
          <a:p>
            <a:r>
              <a:rPr lang="ru-RU" sz="2400" b="1" dirty="0" smtClean="0">
                <a:solidFill>
                  <a:schemeClr val="bg1"/>
                </a:solidFill>
              </a:rPr>
              <a:t>Постановление Правительства РФ № 647 от 8 мая 2020 г.</a:t>
            </a:r>
          </a:p>
          <a:p>
            <a:r>
              <a:rPr lang="ru-RU" sz="2000" dirty="0" smtClean="0">
                <a:solidFill>
                  <a:schemeClr val="bg1"/>
                </a:solidFill>
              </a:rPr>
              <a:t>ЕП для обеспечения </a:t>
            </a:r>
            <a:r>
              <a:rPr lang="ru-RU" sz="2000" b="1" u="sng" dirty="0" smtClean="0">
                <a:solidFill>
                  <a:schemeClr val="bg1"/>
                </a:solidFill>
              </a:rPr>
              <a:t>устойчивого развития экономики</a:t>
            </a:r>
            <a:r>
              <a:rPr lang="ru-RU" sz="2000" u="sng" dirty="0" smtClean="0">
                <a:solidFill>
                  <a:schemeClr val="bg1"/>
                </a:solidFill>
              </a:rPr>
              <a:t> </a:t>
            </a:r>
            <a:r>
              <a:rPr lang="ru-RU" sz="2000" dirty="0" smtClean="0">
                <a:solidFill>
                  <a:schemeClr val="bg1"/>
                </a:solidFill>
              </a:rPr>
              <a:t>в условиях ухудшения ситуации в связи с распространением новой </a:t>
            </a:r>
            <a:r>
              <a:rPr lang="ru-RU" sz="2000" dirty="0" err="1" smtClean="0">
                <a:solidFill>
                  <a:schemeClr val="bg1"/>
                </a:solidFill>
              </a:rPr>
              <a:t>коронавирусной</a:t>
            </a:r>
            <a:r>
              <a:rPr lang="ru-RU" sz="2000" dirty="0" smtClean="0">
                <a:solidFill>
                  <a:schemeClr val="bg1"/>
                </a:solidFill>
              </a:rPr>
              <a:t> инфекции:</a:t>
            </a:r>
          </a:p>
          <a:p>
            <a:pPr marL="342900" indent="-342900">
              <a:buFontTx/>
              <a:buChar char="-"/>
            </a:pPr>
            <a:r>
              <a:rPr lang="ru-RU" sz="2200" dirty="0" smtClean="0">
                <a:solidFill>
                  <a:schemeClr val="bg1"/>
                </a:solidFill>
              </a:rPr>
              <a:t>определен протоколом заседания Правительства РФ, координационными и совещательными органами при Правительстве</a:t>
            </a:r>
          </a:p>
          <a:p>
            <a:pPr marL="342900" indent="-342900">
              <a:buFontTx/>
              <a:buChar char="-"/>
            </a:pPr>
            <a:r>
              <a:rPr lang="ru-RU" sz="2200" dirty="0" smtClean="0">
                <a:solidFill>
                  <a:schemeClr val="bg1"/>
                </a:solidFill>
              </a:rPr>
              <a:t>Для федеральных нужд пределен поручением Правительства</a:t>
            </a:r>
          </a:p>
          <a:p>
            <a:pPr marL="342900" indent="-342900">
              <a:buFontTx/>
              <a:buChar char="-"/>
            </a:pPr>
            <a:r>
              <a:rPr lang="ru-RU" sz="2200" dirty="0" smtClean="0">
                <a:solidFill>
                  <a:schemeClr val="bg1"/>
                </a:solidFill>
              </a:rPr>
              <a:t>За счет средств резервных фондов</a:t>
            </a:r>
          </a:p>
          <a:p>
            <a:pPr marL="342900" indent="-342900">
              <a:buFontTx/>
              <a:buChar char="-"/>
            </a:pPr>
            <a:endParaRPr lang="ru-RU" sz="2000" dirty="0">
              <a:solidFill>
                <a:schemeClr val="bg1"/>
              </a:solidFill>
            </a:endParaRPr>
          </a:p>
        </p:txBody>
      </p:sp>
    </p:spTree>
    <p:extLst>
      <p:ext uri="{BB962C8B-B14F-4D97-AF65-F5344CB8AC3E}">
        <p14:creationId xmlns:p14="http://schemas.microsoft.com/office/powerpoint/2010/main" val="3264909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lentachel.ru/netcat_files/Image/foto/2019/07/05/naruchn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4554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76083" y="345461"/>
            <a:ext cx="10665543" cy="932732"/>
          </a:xfrm>
        </p:spPr>
        <p:txBody>
          <a:bodyPr>
            <a:normAutofit fontScale="90000"/>
          </a:bodyPr>
          <a:lstStyle/>
          <a:p>
            <a:pPr marL="342900" indent="-342900"/>
            <a:r>
              <a:rPr lang="ru-RU" sz="3600" dirty="0">
                <a:solidFill>
                  <a:schemeClr val="bg1"/>
                </a:solidFill>
                <a:latin typeface="Roboto" panose="02000000000000000000"/>
              </a:rPr>
              <a:t>Обязательная проверка по п. 7.1. ч. 1 </a:t>
            </a:r>
            <a:r>
              <a:rPr lang="ru-RU" sz="3600" dirty="0" smtClean="0">
                <a:solidFill>
                  <a:schemeClr val="bg1"/>
                </a:solidFill>
                <a:latin typeface="Roboto" panose="02000000000000000000"/>
              </a:rPr>
              <a:t>ст</a:t>
            </a:r>
            <a:r>
              <a:rPr lang="ru-RU" sz="3600" dirty="0">
                <a:solidFill>
                  <a:schemeClr val="bg1"/>
                </a:solidFill>
                <a:latin typeface="Roboto" panose="02000000000000000000"/>
              </a:rPr>
              <a:t>. 31 </a:t>
            </a:r>
            <a:r>
              <a:rPr lang="ru-RU" sz="3600" dirty="0" smtClean="0">
                <a:solidFill>
                  <a:schemeClr val="bg1"/>
                </a:solidFill>
                <a:latin typeface="Roboto" panose="02000000000000000000"/>
              </a:rPr>
              <a:t>с 01.01.2021 </a:t>
            </a:r>
            <a:r>
              <a:rPr lang="ru-RU" sz="3600" dirty="0">
                <a:solidFill>
                  <a:schemeClr val="bg1"/>
                </a:solidFill>
                <a:latin typeface="Roboto" panose="02000000000000000000"/>
              </a:rPr>
              <a:t>г.</a:t>
            </a:r>
            <a:r>
              <a:rPr lang="ru-RU" sz="2400" dirty="0">
                <a:latin typeface="Roboto" panose="02000000000000000000"/>
              </a:rPr>
              <a:t/>
            </a:r>
            <a:br>
              <a:rPr lang="ru-RU" sz="2400" dirty="0">
                <a:latin typeface="Roboto" panose="02000000000000000000"/>
              </a:rPr>
            </a:br>
            <a:endParaRPr lang="ru-RU" dirty="0"/>
          </a:p>
        </p:txBody>
      </p:sp>
      <p:sp>
        <p:nvSpPr>
          <p:cNvPr id="3" name="Прямоугольник 2"/>
          <p:cNvSpPr/>
          <p:nvPr/>
        </p:nvSpPr>
        <p:spPr>
          <a:xfrm>
            <a:off x="10945549" y="0"/>
            <a:ext cx="1246451"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599767" y="1278193"/>
            <a:ext cx="11179278" cy="3816429"/>
          </a:xfrm>
          <a:prstGeom prst="rect">
            <a:avLst/>
          </a:prstGeom>
          <a:noFill/>
        </p:spPr>
        <p:txBody>
          <a:bodyPr wrap="square" rtlCol="0">
            <a:spAutoFit/>
          </a:bodyPr>
          <a:lstStyle/>
          <a:p>
            <a:r>
              <a:rPr lang="ru-RU" sz="2800" b="1" dirty="0">
                <a:solidFill>
                  <a:schemeClr val="bg1"/>
                </a:solidFill>
              </a:rPr>
              <a:t>Реестр юридических лиц, привлеченных к административной ответственности за незаконное вознаграждение</a:t>
            </a:r>
          </a:p>
          <a:p>
            <a:endParaRPr lang="ru-RU" dirty="0" smtClean="0">
              <a:solidFill>
                <a:schemeClr val="bg1"/>
              </a:solidFill>
            </a:endParaRPr>
          </a:p>
          <a:p>
            <a:r>
              <a:rPr lang="ru-RU" sz="2800" dirty="0" smtClean="0">
                <a:solidFill>
                  <a:srgbClr val="FF0000"/>
                </a:solidFill>
              </a:rPr>
              <a:t>не </a:t>
            </a:r>
            <a:r>
              <a:rPr lang="ru-RU" sz="2800" dirty="0">
                <a:solidFill>
                  <a:srgbClr val="FF0000"/>
                </a:solidFill>
              </a:rPr>
              <a:t>допускается участие в закупках юридического лица, которое в течение </a:t>
            </a:r>
            <a:r>
              <a:rPr lang="ru-RU" sz="2800" b="1" dirty="0">
                <a:solidFill>
                  <a:srgbClr val="FF0000"/>
                </a:solidFill>
              </a:rPr>
              <a:t>двух лет </a:t>
            </a:r>
            <a:r>
              <a:rPr lang="ru-RU" sz="2800" dirty="0">
                <a:solidFill>
                  <a:srgbClr val="FF0000"/>
                </a:solidFill>
              </a:rPr>
              <a:t>до момента подачи заявки на участие в закупке было привлечено к административной ответственности за совершение административного правонарушения, предусмотренного статьей 19.28 Кодекса Российской Федерации об административных правонарушениях </a:t>
            </a:r>
            <a:endParaRPr lang="ru-RU" sz="2800" dirty="0" smtClean="0">
              <a:solidFill>
                <a:srgbClr val="FF0000"/>
              </a:solidFill>
            </a:endParaRPr>
          </a:p>
        </p:txBody>
      </p:sp>
      <p:sp>
        <p:nvSpPr>
          <p:cNvPr id="5" name="TextBox 4"/>
          <p:cNvSpPr txBox="1"/>
          <p:nvPr/>
        </p:nvSpPr>
        <p:spPr>
          <a:xfrm>
            <a:off x="4935793" y="5488745"/>
            <a:ext cx="7118555" cy="1077218"/>
          </a:xfrm>
          <a:prstGeom prst="rect">
            <a:avLst/>
          </a:prstGeom>
          <a:noFill/>
        </p:spPr>
        <p:txBody>
          <a:bodyPr wrap="square" rtlCol="0">
            <a:spAutoFit/>
          </a:bodyPr>
          <a:lstStyle/>
          <a:p>
            <a:r>
              <a:rPr lang="en-US" sz="3200" dirty="0">
                <a:latin typeface="Roboto" panose="02000000000000000000"/>
                <a:hlinkClick r:id="rId3"/>
              </a:rPr>
              <a:t>https://genproc.gov.ru/anticor/register-of-illegal-remuneration/</a:t>
            </a:r>
            <a:endParaRPr lang="ru-RU" sz="3200" dirty="0"/>
          </a:p>
        </p:txBody>
      </p:sp>
    </p:spTree>
    <p:extLst>
      <p:ext uri="{BB962C8B-B14F-4D97-AF65-F5344CB8AC3E}">
        <p14:creationId xmlns:p14="http://schemas.microsoft.com/office/powerpoint/2010/main" val="637625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15474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9802760" y="1547497"/>
            <a:ext cx="2389240" cy="53105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0" y="1547496"/>
            <a:ext cx="1838631" cy="53105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218" name="Picture 2" descr="https://wpfsi.com/wp-content/uploads/2016/09/piggy-ba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631" y="1547497"/>
            <a:ext cx="7964129" cy="53105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0270" y="373626"/>
            <a:ext cx="9891253" cy="1323439"/>
          </a:xfrm>
          <a:prstGeom prst="rect">
            <a:avLst/>
          </a:prstGeom>
          <a:noFill/>
        </p:spPr>
        <p:txBody>
          <a:bodyPr wrap="square" rtlCol="0">
            <a:spAutoFit/>
          </a:bodyPr>
          <a:lstStyle/>
          <a:p>
            <a:r>
              <a:rPr lang="ru-RU" sz="4000" dirty="0">
                <a:solidFill>
                  <a:schemeClr val="bg1"/>
                </a:solidFill>
                <a:latin typeface="Roboto"/>
              </a:rPr>
              <a:t>Изменения в правилах обеспечения исполнения контрактов с 01.07.2020 г.</a:t>
            </a:r>
          </a:p>
        </p:txBody>
      </p:sp>
      <p:sp>
        <p:nvSpPr>
          <p:cNvPr id="2" name="TextBox 1"/>
          <p:cNvSpPr txBox="1"/>
          <p:nvPr/>
        </p:nvSpPr>
        <p:spPr>
          <a:xfrm>
            <a:off x="334297" y="1856130"/>
            <a:ext cx="5024284" cy="1200329"/>
          </a:xfrm>
          <a:prstGeom prst="rect">
            <a:avLst/>
          </a:prstGeom>
          <a:noFill/>
        </p:spPr>
        <p:txBody>
          <a:bodyPr wrap="square" rtlCol="0">
            <a:spAutoFit/>
          </a:bodyPr>
          <a:lstStyle/>
          <a:p>
            <a:r>
              <a:rPr lang="ru-RU" sz="3600" dirty="0" smtClean="0">
                <a:solidFill>
                  <a:schemeClr val="bg1"/>
                </a:solidFill>
              </a:rPr>
              <a:t>Статья 96. гарантийные обязательства</a:t>
            </a:r>
            <a:endParaRPr lang="ru-RU" sz="3600" dirty="0">
              <a:solidFill>
                <a:schemeClr val="bg1"/>
              </a:solidFill>
            </a:endParaRPr>
          </a:p>
        </p:txBody>
      </p:sp>
      <p:sp>
        <p:nvSpPr>
          <p:cNvPr id="6" name="TextBox 5"/>
          <p:cNvSpPr txBox="1"/>
          <p:nvPr/>
        </p:nvSpPr>
        <p:spPr>
          <a:xfrm>
            <a:off x="7197212" y="2075037"/>
            <a:ext cx="4886632" cy="646331"/>
          </a:xfrm>
          <a:prstGeom prst="rect">
            <a:avLst/>
          </a:prstGeom>
          <a:noFill/>
        </p:spPr>
        <p:txBody>
          <a:bodyPr wrap="square" rtlCol="0">
            <a:spAutoFit/>
          </a:bodyPr>
          <a:lstStyle/>
          <a:p>
            <a:r>
              <a:rPr lang="ru-RU" sz="3600" dirty="0" smtClean="0">
                <a:solidFill>
                  <a:schemeClr val="bg1"/>
                </a:solidFill>
              </a:rPr>
              <a:t>право, </a:t>
            </a:r>
            <a:r>
              <a:rPr lang="ru-RU" sz="3600" dirty="0">
                <a:solidFill>
                  <a:schemeClr val="bg1"/>
                </a:solidFill>
              </a:rPr>
              <a:t>а </a:t>
            </a:r>
            <a:r>
              <a:rPr lang="ru-RU" sz="3600" dirty="0" smtClean="0">
                <a:solidFill>
                  <a:schemeClr val="bg1"/>
                </a:solidFill>
              </a:rPr>
              <a:t>не обязанность</a:t>
            </a:r>
            <a:endParaRPr lang="ru-RU" sz="3600" dirty="0">
              <a:solidFill>
                <a:schemeClr val="bg1"/>
              </a:solidFill>
            </a:endParaRPr>
          </a:p>
        </p:txBody>
      </p:sp>
      <p:sp>
        <p:nvSpPr>
          <p:cNvPr id="8" name="TextBox 7"/>
          <p:cNvSpPr txBox="1"/>
          <p:nvPr/>
        </p:nvSpPr>
        <p:spPr>
          <a:xfrm>
            <a:off x="334297" y="3277193"/>
            <a:ext cx="5761703" cy="3416320"/>
          </a:xfrm>
          <a:prstGeom prst="rect">
            <a:avLst/>
          </a:prstGeom>
          <a:noFill/>
        </p:spPr>
        <p:txBody>
          <a:bodyPr wrap="square" rtlCol="0">
            <a:spAutoFit/>
          </a:bodyPr>
          <a:lstStyle/>
          <a:p>
            <a:r>
              <a:rPr lang="ru-RU" sz="3600" dirty="0">
                <a:solidFill>
                  <a:schemeClr val="bg1"/>
                </a:solidFill>
              </a:rPr>
              <a:t>Общий размер обеспечения исполнения контрактов может теперь составлять от ½ до 30 % НМЦК или цены контракта в закупках для СМП.</a:t>
            </a:r>
          </a:p>
        </p:txBody>
      </p:sp>
      <p:cxnSp>
        <p:nvCxnSpPr>
          <p:cNvPr id="10" name="Прямая соединительная линия 9"/>
          <p:cNvCxnSpPr/>
          <p:nvPr/>
        </p:nvCxnSpPr>
        <p:spPr>
          <a:xfrm>
            <a:off x="1288026" y="3056459"/>
            <a:ext cx="85147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762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4677" y="689590"/>
            <a:ext cx="8994058" cy="401791"/>
          </a:xfrm>
        </p:spPr>
        <p:txBody>
          <a:bodyPr/>
          <a:lstStyle/>
          <a:p>
            <a:r>
              <a:rPr lang="ru-RU" dirty="0"/>
              <a:t>Постановление Правительства РФ от 16.04.2020 </a:t>
            </a:r>
            <a:r>
              <a:rPr lang="ru-RU" dirty="0" smtClean="0"/>
              <a:t>№ </a:t>
            </a:r>
            <a:r>
              <a:rPr lang="ru-RU" dirty="0"/>
              <a:t>523</a:t>
            </a:r>
          </a:p>
        </p:txBody>
      </p:sp>
      <p:pic>
        <p:nvPicPr>
          <p:cNvPr id="3" name="Рисунок 2"/>
          <p:cNvPicPr>
            <a:picLocks noChangeAspect="1"/>
          </p:cNvPicPr>
          <p:nvPr/>
        </p:nvPicPr>
        <p:blipFill>
          <a:blip r:embed="rId2"/>
          <a:stretch>
            <a:fillRect/>
          </a:stretch>
        </p:blipFill>
        <p:spPr>
          <a:xfrm>
            <a:off x="1284646" y="1905153"/>
            <a:ext cx="8934450" cy="4581525"/>
          </a:xfrm>
          <a:prstGeom prst="rect">
            <a:avLst/>
          </a:prstGeom>
        </p:spPr>
      </p:pic>
      <p:cxnSp>
        <p:nvCxnSpPr>
          <p:cNvPr id="5" name="Прямая соединительная линия 4"/>
          <p:cNvCxnSpPr/>
          <p:nvPr/>
        </p:nvCxnSpPr>
        <p:spPr>
          <a:xfrm flipV="1">
            <a:off x="6774426" y="2330245"/>
            <a:ext cx="3539613" cy="19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flipV="1">
            <a:off x="1284646" y="2694039"/>
            <a:ext cx="9029393" cy="14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V="1">
            <a:off x="1469923" y="4375355"/>
            <a:ext cx="8568812" cy="344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111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30653" y="491148"/>
            <a:ext cx="7049730" cy="757284"/>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7629555" y="0"/>
            <a:ext cx="455938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7914968" y="157291"/>
            <a:ext cx="3392129" cy="769441"/>
          </a:xfrm>
          <a:prstGeom prst="rect">
            <a:avLst/>
          </a:prstGeom>
        </p:spPr>
        <p:txBody>
          <a:bodyPr wrap="square">
            <a:spAutoFit/>
          </a:bodyPr>
          <a:lstStyle/>
          <a:p>
            <a:r>
              <a:rPr lang="ru-RU" sz="4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НПА</a:t>
            </a:r>
            <a:endParaRPr lang="ru-RU"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Прямоугольник 19"/>
          <p:cNvSpPr/>
          <p:nvPr/>
        </p:nvSpPr>
        <p:spPr>
          <a:xfrm>
            <a:off x="7629555" y="1539063"/>
            <a:ext cx="4559390" cy="369332"/>
          </a:xfrm>
          <a:prstGeom prst="rect">
            <a:avLst/>
          </a:prstGeom>
        </p:spPr>
        <p:txBody>
          <a:bodyPr wrap="square">
            <a:spAutoFit/>
          </a:bodyPr>
          <a:lstStyle/>
          <a:p>
            <a:r>
              <a:rPr lang="ru-RU" dirty="0" smtClean="0">
                <a:solidFill>
                  <a:schemeClr val="bg1"/>
                </a:solidFill>
                <a:latin typeface="Roboto" panose="02000000000000000000" pitchFamily="2" charset="0"/>
                <a:ea typeface="Roboto" panose="02000000000000000000" pitchFamily="2" charset="0"/>
                <a:cs typeface="Roboto" panose="02000000000000000000" pitchFamily="2" charset="0"/>
              </a:rPr>
              <a:t>Федеральный закон </a:t>
            </a:r>
            <a:r>
              <a:rPr lang="ru-RU" dirty="0">
                <a:solidFill>
                  <a:schemeClr val="bg1"/>
                </a:solidFill>
                <a:latin typeface="Roboto" panose="02000000000000000000" pitchFamily="2" charset="0"/>
                <a:ea typeface="Roboto" panose="02000000000000000000" pitchFamily="2" charset="0"/>
                <a:cs typeface="Roboto" panose="02000000000000000000" pitchFamily="2" charset="0"/>
              </a:rPr>
              <a:t>от 27.12.2019 </a:t>
            </a:r>
            <a:r>
              <a:rPr lang="ru-RU" dirty="0" smtClean="0">
                <a:solidFill>
                  <a:schemeClr val="bg1"/>
                </a:solidFill>
                <a:latin typeface="Roboto" panose="02000000000000000000" pitchFamily="2" charset="0"/>
                <a:ea typeface="Roboto" panose="02000000000000000000" pitchFamily="2" charset="0"/>
                <a:cs typeface="Roboto" panose="02000000000000000000" pitchFamily="2" charset="0"/>
              </a:rPr>
              <a:t>№ </a:t>
            </a:r>
            <a:r>
              <a:rPr lang="ru-RU" dirty="0">
                <a:solidFill>
                  <a:schemeClr val="bg1"/>
                </a:solidFill>
                <a:latin typeface="Roboto" panose="02000000000000000000" pitchFamily="2" charset="0"/>
                <a:ea typeface="Roboto" panose="02000000000000000000" pitchFamily="2" charset="0"/>
                <a:cs typeface="Roboto" panose="02000000000000000000" pitchFamily="2" charset="0"/>
              </a:rPr>
              <a:t>449-ФЗ</a:t>
            </a:r>
            <a:endParaRPr lang="ru-RU" b="1"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sp>
        <p:nvSpPr>
          <p:cNvPr id="14" name="Прямоугольник 13"/>
          <p:cNvSpPr/>
          <p:nvPr/>
        </p:nvSpPr>
        <p:spPr>
          <a:xfrm>
            <a:off x="243841" y="80346"/>
            <a:ext cx="4724785" cy="461665"/>
          </a:xfrm>
          <a:prstGeom prst="rect">
            <a:avLst/>
          </a:prstGeom>
        </p:spPr>
        <p:txBody>
          <a:bodyPr wrap="square">
            <a:spAutoFit/>
          </a:bodyPr>
          <a:lstStyle/>
          <a:p>
            <a:r>
              <a:rPr lang="ru-RU" sz="2400" b="1" dirty="0" smtClean="0">
                <a:solidFill>
                  <a:schemeClr val="accent5">
                    <a:lumMod val="50000"/>
                  </a:schemeClr>
                </a:solidFill>
                <a:latin typeface="+mj-lt"/>
                <a:ea typeface="Open Sans" panose="020B0606030504020204" pitchFamily="34" charset="0"/>
                <a:cs typeface="Open Sans" panose="020B0606030504020204" pitchFamily="34" charset="0"/>
              </a:rPr>
              <a:t>ИЗМЕНЕНИЯ 44-фз</a:t>
            </a:r>
            <a:endParaRPr lang="ru-RU" sz="2400" b="1" dirty="0">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4" name="TextBox 3"/>
          <p:cNvSpPr txBox="1"/>
          <p:nvPr/>
        </p:nvSpPr>
        <p:spPr>
          <a:xfrm>
            <a:off x="260138" y="465247"/>
            <a:ext cx="7049730" cy="2000548"/>
          </a:xfrm>
          <a:prstGeom prst="rect">
            <a:avLst/>
          </a:prstGeom>
          <a:noFill/>
          <a:ln w="28575">
            <a:solidFill>
              <a:srgbClr val="C00000"/>
            </a:solidFill>
          </a:ln>
        </p:spPr>
        <p:txBody>
          <a:bodyPr wrap="square" rtlCol="0">
            <a:spAutoFit/>
          </a:bodyPr>
          <a:lstStyle/>
          <a:p>
            <a:pPr marL="285750" indent="-285750">
              <a:buFont typeface="Wingdings" pitchFamily="2" charset="2"/>
              <a:buChar char="ü"/>
            </a:pPr>
            <a:r>
              <a:rPr lang="ru-RU" b="1" dirty="0" smtClean="0"/>
              <a:t>СОГЛАСОВАНИЕ НЕСОСТОЯВШИХСЯ ПРОЦЕДУР</a:t>
            </a:r>
            <a:r>
              <a:rPr lang="ru-RU" b="1" dirty="0" smtClean="0">
                <a:solidFill>
                  <a:srgbClr val="C00000"/>
                </a:solidFill>
              </a:rPr>
              <a:t>:</a:t>
            </a:r>
            <a:r>
              <a:rPr lang="ru-RU" b="1" dirty="0" smtClean="0"/>
              <a:t> </a:t>
            </a:r>
            <a:r>
              <a:rPr lang="ru-RU" dirty="0" smtClean="0"/>
              <a:t>П.25 ЧАСТИ 1 И ЧАСТЬ 5 СТАТЬИ 93</a:t>
            </a:r>
          </a:p>
          <a:p>
            <a:pPr marL="171450" indent="-171450">
              <a:buFont typeface="Wingdings" pitchFamily="2" charset="2"/>
              <a:buChar char="ü"/>
            </a:pPr>
            <a:endParaRPr lang="ru-RU" sz="800" dirty="0"/>
          </a:p>
          <a:p>
            <a:pPr marL="285750" indent="-285750">
              <a:buFont typeface="Wingdings" pitchFamily="2" charset="2"/>
              <a:buChar char="ü"/>
            </a:pPr>
            <a:r>
              <a:rPr lang="ru-RU" b="1" dirty="0" smtClean="0"/>
              <a:t>ЕДИННСТВЕННЫЙ </a:t>
            </a:r>
            <a:r>
              <a:rPr lang="ru-RU" b="1" dirty="0"/>
              <a:t>ПОСТАВЩИК В ЭЛЕКТРОННОЙ ФОРМЕ</a:t>
            </a:r>
            <a:r>
              <a:rPr lang="ru-RU" b="1" dirty="0">
                <a:solidFill>
                  <a:srgbClr val="C00000"/>
                </a:solidFill>
              </a:rPr>
              <a:t>:</a:t>
            </a:r>
            <a:r>
              <a:rPr lang="ru-RU" b="1" dirty="0"/>
              <a:t> </a:t>
            </a:r>
            <a:r>
              <a:rPr lang="ru-RU" dirty="0"/>
              <a:t>ЧАСТЬ 12 СТАТЬИ </a:t>
            </a:r>
            <a:r>
              <a:rPr lang="ru-RU" dirty="0" smtClean="0"/>
              <a:t>93</a:t>
            </a:r>
            <a:endParaRPr lang="ru-RU" dirty="0" smtClean="0"/>
          </a:p>
          <a:p>
            <a:pPr marL="171450" indent="-171450">
              <a:buFont typeface="Wingdings" pitchFamily="2" charset="2"/>
              <a:buChar char="ü"/>
            </a:pPr>
            <a:endParaRPr lang="ru-RU" sz="800" b="1" dirty="0" smtClean="0"/>
          </a:p>
          <a:p>
            <a:pPr marL="285750" indent="-285750">
              <a:buFont typeface="Wingdings" pitchFamily="2" charset="2"/>
              <a:buChar char="ü"/>
            </a:pPr>
            <a:r>
              <a:rPr lang="ru-RU" b="1" dirty="0" smtClean="0"/>
              <a:t>НОВЫЙ ЗАПРОС КОТИРОВОК  В ЭЛЕКТРОННОЙ ФОРМЕ</a:t>
            </a:r>
            <a:r>
              <a:rPr lang="ru-RU" b="1" dirty="0" smtClean="0">
                <a:solidFill>
                  <a:srgbClr val="C00000"/>
                </a:solidFill>
              </a:rPr>
              <a:t>: </a:t>
            </a:r>
            <a:r>
              <a:rPr lang="ru-RU" dirty="0" smtClean="0"/>
              <a:t>СТАТЬИ 82.1-82.6 </a:t>
            </a:r>
            <a:endParaRPr lang="ru-RU" dirty="0"/>
          </a:p>
        </p:txBody>
      </p:sp>
      <p:sp>
        <p:nvSpPr>
          <p:cNvPr id="30" name="Прямоугольник 29"/>
          <p:cNvSpPr/>
          <p:nvPr/>
        </p:nvSpPr>
        <p:spPr>
          <a:xfrm>
            <a:off x="7663564" y="3489522"/>
            <a:ext cx="4528436" cy="646331"/>
          </a:xfrm>
          <a:prstGeom prst="rect">
            <a:avLst/>
          </a:prstGeom>
        </p:spPr>
        <p:txBody>
          <a:bodyPr wrap="square">
            <a:spAutoFit/>
          </a:bodyPr>
          <a:lstStyle/>
          <a:p>
            <a:r>
              <a:rPr lang="ru-RU" dirty="0" smtClean="0">
                <a:solidFill>
                  <a:schemeClr val="bg1"/>
                </a:solidFill>
                <a:latin typeface="Roboto" panose="02000000000000000000" pitchFamily="2" charset="0"/>
                <a:ea typeface="Roboto" panose="02000000000000000000" pitchFamily="2" charset="0"/>
                <a:cs typeface="Roboto" panose="02000000000000000000" pitchFamily="2" charset="0"/>
              </a:rPr>
              <a:t>Федеральный закон </a:t>
            </a:r>
            <a:r>
              <a:rPr lang="ru-RU" dirty="0">
                <a:solidFill>
                  <a:schemeClr val="bg1"/>
                </a:solidFill>
                <a:latin typeface="Roboto" panose="02000000000000000000" pitchFamily="2" charset="0"/>
                <a:ea typeface="Roboto" panose="02000000000000000000" pitchFamily="2" charset="0"/>
                <a:cs typeface="Roboto" panose="02000000000000000000" pitchFamily="2" charset="0"/>
              </a:rPr>
              <a:t>от 04.04.2020 </a:t>
            </a:r>
            <a:r>
              <a:rPr lang="ru-RU" dirty="0" smtClean="0">
                <a:solidFill>
                  <a:schemeClr val="bg1"/>
                </a:solidFill>
                <a:latin typeface="Roboto" panose="02000000000000000000" pitchFamily="2" charset="0"/>
                <a:ea typeface="Roboto" panose="02000000000000000000" pitchFamily="2" charset="0"/>
                <a:cs typeface="Roboto" panose="02000000000000000000" pitchFamily="2" charset="0"/>
              </a:rPr>
              <a:t>№ 107-ФЗ</a:t>
            </a:r>
          </a:p>
          <a:p>
            <a:r>
              <a:rPr lang="ru-RU" dirty="0" smtClean="0">
                <a:solidFill>
                  <a:schemeClr val="bg1"/>
                </a:solidFill>
                <a:latin typeface="Roboto" panose="02000000000000000000" pitchFamily="2" charset="0"/>
                <a:ea typeface="Roboto" panose="02000000000000000000" pitchFamily="2" charset="0"/>
                <a:cs typeface="Roboto" panose="02000000000000000000" pitchFamily="2" charset="0"/>
              </a:rPr>
              <a:t>Федеральный закон </a:t>
            </a:r>
            <a:r>
              <a:rPr lang="ru-RU" dirty="0">
                <a:solidFill>
                  <a:schemeClr val="bg1"/>
                </a:solidFill>
                <a:latin typeface="Roboto" panose="02000000000000000000" pitchFamily="2" charset="0"/>
                <a:ea typeface="Roboto" panose="02000000000000000000" pitchFamily="2" charset="0"/>
                <a:cs typeface="Roboto" panose="02000000000000000000" pitchFamily="2" charset="0"/>
              </a:rPr>
              <a:t>от 01.04.2020 № </a:t>
            </a:r>
            <a:r>
              <a:rPr lang="ru-RU" dirty="0" smtClean="0">
                <a:solidFill>
                  <a:schemeClr val="bg1"/>
                </a:solidFill>
                <a:latin typeface="Roboto" panose="02000000000000000000" pitchFamily="2" charset="0"/>
                <a:ea typeface="Roboto" panose="02000000000000000000" pitchFamily="2" charset="0"/>
                <a:cs typeface="Roboto" panose="02000000000000000000" pitchFamily="2" charset="0"/>
              </a:rPr>
              <a:t>98-ФЗ</a:t>
            </a:r>
            <a:endParaRPr lang="ru-RU"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3" name="TextBox 32"/>
          <p:cNvSpPr txBox="1"/>
          <p:nvPr/>
        </p:nvSpPr>
        <p:spPr>
          <a:xfrm>
            <a:off x="243841" y="2491696"/>
            <a:ext cx="7271656" cy="4493538"/>
          </a:xfrm>
          <a:prstGeom prst="rect">
            <a:avLst/>
          </a:prstGeom>
          <a:noFill/>
          <a:ln w="28575">
            <a:solidFill>
              <a:srgbClr val="C00000"/>
            </a:solidFill>
          </a:ln>
        </p:spPr>
        <p:txBody>
          <a:bodyPr wrap="square" rtlCol="0">
            <a:spAutoFit/>
          </a:bodyPr>
          <a:lstStyle/>
          <a:p>
            <a:pPr marL="285750" indent="-285750">
              <a:buFont typeface="Wingdings" pitchFamily="2" charset="2"/>
              <a:buChar char="ü"/>
            </a:pPr>
            <a:r>
              <a:rPr lang="ru-RU" b="1" dirty="0"/>
              <a:t>До  31  декабря  2022  года Республика Крым и </a:t>
            </a:r>
            <a:r>
              <a:rPr lang="ru-RU" b="1" dirty="0" smtClean="0"/>
              <a:t>город Севастополь</a:t>
            </a:r>
            <a:r>
              <a:rPr lang="ru-RU" b="1" dirty="0" smtClean="0">
                <a:solidFill>
                  <a:srgbClr val="C00000"/>
                </a:solidFill>
              </a:rPr>
              <a:t>:</a:t>
            </a:r>
            <a:r>
              <a:rPr lang="ru-RU" b="1" dirty="0" smtClean="0"/>
              <a:t> </a:t>
            </a:r>
            <a:r>
              <a:rPr lang="ru-RU" dirty="0" smtClean="0"/>
              <a:t>ЧАСТЬ 66-67 СТАТЬИ 112</a:t>
            </a:r>
            <a:endParaRPr lang="ru-RU" sz="1400" dirty="0" smtClean="0"/>
          </a:p>
          <a:p>
            <a:pPr marL="171450" indent="-171450">
              <a:buFont typeface="Wingdings" pitchFamily="2" charset="2"/>
              <a:buChar char="ü"/>
            </a:pPr>
            <a:endParaRPr lang="ru-RU" sz="800" dirty="0"/>
          </a:p>
          <a:p>
            <a:pPr marL="285750" indent="-285750">
              <a:buFont typeface="Wingdings" pitchFamily="2" charset="2"/>
              <a:buChar char="ü"/>
            </a:pPr>
            <a:r>
              <a:rPr lang="ru-RU" b="1" dirty="0" smtClean="0"/>
              <a:t>Пеня начисляется по отдельному  этапу  исполнения контракта</a:t>
            </a:r>
            <a:r>
              <a:rPr lang="ru-RU" b="1" dirty="0" smtClean="0">
                <a:solidFill>
                  <a:srgbClr val="C00000"/>
                </a:solidFill>
              </a:rPr>
              <a:t>:</a:t>
            </a:r>
            <a:r>
              <a:rPr lang="ru-RU" b="1" dirty="0" smtClean="0"/>
              <a:t> </a:t>
            </a:r>
            <a:r>
              <a:rPr lang="ru-RU" dirty="0" smtClean="0"/>
              <a:t>ЧАСТЬ 7 СТАТЬИ 34</a:t>
            </a:r>
          </a:p>
          <a:p>
            <a:pPr marL="285750" indent="-285750">
              <a:buFont typeface="Wingdings" pitchFamily="2" charset="2"/>
              <a:buChar char="ü"/>
            </a:pPr>
            <a:endParaRPr lang="ru-RU" sz="800" dirty="0" smtClean="0"/>
          </a:p>
          <a:p>
            <a:pPr marL="285750" indent="-285750">
              <a:buFont typeface="Wingdings" pitchFamily="2" charset="2"/>
              <a:buChar char="ü"/>
            </a:pPr>
            <a:r>
              <a:rPr lang="ru-RU" b="1" dirty="0"/>
              <a:t> ЕДИННСТВЕННЫЙ ПОСТАВЩИК </a:t>
            </a:r>
            <a:r>
              <a:rPr lang="ru-RU" b="1" dirty="0" smtClean="0"/>
              <a:t>распространили для предупреждения ЧС (введении режима повышенной готовности</a:t>
            </a:r>
            <a:r>
              <a:rPr lang="ru-RU" dirty="0" smtClean="0"/>
              <a:t>)</a:t>
            </a:r>
            <a:r>
              <a:rPr lang="ru-RU" b="1" dirty="0">
                <a:solidFill>
                  <a:srgbClr val="C00000"/>
                </a:solidFill>
              </a:rPr>
              <a:t> :</a:t>
            </a:r>
            <a:r>
              <a:rPr lang="ru-RU" dirty="0" smtClean="0"/>
              <a:t> </a:t>
            </a:r>
            <a:r>
              <a:rPr lang="ru-RU" dirty="0"/>
              <a:t>ПУНКТ </a:t>
            </a:r>
            <a:r>
              <a:rPr lang="ru-RU" dirty="0" smtClean="0"/>
              <a:t>9 ЧАСТИ 1 СТАТЬИ 93 </a:t>
            </a:r>
          </a:p>
          <a:p>
            <a:pPr marL="285750" indent="-285750">
              <a:buFont typeface="Wingdings" pitchFamily="2" charset="2"/>
              <a:buChar char="ü"/>
            </a:pPr>
            <a:r>
              <a:rPr lang="ru-RU" b="1" dirty="0" smtClean="0"/>
              <a:t>Списание неустоек в 2020 году в порядке установленном </a:t>
            </a:r>
            <a:r>
              <a:rPr lang="ru-RU" b="1" dirty="0" smtClean="0"/>
              <a:t>Постановлением </a:t>
            </a:r>
            <a:r>
              <a:rPr lang="ru-RU" b="1" dirty="0"/>
              <a:t>Правительства РФ от 04.07.2018 </a:t>
            </a:r>
            <a:r>
              <a:rPr lang="ru-RU" b="1" dirty="0" smtClean="0"/>
              <a:t>№ </a:t>
            </a:r>
            <a:r>
              <a:rPr lang="ru-RU" b="1" dirty="0"/>
              <a:t>783 </a:t>
            </a:r>
            <a:r>
              <a:rPr lang="ru-RU" b="1" dirty="0" smtClean="0">
                <a:solidFill>
                  <a:srgbClr val="C00000"/>
                </a:solidFill>
              </a:rPr>
              <a:t>:</a:t>
            </a:r>
            <a:r>
              <a:rPr lang="ru-RU" dirty="0" smtClean="0"/>
              <a:t> </a:t>
            </a:r>
            <a:r>
              <a:rPr lang="ru-RU" dirty="0" smtClean="0"/>
              <a:t>ЧАСТЬ 42.1 СТАТЬИ 112</a:t>
            </a:r>
          </a:p>
          <a:p>
            <a:pPr marL="285750" indent="-285750">
              <a:buFont typeface="Wingdings" pitchFamily="2" charset="2"/>
              <a:buChar char="ü"/>
            </a:pPr>
            <a:r>
              <a:rPr lang="ru-RU" dirty="0"/>
              <a:t>По итогам </a:t>
            </a:r>
            <a:r>
              <a:rPr lang="ru-RU" dirty="0" err="1"/>
              <a:t>спецзакупок</a:t>
            </a:r>
            <a:r>
              <a:rPr lang="ru-RU" dirty="0"/>
              <a:t> для СМП и СОНО при предоставлении за 3 года 3 контракта без неустоек </a:t>
            </a:r>
            <a:r>
              <a:rPr lang="ru-RU" dirty="0" smtClean="0"/>
              <a:t>освобождение не только от обеспечения исполнения контракта, но и от  обеспечения гарантийных обязательств : часть </a:t>
            </a:r>
            <a:r>
              <a:rPr lang="ru-RU" dirty="0"/>
              <a:t>8.1 статьи 96 </a:t>
            </a:r>
            <a:endParaRPr lang="ru-RU" dirty="0" smtClean="0"/>
          </a:p>
          <a:p>
            <a:pPr marL="285750" indent="-285750">
              <a:buFont typeface="Wingdings" pitchFamily="2" charset="2"/>
              <a:buChar char="ü"/>
            </a:pPr>
            <a:r>
              <a:rPr lang="ru-RU" b="1" dirty="0"/>
              <a:t>Часть 5 </a:t>
            </a:r>
            <a:r>
              <a:rPr lang="ru-RU" b="1" dirty="0" smtClean="0"/>
              <a:t>и 5.1 статьи </a:t>
            </a:r>
            <a:r>
              <a:rPr lang="ru-RU" b="1" dirty="0"/>
              <a:t>99</a:t>
            </a:r>
            <a:endParaRPr lang="ru-RU" dirty="0" smtClean="0"/>
          </a:p>
        </p:txBody>
      </p:sp>
      <p:sp>
        <p:nvSpPr>
          <p:cNvPr id="2" name="TextBox 1"/>
          <p:cNvSpPr txBox="1"/>
          <p:nvPr/>
        </p:nvSpPr>
        <p:spPr>
          <a:xfrm>
            <a:off x="8563897" y="4154644"/>
            <a:ext cx="3038168" cy="523220"/>
          </a:xfrm>
          <a:prstGeom prst="rect">
            <a:avLst/>
          </a:prstGeom>
          <a:noFill/>
        </p:spPr>
        <p:txBody>
          <a:bodyPr wrap="square" rtlCol="0">
            <a:spAutoFit/>
          </a:bodyPr>
          <a:lstStyle/>
          <a:p>
            <a:r>
              <a:rPr lang="ru-RU" sz="2800" b="1" dirty="0" smtClean="0">
                <a:solidFill>
                  <a:srgbClr val="00B050"/>
                </a:solidFill>
              </a:rPr>
              <a:t>С 1 апреля 2020</a:t>
            </a:r>
            <a:endParaRPr lang="ru-RU" sz="2800" b="1" dirty="0">
              <a:solidFill>
                <a:srgbClr val="00B050"/>
              </a:solidFill>
            </a:endParaRPr>
          </a:p>
        </p:txBody>
      </p:sp>
      <p:sp>
        <p:nvSpPr>
          <p:cNvPr id="10" name="TextBox 9"/>
          <p:cNvSpPr txBox="1"/>
          <p:nvPr/>
        </p:nvSpPr>
        <p:spPr>
          <a:xfrm>
            <a:off x="8563897" y="1942575"/>
            <a:ext cx="3038168" cy="523220"/>
          </a:xfrm>
          <a:prstGeom prst="rect">
            <a:avLst/>
          </a:prstGeom>
          <a:noFill/>
        </p:spPr>
        <p:txBody>
          <a:bodyPr wrap="square" rtlCol="0">
            <a:spAutoFit/>
          </a:bodyPr>
          <a:lstStyle/>
          <a:p>
            <a:r>
              <a:rPr lang="ru-RU" sz="2800" b="1" dirty="0" smtClean="0">
                <a:solidFill>
                  <a:srgbClr val="00B050"/>
                </a:solidFill>
              </a:rPr>
              <a:t>С 1 </a:t>
            </a:r>
            <a:r>
              <a:rPr lang="ru-RU" sz="2800" b="1" dirty="0" smtClean="0">
                <a:solidFill>
                  <a:srgbClr val="00B050"/>
                </a:solidFill>
              </a:rPr>
              <a:t>октября </a:t>
            </a:r>
            <a:r>
              <a:rPr lang="ru-RU" sz="2800" b="1" dirty="0" smtClean="0">
                <a:solidFill>
                  <a:srgbClr val="00B050"/>
                </a:solidFill>
              </a:rPr>
              <a:t>2020</a:t>
            </a:r>
            <a:endParaRPr lang="ru-RU" sz="2800" b="1" dirty="0">
              <a:solidFill>
                <a:srgbClr val="00B050"/>
              </a:solidFill>
            </a:endParaRPr>
          </a:p>
        </p:txBody>
      </p:sp>
      <p:pic>
        <p:nvPicPr>
          <p:cNvPr id="7170" name="Picture 2" descr="https://m.saint-petersburg.ru/tilda/26756/images/tild6261-6437-4137-b061-666331303361__noroot.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563898" y="4662236"/>
            <a:ext cx="3625048" cy="20390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554342" y="869790"/>
            <a:ext cx="3038168" cy="523220"/>
          </a:xfrm>
          <a:prstGeom prst="rect">
            <a:avLst/>
          </a:prstGeom>
          <a:noFill/>
        </p:spPr>
        <p:txBody>
          <a:bodyPr wrap="square" rtlCol="0">
            <a:spAutoFit/>
          </a:bodyPr>
          <a:lstStyle/>
          <a:p>
            <a:r>
              <a:rPr lang="ru-RU" sz="2800" b="1" dirty="0" smtClean="0">
                <a:solidFill>
                  <a:srgbClr val="00B050"/>
                </a:solidFill>
              </a:rPr>
              <a:t>С 1 </a:t>
            </a:r>
            <a:r>
              <a:rPr lang="ru-RU" sz="2800" b="1" dirty="0" smtClean="0">
                <a:solidFill>
                  <a:srgbClr val="00B050"/>
                </a:solidFill>
              </a:rPr>
              <a:t>июля </a:t>
            </a:r>
            <a:r>
              <a:rPr lang="ru-RU" sz="2800" b="1" dirty="0" smtClean="0">
                <a:solidFill>
                  <a:srgbClr val="00B050"/>
                </a:solidFill>
              </a:rPr>
              <a:t>2020</a:t>
            </a:r>
            <a:endParaRPr lang="ru-RU" sz="2800" b="1" dirty="0">
              <a:solidFill>
                <a:srgbClr val="00B050"/>
              </a:solidFill>
            </a:endParaRPr>
          </a:p>
        </p:txBody>
      </p:sp>
    </p:spTree>
    <p:extLst>
      <p:ext uri="{BB962C8B-B14F-4D97-AF65-F5344CB8AC3E}">
        <p14:creationId xmlns:p14="http://schemas.microsoft.com/office/powerpoint/2010/main" val="379084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Электронный аукцион</a:t>
            </a:r>
            <a:endParaRPr lang="ru-RU" dirty="0"/>
          </a:p>
        </p:txBody>
      </p:sp>
      <p:cxnSp>
        <p:nvCxnSpPr>
          <p:cNvPr id="5" name="Прямая соединительная линия 4"/>
          <p:cNvCxnSpPr/>
          <p:nvPr/>
        </p:nvCxnSpPr>
        <p:spPr>
          <a:xfrm flipV="1">
            <a:off x="939338" y="2789504"/>
            <a:ext cx="11176675" cy="201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145" y="3312622"/>
            <a:ext cx="1552110" cy="380014"/>
          </a:xfrm>
          <a:prstGeom prst="rect">
            <a:avLst/>
          </a:prstGeom>
          <a:noFill/>
        </p:spPr>
        <p:txBody>
          <a:bodyPr wrap="square" rtlCol="0">
            <a:spAutoFit/>
          </a:bodyPr>
          <a:lstStyle/>
          <a:p>
            <a:r>
              <a:rPr lang="ru-RU" b="1" dirty="0" smtClean="0"/>
              <a:t>План-график</a:t>
            </a:r>
            <a:endParaRPr lang="ru-RU" b="1" dirty="0"/>
          </a:p>
        </p:txBody>
      </p:sp>
      <p:sp>
        <p:nvSpPr>
          <p:cNvPr id="7" name="TextBox 6"/>
          <p:cNvSpPr txBox="1"/>
          <p:nvPr/>
        </p:nvSpPr>
        <p:spPr>
          <a:xfrm>
            <a:off x="151160" y="2386337"/>
            <a:ext cx="1374078" cy="369332"/>
          </a:xfrm>
          <a:prstGeom prst="rect">
            <a:avLst/>
          </a:prstGeom>
          <a:noFill/>
        </p:spPr>
        <p:txBody>
          <a:bodyPr wrap="square" rtlCol="0">
            <a:spAutoFit/>
          </a:bodyPr>
          <a:lstStyle/>
          <a:p>
            <a:r>
              <a:rPr lang="ru-RU" dirty="0" smtClean="0"/>
              <a:t>Мин. </a:t>
            </a:r>
            <a:r>
              <a:rPr lang="ru-RU" b="1" dirty="0" smtClean="0"/>
              <a:t>1</a:t>
            </a:r>
            <a:r>
              <a:rPr lang="ru-RU" dirty="0" smtClean="0"/>
              <a:t> день</a:t>
            </a:r>
            <a:endParaRPr lang="ru-RU" dirty="0"/>
          </a:p>
        </p:txBody>
      </p:sp>
      <p:sp>
        <p:nvSpPr>
          <p:cNvPr id="8" name="TextBox 7"/>
          <p:cNvSpPr txBox="1"/>
          <p:nvPr/>
        </p:nvSpPr>
        <p:spPr>
          <a:xfrm rot="16200000">
            <a:off x="91292" y="3900284"/>
            <a:ext cx="2867891" cy="646331"/>
          </a:xfrm>
          <a:prstGeom prst="rect">
            <a:avLst/>
          </a:prstGeom>
          <a:noFill/>
        </p:spPr>
        <p:txBody>
          <a:bodyPr wrap="square" rtlCol="0">
            <a:spAutoFit/>
          </a:bodyPr>
          <a:lstStyle/>
          <a:p>
            <a:r>
              <a:rPr lang="ru-RU" b="1" dirty="0"/>
              <a:t>Размещение извещения и документации</a:t>
            </a:r>
          </a:p>
        </p:txBody>
      </p:sp>
      <p:sp>
        <p:nvSpPr>
          <p:cNvPr id="9" name="TextBox 8"/>
          <p:cNvSpPr txBox="1"/>
          <p:nvPr/>
        </p:nvSpPr>
        <p:spPr>
          <a:xfrm>
            <a:off x="1874666" y="2114078"/>
            <a:ext cx="1458738" cy="646331"/>
          </a:xfrm>
          <a:prstGeom prst="rect">
            <a:avLst/>
          </a:prstGeom>
          <a:noFill/>
        </p:spPr>
        <p:txBody>
          <a:bodyPr wrap="square" rtlCol="0">
            <a:spAutoFit/>
          </a:bodyPr>
          <a:lstStyle/>
          <a:p>
            <a:r>
              <a:rPr lang="ru-RU" dirty="0" smtClean="0"/>
              <a:t>Мин. </a:t>
            </a:r>
            <a:r>
              <a:rPr lang="ru-RU" b="1" dirty="0" smtClean="0"/>
              <a:t>15 (7)</a:t>
            </a:r>
            <a:r>
              <a:rPr lang="ru-RU" dirty="0" smtClean="0"/>
              <a:t> дней</a:t>
            </a:r>
            <a:endParaRPr lang="ru-RU" dirty="0"/>
          </a:p>
        </p:txBody>
      </p:sp>
      <p:sp>
        <p:nvSpPr>
          <p:cNvPr id="10" name="Дуга 9"/>
          <p:cNvSpPr/>
          <p:nvPr/>
        </p:nvSpPr>
        <p:spPr>
          <a:xfrm>
            <a:off x="1525238" y="1654232"/>
            <a:ext cx="3412522" cy="2261063"/>
          </a:xfrm>
          <a:prstGeom prst="arc">
            <a:avLst>
              <a:gd name="adj1" fmla="val 10811510"/>
              <a:gd name="adj2" fmla="val 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 name="Прямоугольник с одним скругленным углом 10"/>
          <p:cNvSpPr/>
          <p:nvPr/>
        </p:nvSpPr>
        <p:spPr>
          <a:xfrm>
            <a:off x="2022267" y="2979795"/>
            <a:ext cx="2582984" cy="2224607"/>
          </a:xfrm>
          <a:prstGeom prst="round1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a:t>≤ 300 млн руб./2 млрд руб. (стройка, реконструкция, кап. ремонт, снос объекта кап. строит-ва) – 7 дн.</a:t>
            </a:r>
          </a:p>
        </p:txBody>
      </p:sp>
      <p:sp>
        <p:nvSpPr>
          <p:cNvPr id="13" name="TextBox 12"/>
          <p:cNvSpPr txBox="1"/>
          <p:nvPr/>
        </p:nvSpPr>
        <p:spPr>
          <a:xfrm rot="16200000">
            <a:off x="4008520" y="3397381"/>
            <a:ext cx="1858479" cy="646331"/>
          </a:xfrm>
          <a:prstGeom prst="rect">
            <a:avLst/>
          </a:prstGeom>
          <a:noFill/>
        </p:spPr>
        <p:txBody>
          <a:bodyPr wrap="square" rtlCol="0">
            <a:spAutoFit/>
          </a:bodyPr>
          <a:lstStyle/>
          <a:p>
            <a:r>
              <a:rPr lang="ru-RU" b="1" dirty="0"/>
              <a:t>Рассмотрение 1 частей заявок</a:t>
            </a:r>
          </a:p>
        </p:txBody>
      </p:sp>
      <p:sp>
        <p:nvSpPr>
          <p:cNvPr id="14" name="TextBox 13"/>
          <p:cNvSpPr txBox="1"/>
          <p:nvPr/>
        </p:nvSpPr>
        <p:spPr>
          <a:xfrm>
            <a:off x="5001313" y="1924672"/>
            <a:ext cx="2189373" cy="923330"/>
          </a:xfrm>
          <a:prstGeom prst="rect">
            <a:avLst/>
          </a:prstGeom>
          <a:noFill/>
        </p:spPr>
        <p:txBody>
          <a:bodyPr wrap="square" rtlCol="0">
            <a:spAutoFit/>
          </a:bodyPr>
          <a:lstStyle/>
          <a:p>
            <a:r>
              <a:rPr lang="ru-RU" dirty="0"/>
              <a:t>max 3 раб. дня/1 раб. день </a:t>
            </a:r>
            <a:endParaRPr lang="ru-RU" dirty="0" smtClean="0"/>
          </a:p>
          <a:p>
            <a:r>
              <a:rPr lang="ru-RU" dirty="0" smtClean="0"/>
              <a:t>(</a:t>
            </a:r>
            <a:r>
              <a:rPr lang="ru-RU" dirty="0"/>
              <a:t>короткий аукцион)</a:t>
            </a:r>
          </a:p>
        </p:txBody>
      </p:sp>
      <p:sp>
        <p:nvSpPr>
          <p:cNvPr id="15" name="Дуга 14"/>
          <p:cNvSpPr/>
          <p:nvPr/>
        </p:nvSpPr>
        <p:spPr>
          <a:xfrm>
            <a:off x="4937760" y="1554481"/>
            <a:ext cx="2019993" cy="2364520"/>
          </a:xfrm>
          <a:prstGeom prst="arc">
            <a:avLst>
              <a:gd name="adj1" fmla="val 10811510"/>
              <a:gd name="adj2" fmla="val 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 name="Прямоугольник 15"/>
          <p:cNvSpPr/>
          <p:nvPr/>
        </p:nvSpPr>
        <p:spPr>
          <a:xfrm rot="16200000">
            <a:off x="6996338" y="3969626"/>
            <a:ext cx="2430730" cy="369332"/>
          </a:xfrm>
          <a:prstGeom prst="rect">
            <a:avLst/>
          </a:prstGeom>
        </p:spPr>
        <p:txBody>
          <a:bodyPr wrap="none">
            <a:spAutoFit/>
          </a:bodyPr>
          <a:lstStyle/>
          <a:p>
            <a:r>
              <a:rPr lang="ru-RU" b="1" dirty="0"/>
              <a:t>Проведение аукциона</a:t>
            </a:r>
          </a:p>
        </p:txBody>
      </p:sp>
      <p:sp>
        <p:nvSpPr>
          <p:cNvPr id="18" name="Прямоугольник 17"/>
          <p:cNvSpPr/>
          <p:nvPr/>
        </p:nvSpPr>
        <p:spPr>
          <a:xfrm>
            <a:off x="6948659" y="1895518"/>
            <a:ext cx="1704109" cy="923330"/>
          </a:xfrm>
          <a:prstGeom prst="rect">
            <a:avLst/>
          </a:prstGeom>
        </p:spPr>
        <p:txBody>
          <a:bodyPr wrap="square">
            <a:spAutoFit/>
          </a:bodyPr>
          <a:lstStyle/>
          <a:p>
            <a:r>
              <a:rPr lang="ru-RU" dirty="0"/>
              <a:t>след. раб. день/через 4 часа (стройка)</a:t>
            </a:r>
          </a:p>
        </p:txBody>
      </p:sp>
      <p:sp>
        <p:nvSpPr>
          <p:cNvPr id="21" name="Дуга 20"/>
          <p:cNvSpPr/>
          <p:nvPr/>
        </p:nvSpPr>
        <p:spPr>
          <a:xfrm>
            <a:off x="8444636" y="1106385"/>
            <a:ext cx="193131" cy="3424926"/>
          </a:xfrm>
          <a:prstGeom prst="arc">
            <a:avLst>
              <a:gd name="adj1" fmla="val 10811510"/>
              <a:gd name="adj2" fmla="val 1"/>
            </a:avLst>
          </a:prstGeom>
          <a:solidFill>
            <a:srgbClr val="C00000"/>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2" name="Прямоугольник 21"/>
          <p:cNvSpPr/>
          <p:nvPr/>
        </p:nvSpPr>
        <p:spPr>
          <a:xfrm rot="16200000">
            <a:off x="8211751" y="3533225"/>
            <a:ext cx="1792607" cy="646331"/>
          </a:xfrm>
          <a:prstGeom prst="rect">
            <a:avLst/>
          </a:prstGeom>
        </p:spPr>
        <p:txBody>
          <a:bodyPr wrap="none">
            <a:spAutoFit/>
          </a:bodyPr>
          <a:lstStyle/>
          <a:p>
            <a:r>
              <a:rPr lang="ru-RU" b="1" dirty="0" smtClean="0"/>
              <a:t>Рассмотрение</a:t>
            </a:r>
          </a:p>
          <a:p>
            <a:r>
              <a:rPr lang="ru-RU" b="1" dirty="0" smtClean="0"/>
              <a:t> </a:t>
            </a:r>
            <a:r>
              <a:rPr lang="ru-RU" b="1" dirty="0"/>
              <a:t>2 </a:t>
            </a:r>
            <a:r>
              <a:rPr lang="ru-RU" b="1" dirty="0" smtClean="0"/>
              <a:t>частей заявок</a:t>
            </a:r>
            <a:endParaRPr lang="ru-RU" b="1" dirty="0"/>
          </a:p>
        </p:txBody>
      </p:sp>
      <p:sp>
        <p:nvSpPr>
          <p:cNvPr id="23" name="Прямоугольник 22"/>
          <p:cNvSpPr/>
          <p:nvPr/>
        </p:nvSpPr>
        <p:spPr>
          <a:xfrm>
            <a:off x="8716684" y="2099214"/>
            <a:ext cx="1107841" cy="646331"/>
          </a:xfrm>
          <a:prstGeom prst="rect">
            <a:avLst/>
          </a:prstGeom>
        </p:spPr>
        <p:txBody>
          <a:bodyPr wrap="square">
            <a:spAutoFit/>
          </a:bodyPr>
          <a:lstStyle/>
          <a:p>
            <a:r>
              <a:rPr lang="ru-RU" dirty="0"/>
              <a:t>max 3 раб. дня</a:t>
            </a:r>
          </a:p>
        </p:txBody>
      </p:sp>
      <p:sp>
        <p:nvSpPr>
          <p:cNvPr id="24" name="Прямоугольник 23"/>
          <p:cNvSpPr/>
          <p:nvPr/>
        </p:nvSpPr>
        <p:spPr>
          <a:xfrm>
            <a:off x="10032315" y="3199051"/>
            <a:ext cx="1414756" cy="646331"/>
          </a:xfrm>
          <a:prstGeom prst="rect">
            <a:avLst/>
          </a:prstGeom>
        </p:spPr>
        <p:txBody>
          <a:bodyPr wrap="square">
            <a:spAutoFit/>
          </a:bodyPr>
          <a:lstStyle/>
          <a:p>
            <a:r>
              <a:rPr lang="ru-RU" dirty="0"/>
              <a:t>Заключение </a:t>
            </a:r>
            <a:endParaRPr lang="ru-RU" dirty="0" smtClean="0"/>
          </a:p>
          <a:p>
            <a:r>
              <a:rPr lang="ru-RU" dirty="0" smtClean="0"/>
              <a:t>контракта</a:t>
            </a:r>
            <a:endParaRPr lang="ru-RU" dirty="0"/>
          </a:p>
        </p:txBody>
      </p:sp>
      <p:sp>
        <p:nvSpPr>
          <p:cNvPr id="25" name="Прямоугольник 24"/>
          <p:cNvSpPr/>
          <p:nvPr/>
        </p:nvSpPr>
        <p:spPr>
          <a:xfrm>
            <a:off x="9894196" y="3970863"/>
            <a:ext cx="2002886" cy="923330"/>
          </a:xfrm>
          <a:prstGeom prst="rect">
            <a:avLst/>
          </a:prstGeom>
        </p:spPr>
        <p:txBody>
          <a:bodyPr wrap="square">
            <a:spAutoFit/>
          </a:bodyPr>
          <a:lstStyle/>
          <a:p>
            <a:r>
              <a:rPr lang="ru-RU" dirty="0"/>
              <a:t>один протокол разногласий в течение 5 </a:t>
            </a:r>
            <a:r>
              <a:rPr lang="ru-RU" dirty="0" err="1"/>
              <a:t>р.д</a:t>
            </a:r>
            <a:r>
              <a:rPr lang="ru-RU" dirty="0"/>
              <a:t>.</a:t>
            </a:r>
          </a:p>
        </p:txBody>
      </p:sp>
      <p:sp>
        <p:nvSpPr>
          <p:cNvPr id="26" name="Дуга 25"/>
          <p:cNvSpPr/>
          <p:nvPr/>
        </p:nvSpPr>
        <p:spPr>
          <a:xfrm>
            <a:off x="8656936" y="1554481"/>
            <a:ext cx="1209048" cy="2369125"/>
          </a:xfrm>
          <a:prstGeom prst="arc">
            <a:avLst>
              <a:gd name="adj1" fmla="val 10811510"/>
              <a:gd name="adj2" fmla="val 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7" name="Дуга 26"/>
          <p:cNvSpPr/>
          <p:nvPr/>
        </p:nvSpPr>
        <p:spPr>
          <a:xfrm>
            <a:off x="9865984" y="1554481"/>
            <a:ext cx="2208570" cy="2383448"/>
          </a:xfrm>
          <a:prstGeom prst="arc">
            <a:avLst>
              <a:gd name="adj1" fmla="val 10708704"/>
              <a:gd name="adj2" fmla="val 15516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9" name="TextBox 28"/>
          <p:cNvSpPr txBox="1"/>
          <p:nvPr/>
        </p:nvSpPr>
        <p:spPr>
          <a:xfrm>
            <a:off x="10134348" y="2313800"/>
            <a:ext cx="1687484" cy="369332"/>
          </a:xfrm>
          <a:prstGeom prst="rect">
            <a:avLst/>
          </a:prstGeom>
          <a:noFill/>
        </p:spPr>
        <p:txBody>
          <a:bodyPr wrap="square" rtlCol="0">
            <a:spAutoFit/>
          </a:bodyPr>
          <a:lstStyle/>
          <a:p>
            <a:r>
              <a:rPr lang="ru-RU" dirty="0" smtClean="0"/>
              <a:t>10-20 дней</a:t>
            </a:r>
            <a:endParaRPr lang="ru-RU" dirty="0"/>
          </a:p>
        </p:txBody>
      </p:sp>
    </p:spTree>
    <p:extLst>
      <p:ext uri="{BB962C8B-B14F-4D97-AF65-F5344CB8AC3E}">
        <p14:creationId xmlns:p14="http://schemas.microsoft.com/office/powerpoint/2010/main" val="527575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644196" y="0"/>
            <a:ext cx="455938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7914968" y="157291"/>
            <a:ext cx="3392129" cy="769441"/>
          </a:xfrm>
          <a:prstGeom prst="rect">
            <a:avLst/>
          </a:prstGeom>
        </p:spPr>
        <p:txBody>
          <a:bodyPr wrap="square">
            <a:spAutoFit/>
          </a:bodyPr>
          <a:lstStyle/>
          <a:p>
            <a:r>
              <a:rPr lang="ru-RU" sz="4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НПА</a:t>
            </a:r>
            <a:endParaRPr lang="ru-RU"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Прямоугольник 19"/>
          <p:cNvSpPr/>
          <p:nvPr/>
        </p:nvSpPr>
        <p:spPr>
          <a:xfrm>
            <a:off x="7650886" y="926732"/>
            <a:ext cx="4559390" cy="369332"/>
          </a:xfrm>
          <a:prstGeom prst="rect">
            <a:avLst/>
          </a:prstGeom>
        </p:spPr>
        <p:txBody>
          <a:bodyPr wrap="square">
            <a:spAutoFit/>
          </a:bodyPr>
          <a:lstStyle/>
          <a:p>
            <a:r>
              <a:rPr lang="ru-RU" dirty="0">
                <a:solidFill>
                  <a:schemeClr val="bg1"/>
                </a:solidFill>
                <a:latin typeface="Roboto" panose="02000000000000000000" pitchFamily="2" charset="0"/>
                <a:ea typeface="Roboto" panose="02000000000000000000" pitchFamily="2" charset="0"/>
                <a:cs typeface="Roboto" panose="02000000000000000000" pitchFamily="2" charset="0"/>
              </a:rPr>
              <a:t>Федеральный закон от 27.02.2020 </a:t>
            </a:r>
            <a:r>
              <a:rPr lang="ru-RU" dirty="0" smtClean="0">
                <a:solidFill>
                  <a:schemeClr val="bg1"/>
                </a:solidFill>
                <a:latin typeface="Roboto" panose="02000000000000000000" pitchFamily="2" charset="0"/>
                <a:ea typeface="Roboto" panose="02000000000000000000" pitchFamily="2" charset="0"/>
                <a:cs typeface="Roboto" panose="02000000000000000000" pitchFamily="2" charset="0"/>
              </a:rPr>
              <a:t>№ </a:t>
            </a:r>
            <a:r>
              <a:rPr lang="ru-RU" dirty="0">
                <a:solidFill>
                  <a:schemeClr val="bg1"/>
                </a:solidFill>
                <a:latin typeface="Roboto" panose="02000000000000000000" pitchFamily="2" charset="0"/>
                <a:ea typeface="Roboto" panose="02000000000000000000" pitchFamily="2" charset="0"/>
                <a:cs typeface="Roboto" panose="02000000000000000000" pitchFamily="2" charset="0"/>
              </a:rPr>
              <a:t>27-ФЗ</a:t>
            </a:r>
            <a:endParaRPr lang="ru-RU" b="1"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sp>
        <p:nvSpPr>
          <p:cNvPr id="14" name="Прямоугольник 13"/>
          <p:cNvSpPr/>
          <p:nvPr/>
        </p:nvSpPr>
        <p:spPr>
          <a:xfrm>
            <a:off x="594467" y="-47773"/>
            <a:ext cx="4724785" cy="830997"/>
          </a:xfrm>
          <a:prstGeom prst="rect">
            <a:avLst/>
          </a:prstGeom>
        </p:spPr>
        <p:txBody>
          <a:bodyPr wrap="square">
            <a:spAutoFit/>
          </a:bodyPr>
          <a:lstStyle/>
          <a:p>
            <a:r>
              <a:rPr lang="ru-RU" sz="4800"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ИЗМЕНЕНИЯ 44-фз</a:t>
            </a:r>
            <a:endParaRPr lang="ru-RU" sz="4800"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481780" y="926732"/>
            <a:ext cx="7049729" cy="2154436"/>
          </a:xfrm>
          <a:prstGeom prst="rect">
            <a:avLst/>
          </a:prstGeom>
          <a:noFill/>
          <a:ln w="28575">
            <a:solidFill>
              <a:srgbClr val="C00000"/>
            </a:solidFill>
          </a:ln>
        </p:spPr>
        <p:txBody>
          <a:bodyPr wrap="square" rtlCol="0">
            <a:spAutoFit/>
          </a:bodyPr>
          <a:lstStyle/>
          <a:p>
            <a:pPr marL="285750" indent="-285750">
              <a:buFont typeface="Wingdings" pitchFamily="2" charset="2"/>
              <a:buChar char="ü"/>
            </a:pPr>
            <a:r>
              <a:rPr lang="ru-RU" b="1" dirty="0" smtClean="0"/>
              <a:t>44-ФЗ не </a:t>
            </a:r>
            <a:r>
              <a:rPr lang="ru-RU" b="1" dirty="0"/>
              <a:t>применяется </a:t>
            </a:r>
            <a:r>
              <a:rPr lang="ru-RU" b="1" dirty="0" smtClean="0"/>
              <a:t>избирательными комиссиями также </a:t>
            </a:r>
            <a:r>
              <a:rPr lang="ru-RU" b="1" dirty="0"/>
              <a:t>при подготовке проведения общероссийского голосования</a:t>
            </a:r>
            <a:r>
              <a:rPr lang="ru-RU" b="1" dirty="0" smtClean="0">
                <a:solidFill>
                  <a:srgbClr val="C00000"/>
                </a:solidFill>
              </a:rPr>
              <a:t>:</a:t>
            </a:r>
            <a:r>
              <a:rPr lang="ru-RU" b="1" dirty="0" smtClean="0"/>
              <a:t> </a:t>
            </a:r>
            <a:r>
              <a:rPr lang="ru-RU" dirty="0"/>
              <a:t>пункта </a:t>
            </a:r>
            <a:r>
              <a:rPr lang="ru-RU" dirty="0" smtClean="0"/>
              <a:t>6,7,9 </a:t>
            </a:r>
            <a:r>
              <a:rPr lang="ru-RU" dirty="0"/>
              <a:t>части 2 статьи 1</a:t>
            </a:r>
            <a:endParaRPr lang="ru-RU" sz="800" dirty="0"/>
          </a:p>
          <a:p>
            <a:pPr marL="285750" indent="-285750">
              <a:buFont typeface="Wingdings" pitchFamily="2" charset="2"/>
              <a:buChar char="ü"/>
            </a:pPr>
            <a:r>
              <a:rPr lang="ru-RU" b="1" dirty="0" smtClean="0"/>
              <a:t>Новое основание для ЕП осуществление </a:t>
            </a:r>
            <a:r>
              <a:rPr lang="ru-RU" b="1" dirty="0"/>
              <a:t>закупки для нужд субъектов </a:t>
            </a:r>
            <a:r>
              <a:rPr lang="ru-RU" b="1" dirty="0" smtClean="0"/>
              <a:t>РФ, </a:t>
            </a:r>
            <a:r>
              <a:rPr lang="ru-RU" b="1" dirty="0"/>
              <a:t>муниципальных нужд товаров, работ, услуг для подготовки проведения общероссийского </a:t>
            </a:r>
            <a:r>
              <a:rPr lang="ru-RU" b="1" dirty="0" smtClean="0"/>
              <a:t>голосования</a:t>
            </a:r>
            <a:r>
              <a:rPr lang="ru-RU" b="1" dirty="0" smtClean="0">
                <a:solidFill>
                  <a:srgbClr val="C00000"/>
                </a:solidFill>
              </a:rPr>
              <a:t>:</a:t>
            </a:r>
            <a:r>
              <a:rPr lang="ru-RU" b="1" dirty="0" smtClean="0"/>
              <a:t> </a:t>
            </a:r>
            <a:r>
              <a:rPr lang="ru-RU" dirty="0" smtClean="0"/>
              <a:t>П.30.1 ЧАСТИ 1 СТАТЬИ 93</a:t>
            </a:r>
          </a:p>
          <a:p>
            <a:pPr marL="171450" indent="-171450">
              <a:buFont typeface="Wingdings" pitchFamily="2" charset="2"/>
              <a:buChar char="ü"/>
            </a:pPr>
            <a:endParaRPr lang="ru-RU" sz="800" b="1" dirty="0" smtClean="0"/>
          </a:p>
        </p:txBody>
      </p:sp>
      <p:sp>
        <p:nvSpPr>
          <p:cNvPr id="30" name="Прямоугольник 29"/>
          <p:cNvSpPr/>
          <p:nvPr/>
        </p:nvSpPr>
        <p:spPr>
          <a:xfrm>
            <a:off x="7675149" y="3712503"/>
            <a:ext cx="4528436" cy="369332"/>
          </a:xfrm>
          <a:prstGeom prst="rect">
            <a:avLst/>
          </a:prstGeom>
        </p:spPr>
        <p:txBody>
          <a:bodyPr wrap="square">
            <a:spAutoFit/>
          </a:bodyPr>
          <a:lstStyle/>
          <a:p>
            <a:r>
              <a:rPr lang="ru-RU" dirty="0" smtClean="0">
                <a:solidFill>
                  <a:schemeClr val="bg1"/>
                </a:solidFill>
                <a:latin typeface="Roboto" panose="02000000000000000000" pitchFamily="2" charset="0"/>
                <a:ea typeface="Roboto" panose="02000000000000000000" pitchFamily="2" charset="0"/>
                <a:cs typeface="Roboto" panose="02000000000000000000" pitchFamily="2" charset="0"/>
              </a:rPr>
              <a:t>Федеральный закон </a:t>
            </a:r>
            <a:r>
              <a:rPr lang="ru-RU" dirty="0">
                <a:solidFill>
                  <a:schemeClr val="bg1"/>
                </a:solidFill>
                <a:latin typeface="Roboto" panose="02000000000000000000" pitchFamily="2" charset="0"/>
                <a:ea typeface="Roboto" panose="02000000000000000000" pitchFamily="2" charset="0"/>
                <a:cs typeface="Roboto" panose="02000000000000000000" pitchFamily="2" charset="0"/>
              </a:rPr>
              <a:t>от 27.12.2019 N 449-ФЗ</a:t>
            </a:r>
          </a:p>
        </p:txBody>
      </p:sp>
      <p:sp>
        <p:nvSpPr>
          <p:cNvPr id="33" name="TextBox 32"/>
          <p:cNvSpPr txBox="1"/>
          <p:nvPr/>
        </p:nvSpPr>
        <p:spPr>
          <a:xfrm>
            <a:off x="481780" y="3593553"/>
            <a:ext cx="7049729" cy="2831544"/>
          </a:xfrm>
          <a:prstGeom prst="rect">
            <a:avLst/>
          </a:prstGeom>
          <a:noFill/>
          <a:ln w="28575">
            <a:solidFill>
              <a:srgbClr val="C00000"/>
            </a:solidFill>
          </a:ln>
        </p:spPr>
        <p:txBody>
          <a:bodyPr wrap="square" rtlCol="0">
            <a:spAutoFit/>
          </a:bodyPr>
          <a:lstStyle/>
          <a:p>
            <a:pPr marL="285750" indent="-285750">
              <a:buFont typeface="Wingdings" pitchFamily="2" charset="2"/>
              <a:buChar char="ü"/>
            </a:pPr>
            <a:r>
              <a:rPr lang="ru-RU" b="1" dirty="0" smtClean="0"/>
              <a:t>44-ФЗ не применяется при заключении </a:t>
            </a:r>
            <a:r>
              <a:rPr lang="ru-RU" b="1" dirty="0"/>
              <a:t>соглашения  об  установлении  сервитута </a:t>
            </a:r>
            <a:r>
              <a:rPr lang="ru-RU" b="1" dirty="0" smtClean="0">
                <a:solidFill>
                  <a:srgbClr val="C00000"/>
                </a:solidFill>
              </a:rPr>
              <a:t>:</a:t>
            </a:r>
            <a:r>
              <a:rPr lang="ru-RU" b="1" dirty="0" smtClean="0"/>
              <a:t> </a:t>
            </a:r>
            <a:r>
              <a:rPr lang="ru-RU" dirty="0"/>
              <a:t>части 2 статьи 1 пунктом 11</a:t>
            </a:r>
            <a:endParaRPr lang="ru-RU" sz="800" dirty="0"/>
          </a:p>
          <a:p>
            <a:pPr marL="285750" indent="-285750">
              <a:buFont typeface="Wingdings" pitchFamily="2" charset="2"/>
              <a:buChar char="ü"/>
            </a:pPr>
            <a:endParaRPr lang="ru-RU" sz="800" dirty="0" smtClean="0"/>
          </a:p>
          <a:p>
            <a:pPr marL="285750" indent="-285750">
              <a:buFont typeface="Wingdings" pitchFamily="2" charset="2"/>
              <a:buChar char="ü"/>
            </a:pPr>
            <a:r>
              <a:rPr lang="ru-RU" b="1" dirty="0"/>
              <a:t> </a:t>
            </a:r>
            <a:r>
              <a:rPr lang="ru-RU" b="1" dirty="0" smtClean="0"/>
              <a:t>Дополнили случаи у ЕП арендой земельного участка </a:t>
            </a:r>
            <a:r>
              <a:rPr lang="ru-RU" b="1" dirty="0" smtClean="0">
                <a:solidFill>
                  <a:srgbClr val="C00000"/>
                </a:solidFill>
              </a:rPr>
              <a:t>:</a:t>
            </a:r>
            <a:r>
              <a:rPr lang="ru-RU" dirty="0" smtClean="0"/>
              <a:t> </a:t>
            </a:r>
            <a:r>
              <a:rPr lang="ru-RU" dirty="0"/>
              <a:t>пункта 32 части 1 статьи </a:t>
            </a:r>
            <a:r>
              <a:rPr lang="ru-RU" dirty="0" smtClean="0"/>
              <a:t>93</a:t>
            </a:r>
          </a:p>
          <a:p>
            <a:pPr marL="285750" indent="-285750">
              <a:buFont typeface="Wingdings" pitchFamily="2" charset="2"/>
              <a:buChar char="ü"/>
            </a:pPr>
            <a:endParaRPr lang="ru-RU" sz="800" dirty="0" smtClean="0"/>
          </a:p>
          <a:p>
            <a:pPr marL="285750" indent="-285750">
              <a:buFont typeface="Wingdings" pitchFamily="2" charset="2"/>
              <a:buChar char="ü"/>
            </a:pPr>
            <a:r>
              <a:rPr lang="ru-RU" b="1" dirty="0" smtClean="0"/>
              <a:t>Предметом </a:t>
            </a:r>
            <a:r>
              <a:rPr lang="ru-RU" b="1" dirty="0"/>
              <a:t>контракта может быть одновременно подготовка проектной документации и (или) выполнение инженерных изысканий, выполнение работ по строительству, реконструкции и (или) капитальному ремонту объекта капитального строительства</a:t>
            </a:r>
            <a:r>
              <a:rPr lang="ru-RU" b="1" dirty="0" smtClean="0">
                <a:solidFill>
                  <a:srgbClr val="C00000"/>
                </a:solidFill>
              </a:rPr>
              <a:t>:</a:t>
            </a:r>
            <a:r>
              <a:rPr lang="ru-RU" dirty="0" smtClean="0"/>
              <a:t> части 55-63 статьи 112. </a:t>
            </a:r>
          </a:p>
        </p:txBody>
      </p:sp>
      <p:sp>
        <p:nvSpPr>
          <p:cNvPr id="2" name="TextBox 1"/>
          <p:cNvSpPr txBox="1"/>
          <p:nvPr/>
        </p:nvSpPr>
        <p:spPr>
          <a:xfrm>
            <a:off x="8556330" y="4082424"/>
            <a:ext cx="3038168" cy="523220"/>
          </a:xfrm>
          <a:prstGeom prst="rect">
            <a:avLst/>
          </a:prstGeom>
          <a:noFill/>
        </p:spPr>
        <p:txBody>
          <a:bodyPr wrap="square" rtlCol="0">
            <a:spAutoFit/>
          </a:bodyPr>
          <a:lstStyle/>
          <a:p>
            <a:r>
              <a:rPr lang="ru-RU" sz="2800" b="1" dirty="0" smtClean="0">
                <a:solidFill>
                  <a:srgbClr val="00B050"/>
                </a:solidFill>
              </a:rPr>
              <a:t>С 8 января 2020</a:t>
            </a:r>
            <a:endParaRPr lang="ru-RU" sz="2800" b="1" dirty="0">
              <a:solidFill>
                <a:srgbClr val="00B050"/>
              </a:solidFill>
            </a:endParaRPr>
          </a:p>
        </p:txBody>
      </p:sp>
      <p:pic>
        <p:nvPicPr>
          <p:cNvPr id="6150" name="Picture 6" descr="https://dnpr.com.ua/wp-content/uploads/2015/07/dsjhs_5.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556330" y="1355776"/>
            <a:ext cx="2600246" cy="1734039"/>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a:stretch>
            <a:fillRect/>
          </a:stretch>
        </p:blipFill>
        <p:spPr>
          <a:xfrm>
            <a:off x="8312789" y="4654995"/>
            <a:ext cx="3281709" cy="2187806"/>
          </a:xfrm>
          <a:prstGeom prst="rect">
            <a:avLst/>
          </a:prstGeom>
        </p:spPr>
      </p:pic>
    </p:spTree>
    <p:extLst>
      <p:ext uri="{BB962C8B-B14F-4D97-AF65-F5344CB8AC3E}">
        <p14:creationId xmlns:p14="http://schemas.microsoft.com/office/powerpoint/2010/main" val="284189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644196" y="0"/>
            <a:ext cx="455938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7914968" y="157291"/>
            <a:ext cx="3392129" cy="769441"/>
          </a:xfrm>
          <a:prstGeom prst="rect">
            <a:avLst/>
          </a:prstGeom>
        </p:spPr>
        <p:txBody>
          <a:bodyPr wrap="square">
            <a:spAutoFit/>
          </a:bodyPr>
          <a:lstStyle/>
          <a:p>
            <a:r>
              <a:rPr lang="ru-RU" sz="4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НПА</a:t>
            </a:r>
            <a:endParaRPr lang="ru-RU"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Прямоугольник 13"/>
          <p:cNvSpPr/>
          <p:nvPr/>
        </p:nvSpPr>
        <p:spPr>
          <a:xfrm>
            <a:off x="594467" y="-47773"/>
            <a:ext cx="4724785" cy="830997"/>
          </a:xfrm>
          <a:prstGeom prst="rect">
            <a:avLst/>
          </a:prstGeom>
        </p:spPr>
        <p:txBody>
          <a:bodyPr wrap="square">
            <a:spAutoFit/>
          </a:bodyPr>
          <a:lstStyle/>
          <a:p>
            <a:r>
              <a:rPr lang="ru-RU" sz="4800"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ИЗМЕНЕНИЯ 44-фз</a:t>
            </a:r>
            <a:endParaRPr lang="ru-RU" sz="4800"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301112" y="921789"/>
            <a:ext cx="7098918" cy="2154436"/>
          </a:xfrm>
          <a:prstGeom prst="rect">
            <a:avLst/>
          </a:prstGeom>
          <a:noFill/>
          <a:ln w="28575">
            <a:solidFill>
              <a:srgbClr val="C00000"/>
            </a:solidFill>
          </a:ln>
        </p:spPr>
        <p:txBody>
          <a:bodyPr wrap="square" rtlCol="0">
            <a:spAutoFit/>
          </a:bodyPr>
          <a:lstStyle/>
          <a:p>
            <a:pPr marL="285750" indent="-285750">
              <a:buFont typeface="Wingdings" pitchFamily="2" charset="2"/>
              <a:buChar char="ü"/>
            </a:pPr>
            <a:r>
              <a:rPr lang="ru-RU" b="1" dirty="0"/>
              <a:t>товара, в том числе </a:t>
            </a:r>
            <a:r>
              <a:rPr lang="ru-RU" b="1" u="sng" dirty="0">
                <a:solidFill>
                  <a:srgbClr val="C00000"/>
                </a:solidFill>
              </a:rPr>
              <a:t>поставляемого </a:t>
            </a:r>
            <a:r>
              <a:rPr lang="ru-RU" b="1" dirty="0"/>
              <a:t>заказчику при выполнении закупаемых работ, оказании закупаемых услуг</a:t>
            </a:r>
            <a:r>
              <a:rPr lang="ru-RU" b="1" dirty="0" smtClean="0">
                <a:solidFill>
                  <a:srgbClr val="C00000"/>
                </a:solidFill>
              </a:rPr>
              <a:t>:</a:t>
            </a:r>
            <a:r>
              <a:rPr lang="ru-RU" b="1" dirty="0" smtClean="0"/>
              <a:t> </a:t>
            </a:r>
            <a:r>
              <a:rPr lang="ru-RU" dirty="0"/>
              <a:t>пункта 2 части 2 статьи 51, пункта 3 части 4 статьи 54.4, пункта 2 части 3 статьи </a:t>
            </a:r>
            <a:r>
              <a:rPr lang="ru-RU" dirty="0" smtClean="0"/>
              <a:t>66</a:t>
            </a:r>
          </a:p>
          <a:p>
            <a:pPr marL="285750" indent="-285750">
              <a:buFont typeface="Wingdings" pitchFamily="2" charset="2"/>
              <a:buChar char="ü"/>
            </a:pPr>
            <a:endParaRPr lang="ru-RU" sz="800" dirty="0"/>
          </a:p>
          <a:p>
            <a:pPr marL="285750" indent="-285750">
              <a:buFont typeface="Wingdings" pitchFamily="2" charset="2"/>
              <a:buChar char="ü"/>
            </a:pPr>
            <a:r>
              <a:rPr lang="ru-RU" b="1" dirty="0" smtClean="0"/>
              <a:t>Наименование страны происхождения товара указывается в том числе в контрактах</a:t>
            </a:r>
            <a:r>
              <a:rPr lang="ru-RU" b="1" dirty="0" smtClean="0">
                <a:solidFill>
                  <a:srgbClr val="C00000"/>
                </a:solidFill>
              </a:rPr>
              <a:t>:</a:t>
            </a:r>
            <a:r>
              <a:rPr lang="ru-RU" b="1" dirty="0" smtClean="0"/>
              <a:t> </a:t>
            </a:r>
            <a:r>
              <a:rPr lang="ru-RU" b="1" dirty="0"/>
              <a:t>"а" пункта 3 части 4 статьи </a:t>
            </a:r>
            <a:r>
              <a:rPr lang="ru-RU" b="1" dirty="0" smtClean="0"/>
              <a:t>54.4, подпункта </a:t>
            </a:r>
            <a:r>
              <a:rPr lang="ru-RU" b="1" dirty="0"/>
              <a:t>"а" пункта 2 части 3 статьи </a:t>
            </a:r>
            <a:r>
              <a:rPr lang="ru-RU" b="1" dirty="0" smtClean="0"/>
              <a:t>66, </a:t>
            </a:r>
            <a:r>
              <a:rPr lang="ru-RU" dirty="0" smtClean="0"/>
              <a:t>части </a:t>
            </a:r>
            <a:r>
              <a:rPr lang="ru-RU" dirty="0"/>
              <a:t>14 статьи 78, пункта 3 части 6 статьи </a:t>
            </a:r>
            <a:r>
              <a:rPr lang="ru-RU" dirty="0" smtClean="0"/>
              <a:t>83,части </a:t>
            </a:r>
            <a:r>
              <a:rPr lang="ru-RU" dirty="0"/>
              <a:t>2 статьи 83.2</a:t>
            </a:r>
            <a:endParaRPr lang="ru-RU" sz="800" b="1" dirty="0" smtClean="0"/>
          </a:p>
        </p:txBody>
      </p:sp>
      <p:sp>
        <p:nvSpPr>
          <p:cNvPr id="30" name="Прямоугольник 29"/>
          <p:cNvSpPr/>
          <p:nvPr/>
        </p:nvSpPr>
        <p:spPr>
          <a:xfrm>
            <a:off x="7732052" y="820741"/>
            <a:ext cx="4528436" cy="369332"/>
          </a:xfrm>
          <a:prstGeom prst="rect">
            <a:avLst/>
          </a:prstGeom>
        </p:spPr>
        <p:txBody>
          <a:bodyPr wrap="square">
            <a:spAutoFit/>
          </a:bodyPr>
          <a:lstStyle/>
          <a:p>
            <a:r>
              <a:rPr lang="ru-RU" dirty="0" smtClean="0">
                <a:solidFill>
                  <a:schemeClr val="bg1"/>
                </a:solidFill>
                <a:latin typeface="Roboto" panose="02000000000000000000" pitchFamily="2" charset="0"/>
                <a:ea typeface="Roboto" panose="02000000000000000000" pitchFamily="2" charset="0"/>
                <a:cs typeface="Roboto" panose="02000000000000000000" pitchFamily="2" charset="0"/>
              </a:rPr>
              <a:t>Федеральный закон </a:t>
            </a:r>
            <a:r>
              <a:rPr lang="ru-RU" dirty="0">
                <a:solidFill>
                  <a:schemeClr val="bg1"/>
                </a:solidFill>
                <a:latin typeface="Roboto" panose="02000000000000000000" pitchFamily="2" charset="0"/>
                <a:ea typeface="Roboto" panose="02000000000000000000" pitchFamily="2" charset="0"/>
                <a:cs typeface="Roboto" panose="02000000000000000000" pitchFamily="2" charset="0"/>
              </a:rPr>
              <a:t>от 27.12.2019 N 449-ФЗ</a:t>
            </a:r>
          </a:p>
        </p:txBody>
      </p:sp>
      <p:sp>
        <p:nvSpPr>
          <p:cNvPr id="2" name="TextBox 1"/>
          <p:cNvSpPr txBox="1"/>
          <p:nvPr/>
        </p:nvSpPr>
        <p:spPr>
          <a:xfrm>
            <a:off x="8477186" y="1167533"/>
            <a:ext cx="3038168" cy="523220"/>
          </a:xfrm>
          <a:prstGeom prst="rect">
            <a:avLst/>
          </a:prstGeom>
          <a:noFill/>
        </p:spPr>
        <p:txBody>
          <a:bodyPr wrap="square" rtlCol="0">
            <a:spAutoFit/>
          </a:bodyPr>
          <a:lstStyle/>
          <a:p>
            <a:r>
              <a:rPr lang="ru-RU" sz="2800" b="1" dirty="0" smtClean="0">
                <a:solidFill>
                  <a:srgbClr val="00B050"/>
                </a:solidFill>
              </a:rPr>
              <a:t>С 1 января 2020</a:t>
            </a:r>
            <a:endParaRPr lang="ru-RU" sz="2800" b="1" dirty="0">
              <a:solidFill>
                <a:srgbClr val="00B050"/>
              </a:solidFill>
            </a:endParaRPr>
          </a:p>
        </p:txBody>
      </p:sp>
      <p:pic>
        <p:nvPicPr>
          <p:cNvPr id="5" name="Рисунок 4"/>
          <p:cNvPicPr>
            <a:picLocks noChangeAspect="1"/>
          </p:cNvPicPr>
          <p:nvPr/>
        </p:nvPicPr>
        <p:blipFill>
          <a:blip r:embed="rId2"/>
          <a:stretch>
            <a:fillRect/>
          </a:stretch>
        </p:blipFill>
        <p:spPr>
          <a:xfrm>
            <a:off x="8618934" y="1617380"/>
            <a:ext cx="2688163" cy="2192644"/>
          </a:xfrm>
          <a:prstGeom prst="rect">
            <a:avLst/>
          </a:prstGeom>
        </p:spPr>
      </p:pic>
      <p:sp>
        <p:nvSpPr>
          <p:cNvPr id="12" name="Прямоугольник 11"/>
          <p:cNvSpPr/>
          <p:nvPr/>
        </p:nvSpPr>
        <p:spPr>
          <a:xfrm>
            <a:off x="7827549" y="3864903"/>
            <a:ext cx="4528436" cy="369332"/>
          </a:xfrm>
          <a:prstGeom prst="rect">
            <a:avLst/>
          </a:prstGeom>
        </p:spPr>
        <p:txBody>
          <a:bodyPr wrap="square">
            <a:spAutoFit/>
          </a:bodyPr>
          <a:lstStyle/>
          <a:p>
            <a:r>
              <a:rPr lang="ru-RU" dirty="0" smtClean="0">
                <a:solidFill>
                  <a:schemeClr val="bg1"/>
                </a:solidFill>
                <a:latin typeface="Roboto" panose="02000000000000000000" pitchFamily="2" charset="0"/>
                <a:ea typeface="Roboto" panose="02000000000000000000" pitchFamily="2" charset="0"/>
                <a:cs typeface="Roboto" panose="02000000000000000000" pitchFamily="2" charset="0"/>
              </a:rPr>
              <a:t>Федеральный закон </a:t>
            </a:r>
            <a:r>
              <a:rPr lang="ru-RU" dirty="0">
                <a:solidFill>
                  <a:schemeClr val="bg1"/>
                </a:solidFill>
                <a:latin typeface="Roboto" panose="02000000000000000000" pitchFamily="2" charset="0"/>
                <a:ea typeface="Roboto" panose="02000000000000000000" pitchFamily="2" charset="0"/>
                <a:cs typeface="Roboto" panose="02000000000000000000" pitchFamily="2" charset="0"/>
              </a:rPr>
              <a:t>от 27.12.2019 N 449-ФЗ</a:t>
            </a:r>
          </a:p>
        </p:txBody>
      </p:sp>
      <p:pic>
        <p:nvPicPr>
          <p:cNvPr id="6" name="Рисунок 5"/>
          <p:cNvPicPr>
            <a:picLocks noChangeAspect="1"/>
          </p:cNvPicPr>
          <p:nvPr/>
        </p:nvPicPr>
        <p:blipFill>
          <a:blip r:embed="rId3"/>
          <a:stretch>
            <a:fillRect/>
          </a:stretch>
        </p:blipFill>
        <p:spPr>
          <a:xfrm>
            <a:off x="1081548" y="3214790"/>
            <a:ext cx="5475887" cy="3650591"/>
          </a:xfrm>
          <a:prstGeom prst="rect">
            <a:avLst/>
          </a:prstGeom>
        </p:spPr>
      </p:pic>
    </p:spTree>
    <p:extLst>
      <p:ext uri="{BB962C8B-B14F-4D97-AF65-F5344CB8AC3E}">
        <p14:creationId xmlns:p14="http://schemas.microsoft.com/office/powerpoint/2010/main" val="272374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Скругленный прямоугольник 17"/>
          <p:cNvSpPr/>
          <p:nvPr/>
        </p:nvSpPr>
        <p:spPr>
          <a:xfrm>
            <a:off x="441434" y="5084379"/>
            <a:ext cx="4993223" cy="13234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rot="16200000">
            <a:off x="5606844" y="323492"/>
            <a:ext cx="6858001" cy="63123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Скругленный прямоугольник 37"/>
          <p:cNvSpPr/>
          <p:nvPr/>
        </p:nvSpPr>
        <p:spPr>
          <a:xfrm rot="2700000">
            <a:off x="5096300" y="2756429"/>
            <a:ext cx="889000" cy="889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02708" y="62597"/>
            <a:ext cx="5421343" cy="1754326"/>
          </a:xfrm>
          <a:prstGeom prst="rect">
            <a:avLst/>
          </a:prstGeom>
          <a:noFill/>
        </p:spPr>
        <p:txBody>
          <a:bodyPr wrap="square" rtlCol="0">
            <a:spAutoFit/>
          </a:bodyPr>
          <a:lstStyle/>
          <a:p>
            <a:r>
              <a:rPr lang="ru-RU" sz="2400" b="1" dirty="0" smtClean="0">
                <a:latin typeface="Roboto"/>
              </a:rPr>
              <a:t>Ч.12 статьи 93 </a:t>
            </a:r>
          </a:p>
          <a:p>
            <a:r>
              <a:rPr lang="ru-RU" sz="2800" b="1" dirty="0" smtClean="0">
                <a:solidFill>
                  <a:srgbClr val="00B050"/>
                </a:solidFill>
                <a:latin typeface="Roboto"/>
              </a:rPr>
              <a:t>Закупка у единственного поставщика в электронной форме</a:t>
            </a:r>
            <a:endParaRPr lang="ru-RU" sz="2800" b="1" dirty="0">
              <a:solidFill>
                <a:srgbClr val="00B050"/>
              </a:solidFill>
              <a:latin typeface="Roboto"/>
            </a:endParaRPr>
          </a:p>
        </p:txBody>
      </p:sp>
      <p:sp>
        <p:nvSpPr>
          <p:cNvPr id="4" name="TextBox 3"/>
          <p:cNvSpPr txBox="1"/>
          <p:nvPr/>
        </p:nvSpPr>
        <p:spPr>
          <a:xfrm>
            <a:off x="228096" y="1681900"/>
            <a:ext cx="5598664" cy="5201424"/>
          </a:xfrm>
          <a:prstGeom prst="rect">
            <a:avLst/>
          </a:prstGeom>
          <a:noFill/>
        </p:spPr>
        <p:txBody>
          <a:bodyPr wrap="square" rtlCol="0">
            <a:spAutoFit/>
          </a:bodyPr>
          <a:lstStyle/>
          <a:p>
            <a:pPr marL="457200" indent="-457200">
              <a:buFont typeface="Wingdings" panose="05000000000000000000" pitchFamily="2" charset="2"/>
              <a:buChar char="v"/>
            </a:pPr>
            <a:r>
              <a:rPr lang="ru-RU" sz="2800" dirty="0">
                <a:latin typeface="Roboto"/>
              </a:rPr>
              <a:t>с использованием </a:t>
            </a:r>
            <a:r>
              <a:rPr lang="ru-RU" sz="2800" b="1" dirty="0">
                <a:solidFill>
                  <a:srgbClr val="C00000"/>
                </a:solidFill>
                <a:latin typeface="Roboto"/>
              </a:rPr>
              <a:t>электронной </a:t>
            </a:r>
            <a:r>
              <a:rPr lang="ru-RU" sz="2800" b="1" dirty="0" smtClean="0">
                <a:solidFill>
                  <a:srgbClr val="C00000"/>
                </a:solidFill>
                <a:latin typeface="Roboto"/>
              </a:rPr>
              <a:t>площадки и КТРУ</a:t>
            </a:r>
          </a:p>
          <a:p>
            <a:pPr marL="171450" indent="-171450">
              <a:buFont typeface="Wingdings" panose="05000000000000000000" pitchFamily="2" charset="2"/>
              <a:buChar char="v"/>
            </a:pPr>
            <a:endParaRPr lang="ru-RU" sz="800" dirty="0">
              <a:latin typeface="Roboto"/>
            </a:endParaRPr>
          </a:p>
          <a:p>
            <a:pPr marL="457200" indent="-457200">
              <a:buFont typeface="Wingdings" panose="05000000000000000000" pitchFamily="2" charset="2"/>
              <a:buChar char="v"/>
            </a:pPr>
            <a:r>
              <a:rPr lang="ru-RU" sz="2800" dirty="0">
                <a:latin typeface="Roboto"/>
              </a:rPr>
              <a:t>на сумму, не превышающую </a:t>
            </a:r>
            <a:r>
              <a:rPr lang="ru-RU" sz="2800" b="1" dirty="0">
                <a:solidFill>
                  <a:srgbClr val="C00000"/>
                </a:solidFill>
                <a:latin typeface="Roboto"/>
              </a:rPr>
              <a:t>3х миллионов </a:t>
            </a:r>
            <a:r>
              <a:rPr lang="ru-RU" sz="2800" dirty="0" smtClean="0">
                <a:latin typeface="Roboto"/>
              </a:rPr>
              <a:t>рублей</a:t>
            </a:r>
          </a:p>
          <a:p>
            <a:pPr marL="171450" indent="-171450">
              <a:buFont typeface="Wingdings" panose="05000000000000000000" pitchFamily="2" charset="2"/>
              <a:buChar char="v"/>
            </a:pPr>
            <a:endParaRPr lang="ru-RU" sz="800" dirty="0">
              <a:latin typeface="Roboto"/>
            </a:endParaRPr>
          </a:p>
          <a:p>
            <a:pPr marL="457200" indent="-457200">
              <a:buFont typeface="Wingdings" panose="05000000000000000000" pitchFamily="2" charset="2"/>
              <a:buChar char="v"/>
            </a:pPr>
            <a:r>
              <a:rPr lang="ru-RU" sz="2800" dirty="0" smtClean="0">
                <a:latin typeface="Roboto"/>
              </a:rPr>
              <a:t>закупка </a:t>
            </a:r>
            <a:r>
              <a:rPr lang="ru-RU" sz="2800" b="1" dirty="0">
                <a:solidFill>
                  <a:srgbClr val="C00000"/>
                </a:solidFill>
                <a:latin typeface="Roboto"/>
              </a:rPr>
              <a:t>товара</a:t>
            </a:r>
            <a:r>
              <a:rPr lang="ru-RU" sz="2800" dirty="0">
                <a:latin typeface="Roboto"/>
              </a:rPr>
              <a:t> в случаях, предусмотренных пунктами 4 и 5 части 1 </a:t>
            </a:r>
            <a:r>
              <a:rPr lang="ru-RU" sz="2800" dirty="0" smtClean="0">
                <a:latin typeface="Roboto"/>
              </a:rPr>
              <a:t>статьи 93</a:t>
            </a:r>
          </a:p>
          <a:p>
            <a:pPr marL="457200" indent="-457200">
              <a:buFont typeface="Wingdings" panose="05000000000000000000" pitchFamily="2" charset="2"/>
              <a:buChar char="v"/>
            </a:pPr>
            <a:endParaRPr lang="ru-RU" sz="800" dirty="0">
              <a:latin typeface="Roboto"/>
            </a:endParaRPr>
          </a:p>
          <a:p>
            <a:pPr marL="457200" indent="-457200">
              <a:buFont typeface="Wingdings" panose="05000000000000000000" pitchFamily="2" charset="2"/>
              <a:buChar char="v"/>
            </a:pPr>
            <a:r>
              <a:rPr lang="ru-RU" sz="2800" b="1" dirty="0" smtClean="0">
                <a:latin typeface="Roboto"/>
              </a:rPr>
              <a:t>предварительные предложения </a:t>
            </a:r>
            <a:r>
              <a:rPr lang="ru-RU" sz="2800" dirty="0" smtClean="0">
                <a:latin typeface="Roboto"/>
              </a:rPr>
              <a:t>на ЭТП от поставщиков</a:t>
            </a:r>
            <a:endParaRPr lang="ru-RU" sz="2800" dirty="0">
              <a:latin typeface="Roboto"/>
            </a:endParaRPr>
          </a:p>
        </p:txBody>
      </p:sp>
      <p:sp>
        <p:nvSpPr>
          <p:cNvPr id="5" name="TextBox 4"/>
          <p:cNvSpPr txBox="1"/>
          <p:nvPr/>
        </p:nvSpPr>
        <p:spPr>
          <a:xfrm>
            <a:off x="6199238" y="147592"/>
            <a:ext cx="3717240" cy="584775"/>
          </a:xfrm>
          <a:prstGeom prst="rect">
            <a:avLst/>
          </a:prstGeom>
          <a:noFill/>
        </p:spPr>
        <p:txBody>
          <a:bodyPr wrap="square" rtlCol="0">
            <a:spAutoFit/>
          </a:bodyPr>
          <a:lstStyle/>
          <a:p>
            <a:r>
              <a:rPr lang="ru-RU" sz="3200" dirty="0" smtClean="0">
                <a:solidFill>
                  <a:schemeClr val="bg1"/>
                </a:solidFill>
              </a:rPr>
              <a:t>Извещение на </a:t>
            </a:r>
            <a:r>
              <a:rPr lang="ru-RU" sz="3200" b="1" dirty="0" smtClean="0">
                <a:solidFill>
                  <a:schemeClr val="bg1"/>
                </a:solidFill>
              </a:rPr>
              <a:t>ЕИС</a:t>
            </a:r>
            <a:endParaRPr lang="ru-RU" sz="3200" b="1" dirty="0">
              <a:solidFill>
                <a:schemeClr val="bg1"/>
              </a:solidFill>
            </a:endParaRPr>
          </a:p>
        </p:txBody>
      </p:sp>
      <p:sp>
        <p:nvSpPr>
          <p:cNvPr id="16" name="TextBox 15"/>
          <p:cNvSpPr txBox="1"/>
          <p:nvPr/>
        </p:nvSpPr>
        <p:spPr>
          <a:xfrm>
            <a:off x="6199237" y="757691"/>
            <a:ext cx="5874775" cy="2554545"/>
          </a:xfrm>
          <a:prstGeom prst="rect">
            <a:avLst/>
          </a:prstGeom>
          <a:noFill/>
        </p:spPr>
        <p:txBody>
          <a:bodyPr wrap="square" rtlCol="0">
            <a:spAutoFit/>
          </a:bodyPr>
          <a:lstStyle/>
          <a:p>
            <a:r>
              <a:rPr lang="ru-RU" sz="3200" dirty="0" smtClean="0">
                <a:solidFill>
                  <a:schemeClr val="bg1"/>
                </a:solidFill>
              </a:rPr>
              <a:t>В </a:t>
            </a:r>
            <a:r>
              <a:rPr lang="ru-RU" sz="3200" dirty="0">
                <a:solidFill>
                  <a:schemeClr val="bg1"/>
                </a:solidFill>
              </a:rPr>
              <a:t>течение </a:t>
            </a:r>
            <a:r>
              <a:rPr lang="ru-RU" sz="3200" dirty="0" smtClean="0">
                <a:solidFill>
                  <a:schemeClr val="bg1"/>
                </a:solidFill>
              </a:rPr>
              <a:t>1 </a:t>
            </a:r>
            <a:r>
              <a:rPr lang="ru-RU" sz="3200" dirty="0">
                <a:solidFill>
                  <a:schemeClr val="bg1"/>
                </a:solidFill>
              </a:rPr>
              <a:t>часа с момента размещения </a:t>
            </a:r>
            <a:r>
              <a:rPr lang="ru-RU" sz="3200" dirty="0" smtClean="0">
                <a:solidFill>
                  <a:schemeClr val="bg1"/>
                </a:solidFill>
              </a:rPr>
              <a:t>извещения от 2 до 5 заявок предоставляет ЭТП (предварительные предложения)</a:t>
            </a:r>
            <a:endParaRPr lang="ru-RU" sz="3200" dirty="0">
              <a:solidFill>
                <a:schemeClr val="bg1"/>
              </a:solidFill>
            </a:endParaRPr>
          </a:p>
        </p:txBody>
      </p:sp>
      <p:sp>
        <p:nvSpPr>
          <p:cNvPr id="22" name="TextBox 21"/>
          <p:cNvSpPr txBox="1"/>
          <p:nvPr/>
        </p:nvSpPr>
        <p:spPr>
          <a:xfrm>
            <a:off x="6297237" y="3382102"/>
            <a:ext cx="5477214" cy="2062103"/>
          </a:xfrm>
          <a:prstGeom prst="rect">
            <a:avLst/>
          </a:prstGeom>
          <a:noFill/>
        </p:spPr>
        <p:txBody>
          <a:bodyPr wrap="square" rtlCol="0">
            <a:spAutoFit/>
          </a:bodyPr>
          <a:lstStyle/>
          <a:p>
            <a:r>
              <a:rPr lang="ru-RU" sz="3200" dirty="0" smtClean="0">
                <a:solidFill>
                  <a:schemeClr val="bg1"/>
                </a:solidFill>
              </a:rPr>
              <a:t>Не </a:t>
            </a:r>
            <a:r>
              <a:rPr lang="ru-RU" sz="3200" dirty="0">
                <a:solidFill>
                  <a:schemeClr val="bg1"/>
                </a:solidFill>
              </a:rPr>
              <a:t>позднее </a:t>
            </a:r>
            <a:r>
              <a:rPr lang="ru-RU" sz="3200" dirty="0" smtClean="0">
                <a:solidFill>
                  <a:schemeClr val="bg1"/>
                </a:solidFill>
              </a:rPr>
              <a:t>1 раб. </a:t>
            </a:r>
            <a:r>
              <a:rPr lang="ru-RU" sz="3200" dirty="0">
                <a:solidFill>
                  <a:schemeClr val="bg1"/>
                </a:solidFill>
              </a:rPr>
              <a:t>дня со дня, следующего за днем получения информации </a:t>
            </a:r>
            <a:r>
              <a:rPr lang="ru-RU" sz="3200" b="1" dirty="0" smtClean="0">
                <a:solidFill>
                  <a:schemeClr val="bg1"/>
                </a:solidFill>
              </a:rPr>
              <a:t>протокол </a:t>
            </a:r>
            <a:r>
              <a:rPr lang="ru-RU" sz="3200" b="1" dirty="0">
                <a:solidFill>
                  <a:schemeClr val="bg1"/>
                </a:solidFill>
              </a:rPr>
              <a:t>подведения итогов </a:t>
            </a:r>
          </a:p>
        </p:txBody>
      </p:sp>
      <p:sp>
        <p:nvSpPr>
          <p:cNvPr id="23" name="TextBox 22"/>
          <p:cNvSpPr txBox="1"/>
          <p:nvPr/>
        </p:nvSpPr>
        <p:spPr>
          <a:xfrm>
            <a:off x="6297237" y="5591370"/>
            <a:ext cx="5776776" cy="1077218"/>
          </a:xfrm>
          <a:prstGeom prst="rect">
            <a:avLst/>
          </a:prstGeom>
          <a:noFill/>
        </p:spPr>
        <p:txBody>
          <a:bodyPr wrap="square" rtlCol="0">
            <a:spAutoFit/>
          </a:bodyPr>
          <a:lstStyle/>
          <a:p>
            <a:r>
              <a:rPr lang="ru-RU" sz="3200" dirty="0" smtClean="0">
                <a:solidFill>
                  <a:schemeClr val="bg1"/>
                </a:solidFill>
              </a:rPr>
              <a:t>Контракт как по ЗК в ЭФ ( 3 часа+ 1 раб.день+1 </a:t>
            </a:r>
            <a:r>
              <a:rPr lang="ru-RU" sz="3200" dirty="0" err="1" smtClean="0">
                <a:solidFill>
                  <a:schemeClr val="bg1"/>
                </a:solidFill>
              </a:rPr>
              <a:t>раб.день</a:t>
            </a:r>
            <a:r>
              <a:rPr lang="ru-RU" sz="3200" dirty="0" smtClean="0">
                <a:solidFill>
                  <a:schemeClr val="bg1"/>
                </a:solidFill>
              </a:rPr>
              <a:t>)</a:t>
            </a:r>
            <a:endParaRPr lang="ru-RU" sz="3200" dirty="0">
              <a:solidFill>
                <a:schemeClr val="bg1"/>
              </a:solidFill>
            </a:endParaRPr>
          </a:p>
        </p:txBody>
      </p:sp>
      <p:cxnSp>
        <p:nvCxnSpPr>
          <p:cNvPr id="7" name="Прямая соединительная линия 6"/>
          <p:cNvCxnSpPr/>
          <p:nvPr/>
        </p:nvCxnSpPr>
        <p:spPr>
          <a:xfrm>
            <a:off x="6164000" y="732367"/>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6199237" y="3352469"/>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6230618" y="5561737"/>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570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16200000">
            <a:off x="5233219" y="-50137"/>
            <a:ext cx="6858001" cy="70595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Скругленный прямоугольник 37"/>
          <p:cNvSpPr/>
          <p:nvPr/>
        </p:nvSpPr>
        <p:spPr>
          <a:xfrm rot="2700000">
            <a:off x="4663929" y="2867736"/>
            <a:ext cx="889000" cy="889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02708" y="62597"/>
            <a:ext cx="5421343" cy="1754326"/>
          </a:xfrm>
          <a:prstGeom prst="rect">
            <a:avLst/>
          </a:prstGeom>
          <a:noFill/>
        </p:spPr>
        <p:txBody>
          <a:bodyPr wrap="square" rtlCol="0">
            <a:spAutoFit/>
          </a:bodyPr>
          <a:lstStyle/>
          <a:p>
            <a:r>
              <a:rPr lang="ru-RU" sz="2400" b="1" dirty="0" smtClean="0">
                <a:latin typeface="Roboto"/>
              </a:rPr>
              <a:t>Ч.12 статьи 93 </a:t>
            </a:r>
          </a:p>
          <a:p>
            <a:r>
              <a:rPr lang="ru-RU" sz="2800" b="1" dirty="0" smtClean="0">
                <a:solidFill>
                  <a:srgbClr val="00B050"/>
                </a:solidFill>
                <a:latin typeface="Roboto"/>
              </a:rPr>
              <a:t>Закупка у единственного поставщика в электронной форме</a:t>
            </a:r>
            <a:endParaRPr lang="ru-RU" sz="2800" b="1" dirty="0">
              <a:solidFill>
                <a:srgbClr val="00B050"/>
              </a:solidFill>
              <a:latin typeface="Roboto"/>
            </a:endParaRPr>
          </a:p>
        </p:txBody>
      </p:sp>
      <p:sp>
        <p:nvSpPr>
          <p:cNvPr id="4" name="TextBox 3"/>
          <p:cNvSpPr txBox="1"/>
          <p:nvPr/>
        </p:nvSpPr>
        <p:spPr>
          <a:xfrm>
            <a:off x="25387" y="2629194"/>
            <a:ext cx="5598664" cy="1446550"/>
          </a:xfrm>
          <a:prstGeom prst="rect">
            <a:avLst/>
          </a:prstGeom>
          <a:noFill/>
        </p:spPr>
        <p:txBody>
          <a:bodyPr wrap="square" rtlCol="0">
            <a:spAutoFit/>
          </a:bodyPr>
          <a:lstStyle/>
          <a:p>
            <a:r>
              <a:rPr lang="ru-RU" sz="4400" b="1" dirty="0">
                <a:latin typeface="Roboto"/>
              </a:rPr>
              <a:t>предварительное предложение</a:t>
            </a:r>
          </a:p>
        </p:txBody>
      </p:sp>
      <p:sp>
        <p:nvSpPr>
          <p:cNvPr id="5" name="TextBox 4"/>
          <p:cNvSpPr txBox="1"/>
          <p:nvPr/>
        </p:nvSpPr>
        <p:spPr>
          <a:xfrm>
            <a:off x="5567886" y="138504"/>
            <a:ext cx="6179650" cy="1384995"/>
          </a:xfrm>
          <a:prstGeom prst="rect">
            <a:avLst/>
          </a:prstGeom>
          <a:noFill/>
        </p:spPr>
        <p:txBody>
          <a:bodyPr wrap="square" rtlCol="0">
            <a:spAutoFit/>
          </a:bodyPr>
          <a:lstStyle/>
          <a:p>
            <a:r>
              <a:rPr lang="ru-RU" sz="2800" dirty="0" smtClean="0">
                <a:solidFill>
                  <a:schemeClr val="bg1"/>
                </a:solidFill>
              </a:rPr>
              <a:t>Наименование </a:t>
            </a:r>
            <a:r>
              <a:rPr lang="ru-RU" sz="2800" dirty="0">
                <a:solidFill>
                  <a:schemeClr val="bg1"/>
                </a:solidFill>
              </a:rPr>
              <a:t>товара и его характеристики с </a:t>
            </a:r>
            <a:r>
              <a:rPr lang="ru-RU" sz="2800" dirty="0" smtClean="0">
                <a:solidFill>
                  <a:schemeClr val="bg1"/>
                </a:solidFill>
              </a:rPr>
              <a:t>использованием </a:t>
            </a:r>
            <a:r>
              <a:rPr lang="ru-RU" sz="2800" b="1" dirty="0" smtClean="0">
                <a:solidFill>
                  <a:srgbClr val="FF0000"/>
                </a:solidFill>
              </a:rPr>
              <a:t>КТРУ </a:t>
            </a:r>
            <a:endParaRPr lang="ru-RU" sz="2800" b="1" dirty="0">
              <a:solidFill>
                <a:srgbClr val="FF0000"/>
              </a:solidFill>
            </a:endParaRPr>
          </a:p>
        </p:txBody>
      </p:sp>
      <p:sp>
        <p:nvSpPr>
          <p:cNvPr id="16" name="TextBox 15"/>
          <p:cNvSpPr txBox="1"/>
          <p:nvPr/>
        </p:nvSpPr>
        <p:spPr>
          <a:xfrm>
            <a:off x="5624051" y="1586643"/>
            <a:ext cx="5737124" cy="523220"/>
          </a:xfrm>
          <a:prstGeom prst="rect">
            <a:avLst/>
          </a:prstGeom>
          <a:noFill/>
        </p:spPr>
        <p:txBody>
          <a:bodyPr wrap="square" rtlCol="0">
            <a:spAutoFit/>
          </a:bodyPr>
          <a:lstStyle/>
          <a:p>
            <a:r>
              <a:rPr lang="ru-RU" sz="2800" dirty="0" smtClean="0">
                <a:solidFill>
                  <a:schemeClr val="bg1"/>
                </a:solidFill>
              </a:rPr>
              <a:t>Товарный </a:t>
            </a:r>
            <a:r>
              <a:rPr lang="ru-RU" sz="2800" dirty="0">
                <a:solidFill>
                  <a:schemeClr val="bg1"/>
                </a:solidFill>
              </a:rPr>
              <a:t>знак (при наличии)</a:t>
            </a:r>
          </a:p>
        </p:txBody>
      </p:sp>
      <p:sp>
        <p:nvSpPr>
          <p:cNvPr id="22" name="TextBox 21"/>
          <p:cNvSpPr txBox="1"/>
          <p:nvPr/>
        </p:nvSpPr>
        <p:spPr>
          <a:xfrm>
            <a:off x="5624051" y="2235815"/>
            <a:ext cx="6162692" cy="954107"/>
          </a:xfrm>
          <a:prstGeom prst="rect">
            <a:avLst/>
          </a:prstGeom>
          <a:noFill/>
        </p:spPr>
        <p:txBody>
          <a:bodyPr wrap="square" rtlCol="0">
            <a:spAutoFit/>
          </a:bodyPr>
          <a:lstStyle/>
          <a:p>
            <a:r>
              <a:rPr lang="ru-RU" sz="2800" dirty="0" smtClean="0">
                <a:solidFill>
                  <a:schemeClr val="bg1"/>
                </a:solidFill>
              </a:rPr>
              <a:t>Наименование </a:t>
            </a:r>
            <a:r>
              <a:rPr lang="ru-RU" sz="2800" dirty="0">
                <a:solidFill>
                  <a:schemeClr val="bg1"/>
                </a:solidFill>
              </a:rPr>
              <a:t>страны происхождения товара</a:t>
            </a:r>
            <a:endParaRPr lang="ru-RU" sz="2800" b="1" dirty="0">
              <a:solidFill>
                <a:schemeClr val="bg1"/>
              </a:solidFill>
            </a:endParaRPr>
          </a:p>
        </p:txBody>
      </p:sp>
      <p:sp>
        <p:nvSpPr>
          <p:cNvPr id="23" name="TextBox 22"/>
          <p:cNvSpPr txBox="1"/>
          <p:nvPr/>
        </p:nvSpPr>
        <p:spPr>
          <a:xfrm>
            <a:off x="5624051" y="3257254"/>
            <a:ext cx="6567949" cy="1384995"/>
          </a:xfrm>
          <a:prstGeom prst="rect">
            <a:avLst/>
          </a:prstGeom>
          <a:noFill/>
        </p:spPr>
        <p:txBody>
          <a:bodyPr wrap="square" rtlCol="0">
            <a:spAutoFit/>
          </a:bodyPr>
          <a:lstStyle/>
          <a:p>
            <a:r>
              <a:rPr lang="ru-RU" sz="2800" dirty="0" smtClean="0">
                <a:solidFill>
                  <a:schemeClr val="bg1"/>
                </a:solidFill>
              </a:rPr>
              <a:t>Документ </a:t>
            </a:r>
            <a:r>
              <a:rPr lang="ru-RU" sz="2800" dirty="0">
                <a:solidFill>
                  <a:schemeClr val="bg1"/>
                </a:solidFill>
              </a:rPr>
              <a:t>(или его копия), подтверждающий страну происхождения товара </a:t>
            </a:r>
            <a:r>
              <a:rPr lang="ru-RU" sz="2800" dirty="0" smtClean="0">
                <a:solidFill>
                  <a:schemeClr val="bg1"/>
                </a:solidFill>
              </a:rPr>
              <a:t>(по ч. </a:t>
            </a:r>
            <a:r>
              <a:rPr lang="ru-RU" sz="2800" dirty="0">
                <a:solidFill>
                  <a:schemeClr val="bg1"/>
                </a:solidFill>
              </a:rPr>
              <a:t>3 и 4 статьи </a:t>
            </a:r>
            <a:r>
              <a:rPr lang="ru-RU" sz="2800" dirty="0" smtClean="0">
                <a:solidFill>
                  <a:schemeClr val="bg1"/>
                </a:solidFill>
              </a:rPr>
              <a:t>14)</a:t>
            </a:r>
            <a:endParaRPr lang="ru-RU" sz="2800" dirty="0">
              <a:solidFill>
                <a:schemeClr val="bg1"/>
              </a:solidFill>
            </a:endParaRPr>
          </a:p>
        </p:txBody>
      </p:sp>
      <p:cxnSp>
        <p:nvCxnSpPr>
          <p:cNvPr id="7" name="Прямая соединительная линия 6"/>
          <p:cNvCxnSpPr/>
          <p:nvPr/>
        </p:nvCxnSpPr>
        <p:spPr>
          <a:xfrm>
            <a:off x="5852486" y="1532218"/>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5852486" y="2139232"/>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5863720" y="3181202"/>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148" name="Picture 4" descr="https://www.primorsky.ru/upload/iblock/698/698ada1200e3e21efd31602d211d39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454013"/>
            <a:ext cx="5126705" cy="240398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Прямая соединительная линия 16"/>
          <p:cNvCxnSpPr/>
          <p:nvPr/>
        </p:nvCxnSpPr>
        <p:spPr>
          <a:xfrm>
            <a:off x="5775876" y="4642249"/>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24051" y="4595075"/>
            <a:ext cx="6567949" cy="954107"/>
          </a:xfrm>
          <a:prstGeom prst="rect">
            <a:avLst/>
          </a:prstGeom>
          <a:noFill/>
        </p:spPr>
        <p:txBody>
          <a:bodyPr wrap="square" rtlCol="0">
            <a:spAutoFit/>
          </a:bodyPr>
          <a:lstStyle/>
          <a:p>
            <a:r>
              <a:rPr lang="ru-RU" sz="2800" dirty="0" smtClean="0">
                <a:solidFill>
                  <a:schemeClr val="bg1"/>
                </a:solidFill>
              </a:rPr>
              <a:t>Единица </a:t>
            </a:r>
            <a:r>
              <a:rPr lang="ru-RU" sz="2800" dirty="0">
                <a:solidFill>
                  <a:schemeClr val="bg1"/>
                </a:solidFill>
              </a:rPr>
              <a:t>измерения товара по общероссийскому классификатору</a:t>
            </a:r>
          </a:p>
        </p:txBody>
      </p:sp>
      <p:cxnSp>
        <p:nvCxnSpPr>
          <p:cNvPr id="21" name="Прямая соединительная линия 20"/>
          <p:cNvCxnSpPr/>
          <p:nvPr/>
        </p:nvCxnSpPr>
        <p:spPr>
          <a:xfrm>
            <a:off x="5687387" y="5549182"/>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618316" y="5525595"/>
            <a:ext cx="6567949" cy="954107"/>
          </a:xfrm>
          <a:prstGeom prst="rect">
            <a:avLst/>
          </a:prstGeom>
          <a:noFill/>
        </p:spPr>
        <p:txBody>
          <a:bodyPr wrap="square" rtlCol="0">
            <a:spAutoFit/>
          </a:bodyPr>
          <a:lstStyle/>
          <a:p>
            <a:r>
              <a:rPr lang="ru-RU" sz="2800" dirty="0" smtClean="0">
                <a:solidFill>
                  <a:schemeClr val="bg1"/>
                </a:solidFill>
              </a:rPr>
              <a:t>Единица </a:t>
            </a:r>
            <a:r>
              <a:rPr lang="ru-RU" sz="2800" dirty="0">
                <a:solidFill>
                  <a:schemeClr val="bg1"/>
                </a:solidFill>
              </a:rPr>
              <a:t>измерения товара по общероссийскому классификатору</a:t>
            </a:r>
          </a:p>
        </p:txBody>
      </p:sp>
      <p:pic>
        <p:nvPicPr>
          <p:cNvPr id="6150" name="Picture 6" descr="https://history2017.ucoz.com/ysenikam/prodolzheni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8366" y="6479701"/>
            <a:ext cx="3125182" cy="46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4450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16200000">
            <a:off x="5233219" y="-50137"/>
            <a:ext cx="6858001" cy="70595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Скругленный прямоугольник 37"/>
          <p:cNvSpPr/>
          <p:nvPr/>
        </p:nvSpPr>
        <p:spPr>
          <a:xfrm rot="2700000">
            <a:off x="4663929" y="2867736"/>
            <a:ext cx="889000" cy="889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02708" y="62597"/>
            <a:ext cx="5421343" cy="1754326"/>
          </a:xfrm>
          <a:prstGeom prst="rect">
            <a:avLst/>
          </a:prstGeom>
          <a:noFill/>
        </p:spPr>
        <p:txBody>
          <a:bodyPr wrap="square" rtlCol="0">
            <a:spAutoFit/>
          </a:bodyPr>
          <a:lstStyle/>
          <a:p>
            <a:r>
              <a:rPr lang="ru-RU" sz="2400" b="1" dirty="0" smtClean="0">
                <a:latin typeface="Roboto"/>
              </a:rPr>
              <a:t>Ч.12 статьи 93 </a:t>
            </a:r>
          </a:p>
          <a:p>
            <a:r>
              <a:rPr lang="ru-RU" sz="2800" b="1" dirty="0" smtClean="0">
                <a:solidFill>
                  <a:srgbClr val="00B050"/>
                </a:solidFill>
                <a:latin typeface="Roboto"/>
              </a:rPr>
              <a:t>Закупка у единственного поставщика в электронной форме</a:t>
            </a:r>
            <a:endParaRPr lang="ru-RU" sz="2800" b="1" dirty="0">
              <a:solidFill>
                <a:srgbClr val="00B050"/>
              </a:solidFill>
              <a:latin typeface="Roboto"/>
            </a:endParaRPr>
          </a:p>
        </p:txBody>
      </p:sp>
      <p:sp>
        <p:nvSpPr>
          <p:cNvPr id="4" name="TextBox 3"/>
          <p:cNvSpPr txBox="1"/>
          <p:nvPr/>
        </p:nvSpPr>
        <p:spPr>
          <a:xfrm>
            <a:off x="25387" y="2629194"/>
            <a:ext cx="5598664" cy="1446550"/>
          </a:xfrm>
          <a:prstGeom prst="rect">
            <a:avLst/>
          </a:prstGeom>
          <a:noFill/>
        </p:spPr>
        <p:txBody>
          <a:bodyPr wrap="square" rtlCol="0">
            <a:spAutoFit/>
          </a:bodyPr>
          <a:lstStyle/>
          <a:p>
            <a:r>
              <a:rPr lang="ru-RU" sz="4400" b="1" dirty="0">
                <a:latin typeface="Roboto"/>
              </a:rPr>
              <a:t>предварительное предложение</a:t>
            </a:r>
          </a:p>
        </p:txBody>
      </p:sp>
      <p:sp>
        <p:nvSpPr>
          <p:cNvPr id="5" name="TextBox 4"/>
          <p:cNvSpPr txBox="1"/>
          <p:nvPr/>
        </p:nvSpPr>
        <p:spPr>
          <a:xfrm>
            <a:off x="5567886" y="138504"/>
            <a:ext cx="6179650" cy="1384995"/>
          </a:xfrm>
          <a:prstGeom prst="rect">
            <a:avLst/>
          </a:prstGeom>
          <a:noFill/>
        </p:spPr>
        <p:txBody>
          <a:bodyPr wrap="square" rtlCol="0">
            <a:spAutoFit/>
          </a:bodyPr>
          <a:lstStyle/>
          <a:p>
            <a:r>
              <a:rPr lang="ru-RU" sz="2800" dirty="0" smtClean="0">
                <a:solidFill>
                  <a:schemeClr val="bg1"/>
                </a:solidFill>
              </a:rPr>
              <a:t>Цена </a:t>
            </a:r>
            <a:r>
              <a:rPr lang="ru-RU" sz="2800" dirty="0">
                <a:solidFill>
                  <a:schemeClr val="bg1"/>
                </a:solidFill>
              </a:rPr>
              <a:t>единицы товара с учетом стоимости доставки, налогов, сборов и иных обязательных платежей</a:t>
            </a:r>
            <a:endParaRPr lang="ru-RU" sz="2800" b="1" dirty="0">
              <a:solidFill>
                <a:srgbClr val="FF0000"/>
              </a:solidFill>
            </a:endParaRPr>
          </a:p>
        </p:txBody>
      </p:sp>
      <p:sp>
        <p:nvSpPr>
          <p:cNvPr id="22" name="TextBox 21"/>
          <p:cNvSpPr txBox="1"/>
          <p:nvPr/>
        </p:nvSpPr>
        <p:spPr>
          <a:xfrm>
            <a:off x="5567886" y="1529432"/>
            <a:ext cx="6253317" cy="1384995"/>
          </a:xfrm>
          <a:prstGeom prst="rect">
            <a:avLst/>
          </a:prstGeom>
          <a:noFill/>
        </p:spPr>
        <p:txBody>
          <a:bodyPr wrap="square" rtlCol="0">
            <a:spAutoFit/>
          </a:bodyPr>
          <a:lstStyle/>
          <a:p>
            <a:r>
              <a:rPr lang="ru-RU" sz="2800" dirty="0" smtClean="0">
                <a:solidFill>
                  <a:schemeClr val="bg1"/>
                </a:solidFill>
              </a:rPr>
              <a:t>Максимальное </a:t>
            </a:r>
            <a:r>
              <a:rPr lang="ru-RU" sz="2800" dirty="0">
                <a:solidFill>
                  <a:schemeClr val="bg1"/>
                </a:solidFill>
              </a:rPr>
              <a:t>количество товара, предлагаемое участником закупки к поставкам</a:t>
            </a:r>
            <a:endParaRPr lang="ru-RU" sz="2800" b="1" dirty="0">
              <a:solidFill>
                <a:schemeClr val="bg1"/>
              </a:solidFill>
            </a:endParaRPr>
          </a:p>
        </p:txBody>
      </p:sp>
      <p:sp>
        <p:nvSpPr>
          <p:cNvPr id="23" name="TextBox 22"/>
          <p:cNvSpPr txBox="1"/>
          <p:nvPr/>
        </p:nvSpPr>
        <p:spPr>
          <a:xfrm>
            <a:off x="5624051" y="3002289"/>
            <a:ext cx="6567949" cy="2677656"/>
          </a:xfrm>
          <a:prstGeom prst="rect">
            <a:avLst/>
          </a:prstGeom>
          <a:noFill/>
        </p:spPr>
        <p:txBody>
          <a:bodyPr wrap="square" rtlCol="0">
            <a:spAutoFit/>
          </a:bodyPr>
          <a:lstStyle/>
          <a:p>
            <a:r>
              <a:rPr lang="ru-RU" sz="2800" dirty="0" smtClean="0">
                <a:solidFill>
                  <a:schemeClr val="bg1"/>
                </a:solidFill>
              </a:rPr>
              <a:t>Наименование </a:t>
            </a:r>
            <a:r>
              <a:rPr lang="ru-RU" sz="2800" dirty="0">
                <a:solidFill>
                  <a:schemeClr val="bg1"/>
                </a:solidFill>
              </a:rPr>
              <a:t>субъекта (субъектов) </a:t>
            </a:r>
            <a:r>
              <a:rPr lang="ru-RU" sz="2800" dirty="0" smtClean="0">
                <a:solidFill>
                  <a:schemeClr val="bg1"/>
                </a:solidFill>
              </a:rPr>
              <a:t>РФ, </a:t>
            </a:r>
            <a:r>
              <a:rPr lang="ru-RU" sz="2800" dirty="0">
                <a:solidFill>
                  <a:schemeClr val="bg1"/>
                </a:solidFill>
              </a:rPr>
              <a:t>муниципального (муниципальных) района (районов) или городского (городских) округа (округов) по общероссийскому (общероссийским) </a:t>
            </a:r>
            <a:r>
              <a:rPr lang="ru-RU" sz="2800" dirty="0" smtClean="0">
                <a:solidFill>
                  <a:schemeClr val="bg1"/>
                </a:solidFill>
              </a:rPr>
              <a:t>классификатору (куда предл. поставка)</a:t>
            </a:r>
            <a:endParaRPr lang="ru-RU" sz="2800" dirty="0">
              <a:solidFill>
                <a:schemeClr val="bg1"/>
              </a:solidFill>
            </a:endParaRPr>
          </a:p>
        </p:txBody>
      </p:sp>
      <p:cxnSp>
        <p:nvCxnSpPr>
          <p:cNvPr id="7" name="Прямая соединительная линия 6"/>
          <p:cNvCxnSpPr/>
          <p:nvPr/>
        </p:nvCxnSpPr>
        <p:spPr>
          <a:xfrm>
            <a:off x="5852486" y="1532218"/>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5775876" y="3037978"/>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148" name="Picture 4" descr="https://www.primorsky.ru/upload/iblock/698/698ada1200e3e21efd31602d211d39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454013"/>
            <a:ext cx="5126705" cy="240398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Прямая соединительная линия 20"/>
          <p:cNvCxnSpPr/>
          <p:nvPr/>
        </p:nvCxnSpPr>
        <p:spPr>
          <a:xfrm>
            <a:off x="5737047" y="5749454"/>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67886" y="5745666"/>
            <a:ext cx="6567949" cy="523220"/>
          </a:xfrm>
          <a:prstGeom prst="rect">
            <a:avLst/>
          </a:prstGeom>
          <a:noFill/>
        </p:spPr>
        <p:txBody>
          <a:bodyPr wrap="square" rtlCol="0">
            <a:spAutoFit/>
          </a:bodyPr>
          <a:lstStyle/>
          <a:p>
            <a:r>
              <a:rPr lang="ru-RU" sz="2800" dirty="0" smtClean="0">
                <a:solidFill>
                  <a:schemeClr val="bg1"/>
                </a:solidFill>
              </a:rPr>
              <a:t>Срок действия ПП (не более месяца)</a:t>
            </a:r>
            <a:endParaRPr lang="ru-RU" sz="2800" dirty="0">
              <a:solidFill>
                <a:schemeClr val="bg1"/>
              </a:solidFill>
            </a:endParaRPr>
          </a:p>
        </p:txBody>
      </p:sp>
      <p:sp>
        <p:nvSpPr>
          <p:cNvPr id="18" name="TextBox 17"/>
          <p:cNvSpPr txBox="1"/>
          <p:nvPr/>
        </p:nvSpPr>
        <p:spPr>
          <a:xfrm>
            <a:off x="5624051" y="6216098"/>
            <a:ext cx="6567949" cy="523220"/>
          </a:xfrm>
          <a:prstGeom prst="rect">
            <a:avLst/>
          </a:prstGeom>
          <a:noFill/>
        </p:spPr>
        <p:txBody>
          <a:bodyPr wrap="square" rtlCol="0">
            <a:spAutoFit/>
          </a:bodyPr>
          <a:lstStyle/>
          <a:p>
            <a:r>
              <a:rPr lang="ru-RU" sz="2800" dirty="0" err="1" smtClean="0">
                <a:solidFill>
                  <a:schemeClr val="bg1"/>
                </a:solidFill>
              </a:rPr>
              <a:t>Пп</a:t>
            </a:r>
            <a:r>
              <a:rPr lang="ru-RU" sz="2800" dirty="0" smtClean="0">
                <a:solidFill>
                  <a:schemeClr val="bg1"/>
                </a:solidFill>
              </a:rPr>
              <a:t>. </a:t>
            </a:r>
            <a:r>
              <a:rPr lang="ru-RU" sz="2800" dirty="0">
                <a:solidFill>
                  <a:schemeClr val="bg1"/>
                </a:solidFill>
              </a:rPr>
              <a:t>"а" - "е" пункта 1 части 5 статьи 82.1 </a:t>
            </a:r>
          </a:p>
        </p:txBody>
      </p:sp>
      <p:cxnSp>
        <p:nvCxnSpPr>
          <p:cNvPr id="27" name="Прямая соединительная линия 26"/>
          <p:cNvCxnSpPr/>
          <p:nvPr/>
        </p:nvCxnSpPr>
        <p:spPr>
          <a:xfrm>
            <a:off x="5737046" y="6283445"/>
            <a:ext cx="56104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3188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16200000">
            <a:off x="8276302" y="2916258"/>
            <a:ext cx="6858001" cy="9733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Прямоугольник 16"/>
          <p:cNvSpPr/>
          <p:nvPr/>
        </p:nvSpPr>
        <p:spPr>
          <a:xfrm>
            <a:off x="441434" y="598106"/>
            <a:ext cx="9233508" cy="584775"/>
          </a:xfrm>
          <a:prstGeom prst="rect">
            <a:avLst/>
          </a:prstGeom>
        </p:spPr>
        <p:txBody>
          <a:bodyPr wrap="square">
            <a:spAutoFit/>
          </a:bodyPr>
          <a:lstStyle/>
          <a:p>
            <a:pPr lvl="0"/>
            <a:r>
              <a:rPr lang="ru-RU" sz="3200" b="1" dirty="0" smtClean="0">
                <a:solidFill>
                  <a:srgbClr val="00B050"/>
                </a:solidFill>
              </a:rPr>
              <a:t>ЗАПРОС КОТИРОВОК В ЭЛЕКТРОННОЙ ФОРМЕ</a:t>
            </a:r>
            <a:endParaRPr lang="ru-RU" sz="3200" b="1" dirty="0">
              <a:solidFill>
                <a:srgbClr val="00B050"/>
              </a:solidFill>
            </a:endParaRPr>
          </a:p>
        </p:txBody>
      </p:sp>
      <p:sp>
        <p:nvSpPr>
          <p:cNvPr id="38" name="Скругленный прямоугольник 37"/>
          <p:cNvSpPr/>
          <p:nvPr/>
        </p:nvSpPr>
        <p:spPr>
          <a:xfrm rot="2700000">
            <a:off x="5618775" y="2767459"/>
            <a:ext cx="889000" cy="889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441434" y="197996"/>
            <a:ext cx="1711832" cy="461665"/>
          </a:xfrm>
          <a:prstGeom prst="rect">
            <a:avLst/>
          </a:prstGeom>
          <a:noFill/>
        </p:spPr>
        <p:txBody>
          <a:bodyPr wrap="square" rtlCol="0">
            <a:spAutoFit/>
          </a:bodyPr>
          <a:lstStyle/>
          <a:p>
            <a:r>
              <a:rPr lang="ru-RU" sz="2400" b="1" dirty="0"/>
              <a:t>Статья 82.1</a:t>
            </a:r>
            <a:endParaRPr lang="ru-RU" sz="2400" dirty="0"/>
          </a:p>
        </p:txBody>
      </p:sp>
      <p:cxnSp>
        <p:nvCxnSpPr>
          <p:cNvPr id="9" name="Прямая соединительная линия 8"/>
          <p:cNvCxnSpPr/>
          <p:nvPr/>
        </p:nvCxnSpPr>
        <p:spPr>
          <a:xfrm>
            <a:off x="441434" y="4735312"/>
            <a:ext cx="104320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Дуга 9"/>
          <p:cNvSpPr/>
          <p:nvPr/>
        </p:nvSpPr>
        <p:spPr>
          <a:xfrm>
            <a:off x="441434" y="3006784"/>
            <a:ext cx="5168987" cy="3375667"/>
          </a:xfrm>
          <a:prstGeom prst="arc">
            <a:avLst>
              <a:gd name="adj1" fmla="val 10763575"/>
              <a:gd name="adj2" fmla="val 26156"/>
            </a:avLst>
          </a:prstGeom>
          <a:solidFill>
            <a:srgbClr val="00B05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 name="TextBox 10"/>
          <p:cNvSpPr txBox="1"/>
          <p:nvPr/>
        </p:nvSpPr>
        <p:spPr>
          <a:xfrm>
            <a:off x="176981" y="1794132"/>
            <a:ext cx="5433440" cy="461665"/>
          </a:xfrm>
          <a:prstGeom prst="rect">
            <a:avLst/>
          </a:prstGeom>
          <a:noFill/>
        </p:spPr>
        <p:txBody>
          <a:bodyPr wrap="square" rtlCol="0">
            <a:spAutoFit/>
          </a:bodyPr>
          <a:lstStyle/>
          <a:p>
            <a:r>
              <a:rPr lang="ru-RU" sz="2400" dirty="0" smtClean="0"/>
              <a:t>Не более 3 млн. руб. (10% СГОЗ</a:t>
            </a:r>
            <a:r>
              <a:rPr lang="ru-RU" dirty="0" smtClean="0"/>
              <a:t>)</a:t>
            </a:r>
            <a:endParaRPr lang="ru-RU" dirty="0"/>
          </a:p>
        </p:txBody>
      </p:sp>
      <p:sp>
        <p:nvSpPr>
          <p:cNvPr id="13" name="TextBox 12"/>
          <p:cNvSpPr txBox="1"/>
          <p:nvPr/>
        </p:nvSpPr>
        <p:spPr>
          <a:xfrm>
            <a:off x="1347019" y="3539613"/>
            <a:ext cx="3795252" cy="954107"/>
          </a:xfrm>
          <a:prstGeom prst="rect">
            <a:avLst/>
          </a:prstGeom>
          <a:noFill/>
        </p:spPr>
        <p:txBody>
          <a:bodyPr wrap="square" rtlCol="0">
            <a:spAutoFit/>
          </a:bodyPr>
          <a:lstStyle/>
          <a:p>
            <a:r>
              <a:rPr lang="ru-RU" sz="2800" b="1" dirty="0" smtClean="0">
                <a:solidFill>
                  <a:schemeClr val="bg1"/>
                </a:solidFill>
              </a:rPr>
              <a:t>Подача заявок</a:t>
            </a:r>
          </a:p>
          <a:p>
            <a:r>
              <a:rPr lang="ru-RU" sz="2800" b="1" dirty="0" smtClean="0">
                <a:solidFill>
                  <a:schemeClr val="bg1"/>
                </a:solidFill>
              </a:rPr>
              <a:t>Не менее 4 раб. дней</a:t>
            </a:r>
            <a:endParaRPr lang="ru-RU" sz="2800" b="1" dirty="0">
              <a:solidFill>
                <a:schemeClr val="bg1"/>
              </a:solidFill>
            </a:endParaRPr>
          </a:p>
        </p:txBody>
      </p:sp>
      <p:cxnSp>
        <p:nvCxnSpPr>
          <p:cNvPr id="20" name="Прямая соединительная линия 19"/>
          <p:cNvCxnSpPr/>
          <p:nvPr/>
        </p:nvCxnSpPr>
        <p:spPr>
          <a:xfrm>
            <a:off x="5610421" y="2900516"/>
            <a:ext cx="0" cy="348193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94332" y="1642683"/>
            <a:ext cx="1946787" cy="1200329"/>
          </a:xfrm>
          <a:prstGeom prst="rect">
            <a:avLst/>
          </a:prstGeom>
          <a:noFill/>
        </p:spPr>
        <p:txBody>
          <a:bodyPr wrap="square" rtlCol="0">
            <a:spAutoFit/>
          </a:bodyPr>
          <a:lstStyle/>
          <a:p>
            <a:r>
              <a:rPr lang="ru-RU" dirty="0" smtClean="0"/>
              <a:t>В течении одного часа оператор </a:t>
            </a:r>
            <a:r>
              <a:rPr lang="ru-RU" dirty="0" err="1" smtClean="0"/>
              <a:t>этп</a:t>
            </a:r>
            <a:r>
              <a:rPr lang="ru-RU" dirty="0" smtClean="0"/>
              <a:t> передает заказчику заявки</a:t>
            </a:r>
            <a:endParaRPr lang="ru-RU" dirty="0"/>
          </a:p>
        </p:txBody>
      </p:sp>
      <p:sp>
        <p:nvSpPr>
          <p:cNvPr id="25" name="TextBox 24"/>
          <p:cNvSpPr txBox="1"/>
          <p:nvPr/>
        </p:nvSpPr>
        <p:spPr>
          <a:xfrm>
            <a:off x="5698910" y="4766591"/>
            <a:ext cx="2910348" cy="1938992"/>
          </a:xfrm>
          <a:prstGeom prst="rect">
            <a:avLst/>
          </a:prstGeom>
          <a:noFill/>
        </p:spPr>
        <p:txBody>
          <a:bodyPr wrap="square" rtlCol="0">
            <a:spAutoFit/>
          </a:bodyPr>
          <a:lstStyle/>
          <a:p>
            <a:r>
              <a:rPr lang="ru-RU" sz="2400" dirty="0"/>
              <a:t>Не позднее одного рабочего дня со дня, следующего за датой окончания срока подачи заявок</a:t>
            </a:r>
          </a:p>
        </p:txBody>
      </p:sp>
      <p:sp>
        <p:nvSpPr>
          <p:cNvPr id="26" name="TextBox 25"/>
          <p:cNvSpPr txBox="1"/>
          <p:nvPr/>
        </p:nvSpPr>
        <p:spPr>
          <a:xfrm>
            <a:off x="8807121" y="222860"/>
            <a:ext cx="2320413" cy="2677656"/>
          </a:xfrm>
          <a:prstGeom prst="rect">
            <a:avLst/>
          </a:prstGeom>
          <a:noFill/>
        </p:spPr>
        <p:txBody>
          <a:bodyPr wrap="square" rtlCol="0">
            <a:spAutoFit/>
          </a:bodyPr>
          <a:lstStyle/>
          <a:p>
            <a:r>
              <a:rPr lang="ru-RU" sz="2400" dirty="0" smtClean="0">
                <a:solidFill>
                  <a:srgbClr val="C00000"/>
                </a:solidFill>
                <a:latin typeface="Roboto"/>
              </a:rPr>
              <a:t>Члены комиссии подписывают </a:t>
            </a:r>
            <a:r>
              <a:rPr lang="ru-RU" sz="2400" dirty="0">
                <a:solidFill>
                  <a:srgbClr val="C00000"/>
                </a:solidFill>
                <a:latin typeface="Roboto"/>
              </a:rPr>
              <a:t>усиленными электронными подписями </a:t>
            </a:r>
            <a:r>
              <a:rPr lang="ru-RU" sz="2400" dirty="0" smtClean="0">
                <a:solidFill>
                  <a:srgbClr val="C00000"/>
                </a:solidFill>
                <a:latin typeface="Roboto"/>
              </a:rPr>
              <a:t>на ЭТП !!!!!!!!!!</a:t>
            </a:r>
            <a:endParaRPr lang="ru-RU" sz="2400" dirty="0">
              <a:solidFill>
                <a:srgbClr val="C00000"/>
              </a:solidFill>
              <a:latin typeface="Roboto"/>
            </a:endParaRPr>
          </a:p>
        </p:txBody>
      </p:sp>
      <p:sp>
        <p:nvSpPr>
          <p:cNvPr id="27" name="TextBox 26"/>
          <p:cNvSpPr txBox="1"/>
          <p:nvPr/>
        </p:nvSpPr>
        <p:spPr>
          <a:xfrm>
            <a:off x="5859516" y="2888152"/>
            <a:ext cx="4087515" cy="1815882"/>
          </a:xfrm>
          <a:prstGeom prst="rect">
            <a:avLst/>
          </a:prstGeom>
          <a:noFill/>
        </p:spPr>
        <p:txBody>
          <a:bodyPr wrap="square" rtlCol="0">
            <a:spAutoFit/>
          </a:bodyPr>
          <a:lstStyle/>
          <a:p>
            <a:r>
              <a:rPr lang="ru-RU" sz="2800" dirty="0">
                <a:solidFill>
                  <a:srgbClr val="00B050"/>
                </a:solidFill>
              </a:rPr>
              <a:t>протокол подведения итогов запроса котировок в электронной форме</a:t>
            </a:r>
          </a:p>
        </p:txBody>
      </p:sp>
      <p:sp>
        <p:nvSpPr>
          <p:cNvPr id="28" name="TextBox 27"/>
          <p:cNvSpPr txBox="1"/>
          <p:nvPr/>
        </p:nvSpPr>
        <p:spPr>
          <a:xfrm>
            <a:off x="806244" y="5005077"/>
            <a:ext cx="2900517" cy="1323439"/>
          </a:xfrm>
          <a:prstGeom prst="rect">
            <a:avLst/>
          </a:prstGeom>
          <a:noFill/>
        </p:spPr>
        <p:txBody>
          <a:bodyPr wrap="square" rtlCol="0">
            <a:spAutoFit/>
          </a:bodyPr>
          <a:lstStyle/>
          <a:p>
            <a:r>
              <a:rPr lang="ru-RU" sz="2400" dirty="0" smtClean="0"/>
              <a:t>Изменения не допускаются</a:t>
            </a:r>
          </a:p>
          <a:p>
            <a:endParaRPr lang="ru-RU" sz="800" dirty="0"/>
          </a:p>
          <a:p>
            <a:r>
              <a:rPr lang="ru-RU" sz="2400" dirty="0" smtClean="0"/>
              <a:t>Отмена за 1 час</a:t>
            </a:r>
            <a:endParaRPr lang="ru-RU" sz="2400" dirty="0"/>
          </a:p>
        </p:txBody>
      </p:sp>
    </p:spTree>
    <p:extLst>
      <p:ext uri="{BB962C8B-B14F-4D97-AF65-F5344CB8AC3E}">
        <p14:creationId xmlns:p14="http://schemas.microsoft.com/office/powerpoint/2010/main" val="2561351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Скругленный прямоугольник 17"/>
          <p:cNvSpPr/>
          <p:nvPr/>
        </p:nvSpPr>
        <p:spPr>
          <a:xfrm>
            <a:off x="441434" y="5084379"/>
            <a:ext cx="4993223" cy="13234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rot="16200000">
            <a:off x="8091406" y="2808055"/>
            <a:ext cx="6858001" cy="13431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Скругленный прямоугольник 37"/>
          <p:cNvSpPr/>
          <p:nvPr/>
        </p:nvSpPr>
        <p:spPr>
          <a:xfrm rot="2700000">
            <a:off x="10404312" y="3035148"/>
            <a:ext cx="889000" cy="889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291709" y="62521"/>
            <a:ext cx="10293633" cy="1754326"/>
          </a:xfrm>
          <a:prstGeom prst="rect">
            <a:avLst/>
          </a:prstGeom>
          <a:noFill/>
        </p:spPr>
        <p:txBody>
          <a:bodyPr wrap="square" rtlCol="0">
            <a:spAutoFit/>
          </a:bodyPr>
          <a:lstStyle/>
          <a:p>
            <a:r>
              <a:rPr lang="ru-RU" sz="3600" b="1" dirty="0">
                <a:solidFill>
                  <a:srgbClr val="00B050"/>
                </a:solidFill>
              </a:rPr>
              <a:t>Согласование заключения контракта с единственным поставщиком по результатам несостоявшихся конкурентных процедур </a:t>
            </a:r>
            <a:endParaRPr lang="ru-RU" sz="3600" dirty="0">
              <a:solidFill>
                <a:srgbClr val="00B050"/>
              </a:solidFill>
            </a:endParaRPr>
          </a:p>
        </p:txBody>
      </p:sp>
      <p:sp>
        <p:nvSpPr>
          <p:cNvPr id="5" name="TextBox 4"/>
          <p:cNvSpPr txBox="1"/>
          <p:nvPr/>
        </p:nvSpPr>
        <p:spPr>
          <a:xfrm>
            <a:off x="374029" y="1568975"/>
            <a:ext cx="9472136" cy="2215991"/>
          </a:xfrm>
          <a:prstGeom prst="rect">
            <a:avLst/>
          </a:prstGeom>
          <a:noFill/>
        </p:spPr>
        <p:txBody>
          <a:bodyPr wrap="square" rtlCol="0">
            <a:spAutoFit/>
          </a:bodyPr>
          <a:lstStyle/>
          <a:p>
            <a:r>
              <a:rPr lang="ru-RU" dirty="0"/>
              <a:t> </a:t>
            </a:r>
          </a:p>
          <a:p>
            <a:r>
              <a:rPr lang="ru-RU" sz="2000" dirty="0">
                <a:latin typeface="Roboto"/>
              </a:rPr>
              <a:t>25) признание определения поставщика (подрядчика, исполнителя) несостоявшимся в соответствии с </a:t>
            </a:r>
            <a:r>
              <a:rPr lang="ru-RU" sz="2000" b="1" dirty="0">
                <a:latin typeface="Roboto"/>
              </a:rPr>
              <a:t>частями 1 и 7 статьи 55, частями 1, 2 и 5 статьи 55.1, частями 1 - 3.1 статьи 71, частями 1 и 3 статьи 79, пунктом 1 части 14 статьи 82.1, частями 18 и 19 статьи 83, частями 26 и 27 </a:t>
            </a:r>
            <a:r>
              <a:rPr lang="ru-RU" sz="2000" b="1" dirty="0" smtClean="0">
                <a:latin typeface="Roboto"/>
              </a:rPr>
              <a:t>статьи. </a:t>
            </a:r>
            <a:r>
              <a:rPr lang="ru-RU" sz="2000" b="1" dirty="0">
                <a:solidFill>
                  <a:srgbClr val="C00000"/>
                </a:solidFill>
                <a:latin typeface="Roboto"/>
              </a:rPr>
              <a:t>При этом контракт заключается в соответствии с требованиями части 5 настоящей статьи</a:t>
            </a:r>
            <a:r>
              <a:rPr lang="ru-RU" sz="2000" b="1" dirty="0">
                <a:latin typeface="Roboto"/>
              </a:rPr>
              <a:t>;</a:t>
            </a:r>
          </a:p>
        </p:txBody>
      </p:sp>
      <p:sp>
        <p:nvSpPr>
          <p:cNvPr id="3" name="TextBox 2"/>
          <p:cNvSpPr txBox="1"/>
          <p:nvPr/>
        </p:nvSpPr>
        <p:spPr>
          <a:xfrm>
            <a:off x="291709" y="3784966"/>
            <a:ext cx="5437239" cy="2800767"/>
          </a:xfrm>
          <a:prstGeom prst="rect">
            <a:avLst/>
          </a:prstGeom>
          <a:noFill/>
        </p:spPr>
        <p:txBody>
          <a:bodyPr wrap="square" rtlCol="0">
            <a:spAutoFit/>
          </a:bodyPr>
          <a:lstStyle/>
          <a:p>
            <a:pPr marL="342900" indent="-342900">
              <a:buFont typeface="Wingdings" panose="05000000000000000000" pitchFamily="2" charset="2"/>
              <a:buChar char="v"/>
            </a:pPr>
            <a:r>
              <a:rPr lang="ru-RU" sz="2000" dirty="0" smtClean="0">
                <a:latin typeface="Roboto"/>
              </a:rPr>
              <a:t>На условиях извещения</a:t>
            </a:r>
          </a:p>
          <a:p>
            <a:pPr marL="342900" indent="-342900">
              <a:buFont typeface="Wingdings" panose="05000000000000000000" pitchFamily="2" charset="2"/>
              <a:buChar char="v"/>
            </a:pPr>
            <a:endParaRPr lang="ru-RU" sz="800" dirty="0" smtClean="0">
              <a:latin typeface="Roboto"/>
            </a:endParaRPr>
          </a:p>
          <a:p>
            <a:pPr marL="342900" indent="-342900">
              <a:buFont typeface="Wingdings" panose="05000000000000000000" pitchFamily="2" charset="2"/>
              <a:buChar char="v"/>
            </a:pPr>
            <a:r>
              <a:rPr lang="ru-RU" sz="2000" dirty="0" smtClean="0">
                <a:latin typeface="Roboto"/>
              </a:rPr>
              <a:t>По </a:t>
            </a:r>
            <a:r>
              <a:rPr lang="ru-RU" sz="2000" dirty="0">
                <a:latin typeface="Roboto"/>
              </a:rPr>
              <a:t>цене, не превышающей НМЦК, а также цену контракта, предложенную участником закупки </a:t>
            </a:r>
            <a:endParaRPr lang="ru-RU" sz="2000" dirty="0" smtClean="0">
              <a:latin typeface="Roboto"/>
            </a:endParaRPr>
          </a:p>
          <a:p>
            <a:pPr marL="342900" indent="-342900">
              <a:buFont typeface="Wingdings" panose="05000000000000000000" pitchFamily="2" charset="2"/>
              <a:buChar char="v"/>
            </a:pPr>
            <a:endParaRPr lang="ru-RU" sz="800" dirty="0" smtClean="0">
              <a:latin typeface="Roboto"/>
            </a:endParaRPr>
          </a:p>
          <a:p>
            <a:pPr marL="342900" indent="-342900">
              <a:buFont typeface="Wingdings" panose="05000000000000000000" pitchFamily="2" charset="2"/>
              <a:buChar char="v"/>
            </a:pPr>
            <a:r>
              <a:rPr lang="ru-RU" sz="2000" dirty="0" smtClean="0">
                <a:latin typeface="Roboto"/>
              </a:rPr>
              <a:t>В </a:t>
            </a:r>
            <a:r>
              <a:rPr lang="ru-RU" sz="2000" dirty="0">
                <a:latin typeface="Roboto"/>
              </a:rPr>
              <a:t>порядке, установленном настоящим </a:t>
            </a:r>
            <a:r>
              <a:rPr lang="ru-RU" sz="2000" dirty="0" smtClean="0">
                <a:latin typeface="Roboto"/>
              </a:rPr>
              <a:t>для </a:t>
            </a:r>
            <a:r>
              <a:rPr lang="ru-RU" sz="2000" dirty="0">
                <a:latin typeface="Roboto"/>
              </a:rPr>
              <a:t>заключения контракта с победителем соответствующего способа определения поставщика </a:t>
            </a:r>
          </a:p>
        </p:txBody>
      </p:sp>
      <p:sp>
        <p:nvSpPr>
          <p:cNvPr id="8" name="Прямоугольник 7"/>
          <p:cNvSpPr/>
          <p:nvPr/>
        </p:nvSpPr>
        <p:spPr>
          <a:xfrm>
            <a:off x="5584382" y="3441290"/>
            <a:ext cx="5172108" cy="31444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FFFF00"/>
                </a:solidFill>
                <a:latin typeface="Roboto"/>
              </a:rPr>
              <a:t>по согласованию с контрольным органом </a:t>
            </a:r>
            <a:r>
              <a:rPr lang="ru-RU" sz="2000" dirty="0">
                <a:latin typeface="Roboto"/>
              </a:rPr>
              <a:t>в сфере закупок в случае признания </a:t>
            </a:r>
            <a:r>
              <a:rPr lang="ru-RU" sz="2000" b="1" dirty="0">
                <a:latin typeface="Roboto"/>
              </a:rPr>
              <a:t>несостоявшимися </a:t>
            </a:r>
            <a:r>
              <a:rPr lang="ru-RU" sz="2000" dirty="0">
                <a:latin typeface="Roboto"/>
              </a:rPr>
              <a:t>конкурса, аукциона или запроса предложений, если НМЦК превышает </a:t>
            </a:r>
            <a:r>
              <a:rPr lang="ru-RU" sz="2000" b="1" dirty="0">
                <a:latin typeface="Roboto"/>
              </a:rPr>
              <a:t>предельный размер </a:t>
            </a:r>
            <a:r>
              <a:rPr lang="ru-RU" sz="2000" b="1" dirty="0" smtClean="0">
                <a:latin typeface="Roboto"/>
              </a:rPr>
              <a:t>начальной </a:t>
            </a:r>
            <a:r>
              <a:rPr lang="ru-RU" sz="2000" b="1" dirty="0">
                <a:latin typeface="Roboto"/>
              </a:rPr>
              <a:t>(максимальной) цены </a:t>
            </a:r>
            <a:r>
              <a:rPr lang="ru-RU" sz="2000" dirty="0">
                <a:latin typeface="Roboto"/>
              </a:rPr>
              <a:t>контракта, который устанавливается Правительством Российской </a:t>
            </a:r>
            <a:r>
              <a:rPr lang="ru-RU" sz="2000" dirty="0" smtClean="0">
                <a:latin typeface="Roboto"/>
              </a:rPr>
              <a:t>Федерации</a:t>
            </a:r>
            <a:endParaRPr lang="ru-RU" sz="2000" dirty="0">
              <a:latin typeface="Roboto"/>
            </a:endParaRPr>
          </a:p>
        </p:txBody>
      </p:sp>
    </p:spTree>
    <p:extLst>
      <p:ext uri="{BB962C8B-B14F-4D97-AF65-F5344CB8AC3E}">
        <p14:creationId xmlns:p14="http://schemas.microsoft.com/office/powerpoint/2010/main" val="4475684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16200000">
            <a:off x="8091406" y="2808055"/>
            <a:ext cx="6858001" cy="13431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Скругленный прямоугольник 37"/>
          <p:cNvSpPr/>
          <p:nvPr/>
        </p:nvSpPr>
        <p:spPr>
          <a:xfrm rot="2700000">
            <a:off x="10404312" y="3035148"/>
            <a:ext cx="889000" cy="889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a:latin typeface="Open Sans" panose="020B0606030504020204" pitchFamily="34" charset="0"/>
              <a:ea typeface="Open Sans" panose="020B0606030504020204" pitchFamily="34" charset="0"/>
              <a:cs typeface="Open Sans" panose="020B0606030504020204" pitchFamily="34" charset="0"/>
            </a:endParaRPr>
          </a:p>
        </p:txBody>
      </p:sp>
      <p:sp>
        <p:nvSpPr>
          <p:cNvPr id="6" name="Скругленный прямоугольник 5"/>
          <p:cNvSpPr/>
          <p:nvPr/>
        </p:nvSpPr>
        <p:spPr>
          <a:xfrm>
            <a:off x="2124601" y="1002953"/>
            <a:ext cx="8095593" cy="1008993"/>
          </a:xfrm>
          <a:prstGeom prst="roundRect">
            <a:avLst/>
          </a:prstGeom>
          <a:solidFill>
            <a:schemeClr val="bg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rPr>
              <a:t> </a:t>
            </a:r>
            <a:r>
              <a:rPr lang="en-US" sz="2400" b="1" dirty="0">
                <a:solidFill>
                  <a:schemeClr val="tx1"/>
                </a:solidFill>
              </a:rPr>
              <a:t>https://regulation.gov.ru/projects#npa=98788</a:t>
            </a:r>
            <a:endParaRPr lang="ru-RU" sz="2400" b="1" dirty="0">
              <a:solidFill>
                <a:schemeClr val="tx1"/>
              </a:solidFill>
            </a:endParaRPr>
          </a:p>
        </p:txBody>
      </p:sp>
      <p:sp>
        <p:nvSpPr>
          <p:cNvPr id="3" name="TextBox 2"/>
          <p:cNvSpPr txBox="1"/>
          <p:nvPr/>
        </p:nvSpPr>
        <p:spPr>
          <a:xfrm>
            <a:off x="549908" y="2387948"/>
            <a:ext cx="9777234" cy="4093428"/>
          </a:xfrm>
          <a:prstGeom prst="rect">
            <a:avLst/>
          </a:prstGeom>
          <a:noFill/>
        </p:spPr>
        <p:txBody>
          <a:bodyPr wrap="square" rtlCol="0">
            <a:spAutoFit/>
          </a:bodyPr>
          <a:lstStyle/>
          <a:p>
            <a:r>
              <a:rPr lang="ru-RU" sz="2000" b="1" dirty="0">
                <a:latin typeface="Roboto"/>
              </a:rPr>
              <a:t>100 млн. рублей </a:t>
            </a:r>
            <a:r>
              <a:rPr lang="ru-RU" sz="2000" dirty="0">
                <a:latin typeface="Roboto"/>
              </a:rPr>
              <a:t>– при осуществлении закупки для обеспечения нужд субъекта </a:t>
            </a:r>
            <a:r>
              <a:rPr lang="ru-RU" sz="2000" dirty="0" smtClean="0">
                <a:latin typeface="Roboto"/>
              </a:rPr>
              <a:t>РФ, </a:t>
            </a:r>
            <a:r>
              <a:rPr lang="ru-RU" sz="2000" dirty="0">
                <a:latin typeface="Roboto"/>
              </a:rPr>
              <a:t>муниципальных нужд путем проведения </a:t>
            </a:r>
            <a:r>
              <a:rPr lang="ru-RU" sz="2000" b="1" dirty="0">
                <a:solidFill>
                  <a:srgbClr val="00B050"/>
                </a:solidFill>
                <a:latin typeface="Roboto"/>
              </a:rPr>
              <a:t>электронного аукциона</a:t>
            </a:r>
            <a:r>
              <a:rPr lang="ru-RU" sz="2000" dirty="0">
                <a:latin typeface="Roboto"/>
              </a:rPr>
              <a:t>;</a:t>
            </a:r>
          </a:p>
          <a:p>
            <a:r>
              <a:rPr lang="ru-RU" sz="2000" b="1" dirty="0">
                <a:latin typeface="Roboto"/>
              </a:rPr>
              <a:t>20 млн. рублей </a:t>
            </a:r>
            <a:r>
              <a:rPr lang="ru-RU" sz="2000" dirty="0">
                <a:latin typeface="Roboto"/>
              </a:rPr>
              <a:t>– при осуществлении закупки для обеспечения федеральных нужд путем проведения </a:t>
            </a:r>
            <a:r>
              <a:rPr lang="ru-RU" sz="2000" dirty="0">
                <a:solidFill>
                  <a:srgbClr val="00B050"/>
                </a:solidFill>
                <a:latin typeface="Roboto"/>
              </a:rPr>
              <a:t>электронного конкурса, конкурса </a:t>
            </a:r>
          </a:p>
          <a:p>
            <a:r>
              <a:rPr lang="ru-RU" sz="2000" dirty="0">
                <a:solidFill>
                  <a:srgbClr val="00B050"/>
                </a:solidFill>
                <a:latin typeface="Roboto"/>
              </a:rPr>
              <a:t>с ограниченным участием в электронной форме, двухэтапного конкурса </a:t>
            </a:r>
          </a:p>
          <a:p>
            <a:r>
              <a:rPr lang="ru-RU" sz="2000" dirty="0">
                <a:solidFill>
                  <a:srgbClr val="00B050"/>
                </a:solidFill>
                <a:latin typeface="Roboto"/>
              </a:rPr>
              <a:t>в электронной форме, запроса предложений в электронной форме</a:t>
            </a:r>
            <a:r>
              <a:rPr lang="ru-RU" sz="2000" dirty="0">
                <a:latin typeface="Roboto"/>
              </a:rPr>
              <a:t>;</a:t>
            </a:r>
          </a:p>
          <a:p>
            <a:r>
              <a:rPr lang="ru-RU" sz="2000" b="1" dirty="0">
                <a:latin typeface="Roboto"/>
              </a:rPr>
              <a:t>10 млн. рублей </a:t>
            </a:r>
            <a:r>
              <a:rPr lang="ru-RU" sz="2000" dirty="0">
                <a:latin typeface="Roboto"/>
              </a:rPr>
              <a:t>– при осуществлении закупки для обеспечения нужд субъекта </a:t>
            </a:r>
            <a:r>
              <a:rPr lang="ru-RU" sz="2000" dirty="0" smtClean="0">
                <a:latin typeface="Roboto"/>
              </a:rPr>
              <a:t>РФ, </a:t>
            </a:r>
            <a:r>
              <a:rPr lang="ru-RU" sz="2000" dirty="0">
                <a:latin typeface="Roboto"/>
              </a:rPr>
              <a:t>муниципальных нужд путем проведения </a:t>
            </a:r>
            <a:r>
              <a:rPr lang="ru-RU" sz="2000" dirty="0">
                <a:solidFill>
                  <a:srgbClr val="00B050"/>
                </a:solidFill>
                <a:latin typeface="Roboto"/>
              </a:rPr>
              <a:t>электронного конкурса, конкурса с ограниченным участием в электронной форме, двухэтапного конкурса в электронной форме, запроса предложений </a:t>
            </a:r>
          </a:p>
          <a:p>
            <a:r>
              <a:rPr lang="ru-RU" sz="2000" dirty="0">
                <a:latin typeface="Roboto"/>
              </a:rPr>
              <a:t>в электронной форме;</a:t>
            </a:r>
          </a:p>
          <a:p>
            <a:r>
              <a:rPr lang="ru-RU" sz="2000" dirty="0">
                <a:latin typeface="Roboto"/>
              </a:rPr>
              <a:t>1 тыс. рублей – при осуществлении закупки путем проведения </a:t>
            </a:r>
            <a:r>
              <a:rPr lang="ru-RU" sz="2000" b="1" dirty="0">
                <a:solidFill>
                  <a:srgbClr val="00B050"/>
                </a:solidFill>
                <a:latin typeface="Roboto"/>
              </a:rPr>
              <a:t>закрытого способа </a:t>
            </a:r>
            <a:r>
              <a:rPr lang="ru-RU" sz="2000" dirty="0">
                <a:latin typeface="Roboto"/>
              </a:rPr>
              <a:t>определения поставщика (подрядчика, исполнителя).</a:t>
            </a:r>
          </a:p>
        </p:txBody>
      </p:sp>
      <p:sp>
        <p:nvSpPr>
          <p:cNvPr id="10" name="TextBox 9"/>
          <p:cNvSpPr txBox="1"/>
          <p:nvPr/>
        </p:nvSpPr>
        <p:spPr>
          <a:xfrm>
            <a:off x="291709" y="62521"/>
            <a:ext cx="10293633" cy="1384995"/>
          </a:xfrm>
          <a:prstGeom prst="rect">
            <a:avLst/>
          </a:prstGeom>
          <a:noFill/>
        </p:spPr>
        <p:txBody>
          <a:bodyPr wrap="square" rtlCol="0">
            <a:spAutoFit/>
          </a:bodyPr>
          <a:lstStyle/>
          <a:p>
            <a:r>
              <a:rPr lang="ru-RU" sz="2800" b="1" dirty="0">
                <a:solidFill>
                  <a:srgbClr val="00B050"/>
                </a:solidFill>
              </a:rPr>
              <a:t>Согласование заключения контракта с единственным поставщиком по результатам несостоявшихся конкурентных процедур </a:t>
            </a:r>
            <a:endParaRPr lang="ru-RU" sz="2800" dirty="0">
              <a:solidFill>
                <a:srgbClr val="00B050"/>
              </a:solidFill>
            </a:endParaRPr>
          </a:p>
        </p:txBody>
      </p:sp>
    </p:spTree>
    <p:extLst>
      <p:ext uri="{BB962C8B-B14F-4D97-AF65-F5344CB8AC3E}">
        <p14:creationId xmlns:p14="http://schemas.microsoft.com/office/powerpoint/2010/main" val="34713979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5696387" cy="30585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5696387" y="0"/>
            <a:ext cx="649293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290" name="Picture 2" descr="https://images.pexels.com/photos/159872/book-open-pages-literature-159872.jpeg?auto=compress&amp;cs=tinysrgb&amp;dpr=2&amp;w=500"/>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3058510"/>
            <a:ext cx="5696387" cy="3799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6558" y="813668"/>
            <a:ext cx="11496962" cy="3539430"/>
          </a:xfrm>
          <a:prstGeom prst="rect">
            <a:avLst/>
          </a:prstGeom>
          <a:noFill/>
        </p:spPr>
        <p:txBody>
          <a:bodyPr wrap="square" rtlCol="0">
            <a:spAutoFit/>
          </a:bodyPr>
          <a:lstStyle/>
          <a:p>
            <a:r>
              <a:rPr lang="ru-RU" sz="2800" dirty="0" smtClean="0">
                <a:solidFill>
                  <a:srgbClr val="FF0000"/>
                </a:solidFill>
                <a:latin typeface="Roboto"/>
              </a:rPr>
              <a:t>п. 1 ст. 329 ГК РФ исполнение обязательств может обеспечиваться неустойкой, залогом, удержанием имущества должника, поручительством, банковской гарантией, задатком и другими способами, </a:t>
            </a:r>
            <a:r>
              <a:rPr lang="ru-RU" sz="2800" b="1" dirty="0" smtClean="0">
                <a:solidFill>
                  <a:srgbClr val="FF0000"/>
                </a:solidFill>
                <a:latin typeface="Roboto"/>
              </a:rPr>
              <a:t>предусмотренными законом или договором. </a:t>
            </a:r>
          </a:p>
          <a:p>
            <a:r>
              <a:rPr lang="ru-RU" sz="2800" dirty="0" smtClean="0">
                <a:solidFill>
                  <a:srgbClr val="FF0000"/>
                </a:solidFill>
                <a:latin typeface="Roboto"/>
              </a:rPr>
              <a:t>п. 1 ст. 330 ГК РФ неустойкой (штрафом, пеней) признается определенная законом или договором денежная сумма, которую должник обязан уплатить кредитору в случае неисполнения или ненадлежащего исполнения обязательства, в частности в случае просрочки исполнения. </a:t>
            </a:r>
          </a:p>
        </p:txBody>
      </p:sp>
      <p:sp>
        <p:nvSpPr>
          <p:cNvPr id="4" name="TextBox 3"/>
          <p:cNvSpPr txBox="1"/>
          <p:nvPr/>
        </p:nvSpPr>
        <p:spPr>
          <a:xfrm>
            <a:off x="495342" y="105782"/>
            <a:ext cx="3883742" cy="707886"/>
          </a:xfrm>
          <a:prstGeom prst="rect">
            <a:avLst/>
          </a:prstGeom>
          <a:noFill/>
        </p:spPr>
        <p:txBody>
          <a:bodyPr wrap="square" rtlCol="0">
            <a:spAutoFit/>
          </a:bodyPr>
          <a:lstStyle/>
          <a:p>
            <a:r>
              <a:rPr lang="ru-RU" sz="4000" b="1" dirty="0" smtClean="0">
                <a:solidFill>
                  <a:srgbClr val="FF0000"/>
                </a:solidFill>
                <a:latin typeface="Roboto"/>
              </a:rPr>
              <a:t>НЕУСТОЙКА</a:t>
            </a:r>
            <a:endParaRPr lang="ru-RU" sz="4000" b="1" dirty="0">
              <a:solidFill>
                <a:srgbClr val="FF0000"/>
              </a:solidFill>
              <a:latin typeface="Roboto"/>
            </a:endParaRPr>
          </a:p>
        </p:txBody>
      </p:sp>
      <p:sp>
        <p:nvSpPr>
          <p:cNvPr id="8" name="TextBox 7"/>
          <p:cNvSpPr txBox="1"/>
          <p:nvPr/>
        </p:nvSpPr>
        <p:spPr>
          <a:xfrm>
            <a:off x="5597616" y="4486781"/>
            <a:ext cx="6505904" cy="1938992"/>
          </a:xfrm>
          <a:prstGeom prst="rect">
            <a:avLst/>
          </a:prstGeom>
          <a:noFill/>
        </p:spPr>
        <p:txBody>
          <a:bodyPr wrap="square" rtlCol="0">
            <a:spAutoFit/>
          </a:bodyPr>
          <a:lstStyle/>
          <a:p>
            <a:r>
              <a:rPr lang="ru-RU" sz="2000" dirty="0">
                <a:solidFill>
                  <a:schemeClr val="bg1"/>
                </a:solidFill>
                <a:latin typeface="Roboto"/>
              </a:rPr>
              <a:t>Согласно Определению Верховного Суда РФ от 9 августа 2002 г. № 33-В02пр-7 неустойка является лишь одним из способов обеспечения исполнения обязательств согласно ст. 329 ГК РФ, причем дополнительным, применяемым только в предусмотренных законом или договором случаях</a:t>
            </a:r>
            <a:endParaRPr lang="ru-RU" sz="2000" dirty="0">
              <a:solidFill>
                <a:schemeClr val="bg1"/>
              </a:solidFill>
            </a:endParaRPr>
          </a:p>
        </p:txBody>
      </p:sp>
      <p:cxnSp>
        <p:nvCxnSpPr>
          <p:cNvPr id="10" name="Прямая соединительная линия 9"/>
          <p:cNvCxnSpPr/>
          <p:nvPr/>
        </p:nvCxnSpPr>
        <p:spPr>
          <a:xfrm>
            <a:off x="520761" y="4413998"/>
            <a:ext cx="113979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520761" y="2583383"/>
            <a:ext cx="113979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520761" y="813668"/>
            <a:ext cx="113979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9403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7929718" y="117769"/>
            <a:ext cx="2969342" cy="1015663"/>
          </a:xfrm>
          <a:prstGeom prst="rect">
            <a:avLst/>
          </a:prstGeom>
        </p:spPr>
        <p:txBody>
          <a:bodyPr wrap="square">
            <a:spAutoFit/>
          </a:bodyPr>
          <a:lstStyle/>
          <a:p>
            <a:r>
              <a:rPr lang="ru-RU" sz="6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223-ФЗ</a:t>
            </a:r>
            <a:endParaRPr lang="ru-RU" sz="6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26" name="Picture 6" descr="https://thumbs.dreamstime.com/b/%D0%BF%D0%BE%D0%B4%D1%80%D1%8F%D0%B4-4933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678200" y="2344199"/>
            <a:ext cx="5306452" cy="3721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15952" y="408245"/>
            <a:ext cx="3001294" cy="461665"/>
          </a:xfrm>
          <a:prstGeom prst="rect">
            <a:avLst/>
          </a:prstGeom>
          <a:noFill/>
        </p:spPr>
        <p:txBody>
          <a:bodyPr wrap="square" rtlCol="0">
            <a:spAutoFit/>
          </a:bodyPr>
          <a:lstStyle/>
          <a:p>
            <a:r>
              <a:rPr lang="ru-RU" sz="2400" dirty="0" smtClean="0"/>
              <a:t>ч</a:t>
            </a:r>
            <a:r>
              <a:rPr lang="ru-RU" sz="2400" dirty="0"/>
              <a:t>. ч. 5 и 7 ст. 34 </a:t>
            </a:r>
            <a:r>
              <a:rPr lang="ru-RU" sz="2400" dirty="0" smtClean="0"/>
              <a:t>44-ФЗ</a:t>
            </a:r>
            <a:endParaRPr lang="ru-RU" sz="2400" dirty="0"/>
          </a:p>
        </p:txBody>
      </p:sp>
      <p:sp>
        <p:nvSpPr>
          <p:cNvPr id="2" name="TextBox 1"/>
          <p:cNvSpPr txBox="1"/>
          <p:nvPr/>
        </p:nvSpPr>
        <p:spPr>
          <a:xfrm>
            <a:off x="501447" y="1288026"/>
            <a:ext cx="8554064" cy="4093428"/>
          </a:xfrm>
          <a:prstGeom prst="rect">
            <a:avLst/>
          </a:prstGeom>
          <a:noFill/>
        </p:spPr>
        <p:txBody>
          <a:bodyPr wrap="square" rtlCol="0">
            <a:spAutoFit/>
          </a:bodyPr>
          <a:lstStyle/>
          <a:p>
            <a:r>
              <a:rPr lang="ru-RU" sz="2000" dirty="0">
                <a:latin typeface="Roboto"/>
              </a:rPr>
              <a:t>7. Пеня начисляется за каждый день просрочки </a:t>
            </a:r>
            <a:r>
              <a:rPr lang="ru-RU" sz="2000" b="1" dirty="0">
                <a:latin typeface="Roboto"/>
              </a:rPr>
              <a:t>исполнения поставщиком </a:t>
            </a:r>
            <a:r>
              <a:rPr lang="ru-RU" sz="2000" dirty="0">
                <a:latin typeface="Roboto"/>
              </a:rPr>
              <a:t>(подрядчиком, исполнителем) обязательства, предусмотренного контрактом, начиная со дня, следующего после дня истечения установленного контрактом срока исполнения обязательства, и </a:t>
            </a:r>
            <a:r>
              <a:rPr lang="ru-RU" sz="2000" b="1" dirty="0">
                <a:latin typeface="Roboto"/>
              </a:rPr>
              <a:t>устанавливается контрактом в размере одной трехсотой действующей на дату уплаты пени ключевой ставки Центрального банка Российской Федерации</a:t>
            </a:r>
            <a:r>
              <a:rPr lang="ru-RU" sz="2000" dirty="0">
                <a:latin typeface="Roboto"/>
              </a:rPr>
              <a:t> от цены контракта (отдельного этапа исполнения контракта), уменьшенной на сумму, пропорциональную объему обязательств, предусмотренных контрактом (соответствующим отдельным этапом исполнения контракта) и фактически исполненных поставщиком (подрядчиком, исполнителем), за исключением случаев, если законодательством Российской Федерации установлен иной порядок начисления пени.</a:t>
            </a:r>
          </a:p>
        </p:txBody>
      </p:sp>
      <p:sp>
        <p:nvSpPr>
          <p:cNvPr id="3" name="TextBox 2"/>
          <p:cNvSpPr txBox="1"/>
          <p:nvPr/>
        </p:nvSpPr>
        <p:spPr>
          <a:xfrm>
            <a:off x="589935" y="285135"/>
            <a:ext cx="3883742" cy="707886"/>
          </a:xfrm>
          <a:prstGeom prst="rect">
            <a:avLst/>
          </a:prstGeom>
          <a:noFill/>
        </p:spPr>
        <p:txBody>
          <a:bodyPr wrap="square" rtlCol="0">
            <a:spAutoFit/>
          </a:bodyPr>
          <a:lstStyle/>
          <a:p>
            <a:r>
              <a:rPr lang="ru-RU" sz="4000" b="1" dirty="0" smtClean="0">
                <a:solidFill>
                  <a:srgbClr val="FF0000"/>
                </a:solidFill>
                <a:latin typeface="Roboto"/>
              </a:rPr>
              <a:t>ПЕНЯ</a:t>
            </a:r>
            <a:endParaRPr lang="ru-RU" sz="4000" b="1" dirty="0">
              <a:solidFill>
                <a:srgbClr val="FF0000"/>
              </a:solidFill>
              <a:latin typeface="Roboto"/>
            </a:endParaRPr>
          </a:p>
        </p:txBody>
      </p:sp>
      <p:sp>
        <p:nvSpPr>
          <p:cNvPr id="9" name="TextBox 8"/>
          <p:cNvSpPr txBox="1"/>
          <p:nvPr/>
        </p:nvSpPr>
        <p:spPr>
          <a:xfrm>
            <a:off x="10353368" y="62556"/>
            <a:ext cx="1838632" cy="830997"/>
          </a:xfrm>
          <a:prstGeom prst="rect">
            <a:avLst/>
          </a:prstGeom>
          <a:noFill/>
        </p:spPr>
        <p:txBody>
          <a:bodyPr wrap="square" rtlCol="0">
            <a:spAutoFit/>
          </a:bodyPr>
          <a:lstStyle/>
          <a:p>
            <a:r>
              <a:rPr lang="ru-RU" sz="4800" b="1" dirty="0" smtClean="0">
                <a:solidFill>
                  <a:srgbClr val="002060"/>
                </a:solidFill>
              </a:rPr>
              <a:t>44-ФЗ</a:t>
            </a:r>
            <a:endParaRPr lang="ru-RU" sz="4800" b="1" dirty="0">
              <a:solidFill>
                <a:srgbClr val="002060"/>
              </a:solidFill>
            </a:endParaRPr>
          </a:p>
        </p:txBody>
      </p:sp>
      <p:sp>
        <p:nvSpPr>
          <p:cNvPr id="4" name="TextBox 3"/>
          <p:cNvSpPr txBox="1"/>
          <p:nvPr/>
        </p:nvSpPr>
        <p:spPr>
          <a:xfrm>
            <a:off x="3010514" y="6208067"/>
            <a:ext cx="5174605" cy="461665"/>
          </a:xfrm>
          <a:prstGeom prst="rect">
            <a:avLst/>
          </a:prstGeom>
          <a:noFill/>
        </p:spPr>
        <p:txBody>
          <a:bodyPr wrap="square" rtlCol="0">
            <a:spAutoFit/>
          </a:bodyPr>
          <a:lstStyle/>
          <a:p>
            <a:r>
              <a:rPr lang="ru-RU" sz="2400" dirty="0">
                <a:solidFill>
                  <a:schemeClr val="bg1">
                    <a:lumMod val="50000"/>
                  </a:schemeClr>
                </a:solidFill>
                <a:latin typeface="+mj-lt"/>
              </a:rPr>
              <a:t>с 27 апреля 2020 </a:t>
            </a:r>
            <a:r>
              <a:rPr lang="ru-RU" sz="2400" dirty="0" smtClean="0">
                <a:solidFill>
                  <a:schemeClr val="bg1">
                    <a:lumMod val="50000"/>
                  </a:schemeClr>
                </a:solidFill>
                <a:latin typeface="+mj-lt"/>
              </a:rPr>
              <a:t>г. 5,50</a:t>
            </a:r>
            <a:r>
              <a:rPr lang="en-US" sz="2400" dirty="0" smtClean="0">
                <a:solidFill>
                  <a:schemeClr val="bg1">
                    <a:lumMod val="50000"/>
                  </a:schemeClr>
                </a:solidFill>
                <a:latin typeface="+mj-lt"/>
              </a:rPr>
              <a:t>% </a:t>
            </a:r>
            <a:r>
              <a:rPr lang="ru-RU" sz="2400" dirty="0" smtClean="0">
                <a:solidFill>
                  <a:schemeClr val="bg1">
                    <a:lumMod val="50000"/>
                  </a:schemeClr>
                </a:solidFill>
                <a:latin typeface="+mj-lt"/>
              </a:rPr>
              <a:t>годовых</a:t>
            </a:r>
            <a:endParaRPr lang="ru-RU" sz="2400" dirty="0">
              <a:solidFill>
                <a:schemeClr val="bg1">
                  <a:lumMod val="50000"/>
                </a:schemeClr>
              </a:solidFill>
              <a:latin typeface="+mj-lt"/>
            </a:endParaRPr>
          </a:p>
        </p:txBody>
      </p:sp>
      <p:pic>
        <p:nvPicPr>
          <p:cNvPr id="5" name="Рисунок 4"/>
          <p:cNvPicPr>
            <a:picLocks noChangeAspect="1"/>
          </p:cNvPicPr>
          <p:nvPr/>
        </p:nvPicPr>
        <p:blipFill>
          <a:blip r:embed="rId3"/>
          <a:stretch>
            <a:fillRect/>
          </a:stretch>
        </p:blipFill>
        <p:spPr>
          <a:xfrm>
            <a:off x="76814" y="6019800"/>
            <a:ext cx="2933700" cy="838200"/>
          </a:xfrm>
          <a:prstGeom prst="rect">
            <a:avLst/>
          </a:prstGeom>
        </p:spPr>
      </p:pic>
    </p:spTree>
    <p:extLst>
      <p:ext uri="{BB962C8B-B14F-4D97-AF65-F5344CB8AC3E}">
        <p14:creationId xmlns:p14="http://schemas.microsoft.com/office/powerpoint/2010/main" val="274728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winudf.com/v2/image1/Y29tLnNvbmFzYXBwcy5wZXJzcGVjdGl2ZXBlbmNpbGRyYXdpbmdpZGVhc19zY3JlZW5fM18xNTUzNDIwODc3XzA4NA/screen-3.jpg?fakeurl=1&amp;ty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0839" y="1272611"/>
            <a:ext cx="4415093" cy="371889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31722" y="213210"/>
            <a:ext cx="11147732" cy="1325563"/>
          </a:xfrm>
        </p:spPr>
        <p:txBody>
          <a:bodyPr/>
          <a:lstStyle/>
          <a:p>
            <a:r>
              <a:rPr lang="ru-RU" b="1" dirty="0"/>
              <a:t>Правила описания объекта </a:t>
            </a:r>
            <a:r>
              <a:rPr lang="ru-RU" b="1" dirty="0" smtClean="0"/>
              <a:t>закупки (Статья 33)</a:t>
            </a:r>
            <a:endParaRPr lang="ru-RU" dirty="0"/>
          </a:p>
        </p:txBody>
      </p:sp>
      <p:sp>
        <p:nvSpPr>
          <p:cNvPr id="4" name="Прямоугольник 3"/>
          <p:cNvSpPr/>
          <p:nvPr/>
        </p:nvSpPr>
        <p:spPr>
          <a:xfrm>
            <a:off x="838200" y="1538773"/>
            <a:ext cx="6096000" cy="3416320"/>
          </a:xfrm>
          <a:prstGeom prst="rect">
            <a:avLst/>
          </a:prstGeom>
        </p:spPr>
        <p:txBody>
          <a:bodyPr>
            <a:spAutoFit/>
          </a:bodyPr>
          <a:lstStyle/>
          <a:p>
            <a:r>
              <a:rPr lang="ru-RU" dirty="0">
                <a:solidFill>
                  <a:srgbClr val="333333"/>
                </a:solidFill>
                <a:latin typeface="Arial" panose="020B0604020202020204" pitchFamily="34" charset="0"/>
              </a:rPr>
              <a:t>8) документация о закупке при </a:t>
            </a:r>
            <a:r>
              <a:rPr lang="ru-RU" b="1" dirty="0">
                <a:solidFill>
                  <a:srgbClr val="333333"/>
                </a:solidFill>
                <a:latin typeface="Arial" panose="020B0604020202020204" pitchFamily="34" charset="0"/>
              </a:rPr>
              <a:t>осуществлении закупки работ по строительству, реконструкции, капитальному ремонту, сносу объекта капитального строительства </a:t>
            </a:r>
            <a:r>
              <a:rPr lang="ru-RU" b="1" dirty="0">
                <a:solidFill>
                  <a:srgbClr val="FF0000"/>
                </a:solidFill>
                <a:latin typeface="Arial" panose="020B0604020202020204" pitchFamily="34" charset="0"/>
              </a:rPr>
              <a:t>должна содержать проектную документацию,</a:t>
            </a:r>
            <a:r>
              <a:rPr lang="ru-RU" dirty="0">
                <a:solidFill>
                  <a:srgbClr val="333333"/>
                </a:solidFill>
                <a:latin typeface="Arial" panose="020B0604020202020204" pitchFamily="34" charset="0"/>
              </a:rPr>
              <a:t> утвержденную в порядке, установленном законодательством о градостроительной деятельности, за исключением случая, если подготовка проектной документации в соответствии с указанным законодательством не требуется, а также </a:t>
            </a:r>
            <a:r>
              <a:rPr lang="ru-RU" dirty="0" smtClean="0">
                <a:solidFill>
                  <a:srgbClr val="333333"/>
                </a:solidFill>
                <a:latin typeface="Arial" panose="020B0604020202020204" pitchFamily="34" charset="0"/>
              </a:rPr>
              <a:t>случаев, </a:t>
            </a:r>
            <a:r>
              <a:rPr lang="ru-RU" dirty="0">
                <a:solidFill>
                  <a:srgbClr val="333333"/>
                </a:solidFill>
                <a:latin typeface="Arial" panose="020B0604020202020204" pitchFamily="34" charset="0"/>
              </a:rPr>
              <a:t>при которых предметом контракта является в том числе проектирование объекта капитального строительства. </a:t>
            </a:r>
            <a:endParaRPr lang="ru-RU" dirty="0"/>
          </a:p>
        </p:txBody>
      </p:sp>
    </p:spTree>
    <p:extLst>
      <p:ext uri="{BB962C8B-B14F-4D97-AF65-F5344CB8AC3E}">
        <p14:creationId xmlns:p14="http://schemas.microsoft.com/office/powerpoint/2010/main" val="33222358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7929718" y="117769"/>
            <a:ext cx="2969342" cy="1015663"/>
          </a:xfrm>
          <a:prstGeom prst="rect">
            <a:avLst/>
          </a:prstGeom>
        </p:spPr>
        <p:txBody>
          <a:bodyPr wrap="square">
            <a:spAutoFit/>
          </a:bodyPr>
          <a:lstStyle/>
          <a:p>
            <a:r>
              <a:rPr lang="ru-RU" sz="6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223-ФЗ</a:t>
            </a:r>
            <a:endParaRPr lang="ru-RU" sz="6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442452" y="3254476"/>
            <a:ext cx="7605249" cy="2308324"/>
          </a:xfrm>
          <a:prstGeom prst="rect">
            <a:avLst/>
          </a:prstGeom>
          <a:noFill/>
        </p:spPr>
        <p:txBody>
          <a:bodyPr wrap="square" rtlCol="0">
            <a:spAutoFit/>
          </a:bodyPr>
          <a:lstStyle/>
          <a:p>
            <a:r>
              <a:rPr lang="ru-RU" sz="2400" b="1" dirty="0" smtClean="0">
                <a:latin typeface="Roboto" panose="02000000000000000000"/>
              </a:rPr>
              <a:t>Постановление </a:t>
            </a:r>
            <a:r>
              <a:rPr lang="ru-RU" sz="2400" b="1" dirty="0">
                <a:latin typeface="Roboto" panose="02000000000000000000"/>
              </a:rPr>
              <a:t>Правительства РФ от 30.08.2017 </a:t>
            </a:r>
            <a:r>
              <a:rPr lang="ru-RU" sz="2400" b="1" dirty="0" smtClean="0">
                <a:latin typeface="Roboto" panose="02000000000000000000"/>
              </a:rPr>
              <a:t>№ </a:t>
            </a:r>
            <a:r>
              <a:rPr lang="ru-RU" sz="2400" b="1" dirty="0">
                <a:latin typeface="Roboto" panose="02000000000000000000"/>
              </a:rPr>
              <a:t>1042 </a:t>
            </a:r>
            <a:r>
              <a:rPr lang="ru-RU" sz="2000" dirty="0" smtClean="0">
                <a:latin typeface="Roboto" panose="02000000000000000000"/>
              </a:rPr>
              <a:t>"</a:t>
            </a:r>
            <a:r>
              <a:rPr lang="ru-RU" sz="2000" dirty="0">
                <a:latin typeface="Roboto" panose="02000000000000000000"/>
              </a:rPr>
              <a:t>Об утверждении Правил определения размера штрафа, начисляемого в случае ненадлежащего исполнения заказчиком, неисполнения или ненадлежащего исполнения поставщиком (подрядчиком, исполнителем) обязательств, предусмотренных контрактом (за исключением просрочки исполнения обязательств заказчиком, поставщиком (подрядчиком, исполнителем</a:t>
            </a:r>
            <a:r>
              <a:rPr lang="ru-RU" sz="2000" dirty="0" smtClean="0">
                <a:latin typeface="Roboto" panose="02000000000000000000"/>
              </a:rPr>
              <a:t>),……</a:t>
            </a:r>
            <a:endParaRPr lang="ru-RU" sz="2000" dirty="0">
              <a:latin typeface="Roboto" panose="02000000000000000000"/>
            </a:endParaRPr>
          </a:p>
        </p:txBody>
      </p:sp>
      <p:sp>
        <p:nvSpPr>
          <p:cNvPr id="7" name="TextBox 6"/>
          <p:cNvSpPr txBox="1"/>
          <p:nvPr/>
        </p:nvSpPr>
        <p:spPr>
          <a:xfrm>
            <a:off x="442452" y="1054784"/>
            <a:ext cx="11439831" cy="1938992"/>
          </a:xfrm>
          <a:prstGeom prst="rect">
            <a:avLst/>
          </a:prstGeom>
          <a:noFill/>
        </p:spPr>
        <p:txBody>
          <a:bodyPr wrap="square" rtlCol="0">
            <a:spAutoFit/>
          </a:bodyPr>
          <a:lstStyle/>
          <a:p>
            <a:r>
              <a:rPr lang="ru-RU" sz="2000" dirty="0">
                <a:latin typeface="Roboto" panose="02000000000000000000"/>
              </a:rPr>
              <a:t>8. Штрафы начисляются за неисполнение или ненадлежащее исполнение поставщиком (подрядчиком, исполнителем) обязательств, предусмотренных контрактом, за исключением просрочки исполнения поставщиком (подрядчиком, исполнителем) обязательств (в том числе гарантийного обязательства), предусмотренных контрактом. Размер штрафа устанавливается контрактом в порядке, установленном Правительством Российской Федерации, за исключением случаев, если законодательством Российской Федерации установлен иной порядок начисления штрафов.</a:t>
            </a:r>
          </a:p>
        </p:txBody>
      </p:sp>
      <p:sp>
        <p:nvSpPr>
          <p:cNvPr id="19" name="TextBox 18"/>
          <p:cNvSpPr txBox="1"/>
          <p:nvPr/>
        </p:nvSpPr>
        <p:spPr>
          <a:xfrm>
            <a:off x="589935" y="285135"/>
            <a:ext cx="3883742" cy="707886"/>
          </a:xfrm>
          <a:prstGeom prst="rect">
            <a:avLst/>
          </a:prstGeom>
          <a:noFill/>
        </p:spPr>
        <p:txBody>
          <a:bodyPr wrap="square" rtlCol="0">
            <a:spAutoFit/>
          </a:bodyPr>
          <a:lstStyle/>
          <a:p>
            <a:r>
              <a:rPr lang="ru-RU" sz="4000" b="1" dirty="0" smtClean="0">
                <a:solidFill>
                  <a:srgbClr val="FF0000"/>
                </a:solidFill>
                <a:latin typeface="Roboto"/>
              </a:rPr>
              <a:t>ШТРАФ</a:t>
            </a:r>
            <a:endParaRPr lang="ru-RU" sz="4000" b="1" dirty="0">
              <a:solidFill>
                <a:srgbClr val="FF0000"/>
              </a:solidFill>
              <a:latin typeface="Roboto"/>
            </a:endParaRPr>
          </a:p>
        </p:txBody>
      </p:sp>
      <p:sp>
        <p:nvSpPr>
          <p:cNvPr id="10" name="TextBox 9"/>
          <p:cNvSpPr txBox="1"/>
          <p:nvPr/>
        </p:nvSpPr>
        <p:spPr>
          <a:xfrm>
            <a:off x="10353368" y="62556"/>
            <a:ext cx="1838632" cy="830997"/>
          </a:xfrm>
          <a:prstGeom prst="rect">
            <a:avLst/>
          </a:prstGeom>
          <a:noFill/>
        </p:spPr>
        <p:txBody>
          <a:bodyPr wrap="square" rtlCol="0">
            <a:spAutoFit/>
          </a:bodyPr>
          <a:lstStyle/>
          <a:p>
            <a:r>
              <a:rPr lang="ru-RU" sz="4800" b="1" dirty="0" smtClean="0">
                <a:solidFill>
                  <a:srgbClr val="002060"/>
                </a:solidFill>
              </a:rPr>
              <a:t>44-ФЗ</a:t>
            </a:r>
            <a:endParaRPr lang="ru-RU" sz="4800" b="1" dirty="0">
              <a:solidFill>
                <a:srgbClr val="002060"/>
              </a:solidFill>
            </a:endParaRPr>
          </a:p>
        </p:txBody>
      </p:sp>
      <p:pic>
        <p:nvPicPr>
          <p:cNvPr id="5130" name="Picture 10" descr="https://cdn1.ozone.ru/multimedia/10218697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0271" y="2856271"/>
            <a:ext cx="4001729" cy="400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7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kapstroyremont.ru/img/6c31716e85cca6a2fdf37185343bf6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59" y="412954"/>
            <a:ext cx="12014241" cy="658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0480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4180" y="770442"/>
            <a:ext cx="10889226" cy="707886"/>
          </a:xfrm>
          <a:prstGeom prst="rect">
            <a:avLst/>
          </a:prstGeom>
          <a:noFill/>
        </p:spPr>
        <p:txBody>
          <a:bodyPr wrap="square" rtlCol="0">
            <a:spAutoFit/>
          </a:bodyPr>
          <a:lstStyle/>
          <a:p>
            <a:r>
              <a:rPr lang="ru-RU" sz="2000" dirty="0" smtClean="0"/>
              <a:t>Часть 14 статьи 34. </a:t>
            </a:r>
            <a:r>
              <a:rPr lang="ru-RU" sz="2000" dirty="0"/>
              <a:t>В контракт может быть включено условие о возможности одностороннего отказа от исполнения контракта в соответствии с положениями частей 8 - 25 статьи 95 </a:t>
            </a:r>
            <a:r>
              <a:rPr lang="ru-RU" sz="2000" dirty="0" smtClean="0"/>
              <a:t>44-ФЗ</a:t>
            </a:r>
            <a:endParaRPr lang="ru-RU" sz="2000" dirty="0"/>
          </a:p>
        </p:txBody>
      </p:sp>
      <p:sp>
        <p:nvSpPr>
          <p:cNvPr id="5" name="TextBox 4"/>
          <p:cNvSpPr txBox="1"/>
          <p:nvPr/>
        </p:nvSpPr>
        <p:spPr>
          <a:xfrm>
            <a:off x="516193" y="62556"/>
            <a:ext cx="3883742" cy="707886"/>
          </a:xfrm>
          <a:prstGeom prst="rect">
            <a:avLst/>
          </a:prstGeom>
          <a:noFill/>
        </p:spPr>
        <p:txBody>
          <a:bodyPr wrap="square" rtlCol="0">
            <a:spAutoFit/>
          </a:bodyPr>
          <a:lstStyle/>
          <a:p>
            <a:r>
              <a:rPr lang="ru-RU" sz="4000" b="1" dirty="0" smtClean="0">
                <a:solidFill>
                  <a:srgbClr val="FF0000"/>
                </a:solidFill>
                <a:latin typeface="Roboto"/>
              </a:rPr>
              <a:t>РАСТОРЖЕНИЕ</a:t>
            </a:r>
            <a:endParaRPr lang="ru-RU" sz="4000" b="1" dirty="0">
              <a:solidFill>
                <a:srgbClr val="FF0000"/>
              </a:solidFill>
              <a:latin typeface="Roboto"/>
            </a:endParaRPr>
          </a:p>
        </p:txBody>
      </p:sp>
      <p:sp>
        <p:nvSpPr>
          <p:cNvPr id="6" name="TextBox 5"/>
          <p:cNvSpPr txBox="1"/>
          <p:nvPr/>
        </p:nvSpPr>
        <p:spPr>
          <a:xfrm>
            <a:off x="10353368" y="62556"/>
            <a:ext cx="1838632" cy="830997"/>
          </a:xfrm>
          <a:prstGeom prst="rect">
            <a:avLst/>
          </a:prstGeom>
          <a:noFill/>
        </p:spPr>
        <p:txBody>
          <a:bodyPr wrap="square" rtlCol="0">
            <a:spAutoFit/>
          </a:bodyPr>
          <a:lstStyle/>
          <a:p>
            <a:r>
              <a:rPr lang="ru-RU" sz="4800" b="1" dirty="0" smtClean="0">
                <a:solidFill>
                  <a:srgbClr val="002060"/>
                </a:solidFill>
              </a:rPr>
              <a:t>44-ФЗ</a:t>
            </a:r>
            <a:endParaRPr lang="ru-RU" sz="4800" b="1" dirty="0">
              <a:solidFill>
                <a:srgbClr val="002060"/>
              </a:solidFill>
            </a:endParaRPr>
          </a:p>
        </p:txBody>
      </p:sp>
      <p:sp>
        <p:nvSpPr>
          <p:cNvPr id="10" name="Прямоугольник 9"/>
          <p:cNvSpPr/>
          <p:nvPr/>
        </p:nvSpPr>
        <p:spPr>
          <a:xfrm>
            <a:off x="516193" y="1601439"/>
            <a:ext cx="11439832" cy="5324535"/>
          </a:xfrm>
          <a:prstGeom prst="rect">
            <a:avLst/>
          </a:prstGeom>
        </p:spPr>
        <p:txBody>
          <a:bodyPr wrap="square">
            <a:spAutoFit/>
          </a:bodyPr>
          <a:lstStyle/>
          <a:p>
            <a:pPr indent="342900" algn="just"/>
            <a:r>
              <a:rPr lang="ru-RU" sz="2000" b="1" dirty="0" smtClean="0">
                <a:latin typeface="Roboto"/>
              </a:rPr>
              <a:t>в </a:t>
            </a:r>
            <a:r>
              <a:rPr lang="ru-RU" sz="2000" b="1" dirty="0">
                <a:latin typeface="Roboto"/>
              </a:rPr>
              <a:t>течение </a:t>
            </a:r>
            <a:r>
              <a:rPr lang="ru-RU" sz="2000" b="1" dirty="0" smtClean="0">
                <a:latin typeface="Roboto"/>
              </a:rPr>
              <a:t>3 рабочих </a:t>
            </a:r>
            <a:r>
              <a:rPr lang="ru-RU" sz="2000" b="1" dirty="0">
                <a:latin typeface="Roboto"/>
              </a:rPr>
              <a:t>дней </a:t>
            </a:r>
            <a:r>
              <a:rPr lang="ru-RU" sz="2000" dirty="0">
                <a:latin typeface="Roboto"/>
              </a:rPr>
              <a:t>с даты принятия </a:t>
            </a:r>
            <a:r>
              <a:rPr lang="ru-RU" sz="2000" dirty="0" smtClean="0">
                <a:latin typeface="Roboto"/>
              </a:rPr>
              <a:t>решения</a:t>
            </a:r>
            <a:r>
              <a:rPr lang="ru-RU" sz="2000" dirty="0">
                <a:latin typeface="Roboto"/>
              </a:rPr>
              <a:t>, размещается в </a:t>
            </a:r>
            <a:r>
              <a:rPr lang="ru-RU" sz="2000" dirty="0" smtClean="0">
                <a:latin typeface="Roboto"/>
              </a:rPr>
              <a:t>ЕИС и </a:t>
            </a:r>
            <a:r>
              <a:rPr lang="ru-RU" sz="2000" dirty="0">
                <a:latin typeface="Roboto"/>
              </a:rPr>
              <a:t>направляется поставщику (подрядчику, исполнителю) по почте заказным письмом с уведомлением о </a:t>
            </a:r>
            <a:r>
              <a:rPr lang="ru-RU" sz="2000" dirty="0" smtClean="0">
                <a:latin typeface="Roboto"/>
              </a:rPr>
              <a:t>вручении, </a:t>
            </a:r>
            <a:r>
              <a:rPr lang="ru-RU" sz="2000" dirty="0">
                <a:latin typeface="Roboto"/>
              </a:rPr>
              <a:t>а также телеграммой, либо посредством факсимильной связи, либо по адресу электронной </a:t>
            </a:r>
            <a:r>
              <a:rPr lang="ru-RU" sz="2000" dirty="0" smtClean="0">
                <a:latin typeface="Roboto"/>
              </a:rPr>
              <a:t>почты.</a:t>
            </a:r>
          </a:p>
          <a:p>
            <a:pPr indent="342900" algn="just"/>
            <a:r>
              <a:rPr lang="ru-RU" sz="2000" dirty="0" smtClean="0">
                <a:latin typeface="Roboto"/>
              </a:rPr>
              <a:t>Датой </a:t>
            </a:r>
            <a:r>
              <a:rPr lang="ru-RU" sz="2000" dirty="0">
                <a:latin typeface="Roboto"/>
              </a:rPr>
              <a:t>такого надлежащего уведомления </a:t>
            </a:r>
            <a:r>
              <a:rPr lang="ru-RU" sz="2000" b="1" dirty="0">
                <a:latin typeface="Roboto"/>
              </a:rPr>
              <a:t>признается дата получения заказчиком подтверждения о вручении поставщику (подрядчику, исполнителю) указанного уведомления </a:t>
            </a:r>
            <a:r>
              <a:rPr lang="ru-RU" sz="2000" dirty="0">
                <a:latin typeface="Roboto"/>
              </a:rPr>
              <a:t>либо дата получения заказчиком информации об отсутствии поставщика (подрядчика, исполнителя) по его адресу, указанному в контракте. </a:t>
            </a:r>
            <a:endParaRPr lang="ru-RU" sz="2000" dirty="0" smtClean="0">
              <a:latin typeface="Roboto"/>
            </a:endParaRPr>
          </a:p>
          <a:p>
            <a:pPr indent="342900" algn="just"/>
            <a:r>
              <a:rPr lang="ru-RU" sz="2000" dirty="0">
                <a:latin typeface="Roboto"/>
              </a:rPr>
              <a:t>Решение </a:t>
            </a:r>
            <a:r>
              <a:rPr lang="ru-RU" sz="2000" dirty="0" smtClean="0">
                <a:latin typeface="Roboto"/>
              </a:rPr>
              <a:t>вступает </a:t>
            </a:r>
            <a:r>
              <a:rPr lang="ru-RU" sz="2000" dirty="0">
                <a:latin typeface="Roboto"/>
              </a:rPr>
              <a:t>в силу и контракт считается расторгнутым </a:t>
            </a:r>
            <a:r>
              <a:rPr lang="ru-RU" sz="2000" b="1" dirty="0">
                <a:latin typeface="Roboto"/>
              </a:rPr>
              <a:t>через </a:t>
            </a:r>
            <a:r>
              <a:rPr lang="ru-RU" sz="2000" b="1" dirty="0" smtClean="0">
                <a:latin typeface="Roboto"/>
              </a:rPr>
              <a:t>10 </a:t>
            </a:r>
            <a:r>
              <a:rPr lang="ru-RU" sz="2000" b="1" dirty="0">
                <a:latin typeface="Roboto"/>
              </a:rPr>
              <a:t>дней </a:t>
            </a:r>
            <a:r>
              <a:rPr lang="ru-RU" sz="2000" dirty="0">
                <a:latin typeface="Roboto"/>
              </a:rPr>
              <a:t>с даты надлежащего уведомления заказчиком поставщика (подрядчика, исполнителя) об одностороннем отказе от исполнения </a:t>
            </a:r>
            <a:r>
              <a:rPr lang="ru-RU" sz="2000" dirty="0" smtClean="0">
                <a:latin typeface="Roboto"/>
              </a:rPr>
              <a:t>контракта или дата </a:t>
            </a:r>
            <a:r>
              <a:rPr lang="ru-RU" sz="2000" dirty="0">
                <a:latin typeface="Roboto"/>
              </a:rPr>
              <a:t>по истечении </a:t>
            </a:r>
            <a:r>
              <a:rPr lang="ru-RU" sz="2000" b="1" dirty="0">
                <a:latin typeface="Roboto"/>
              </a:rPr>
              <a:t>тридцати дней </a:t>
            </a:r>
            <a:r>
              <a:rPr lang="ru-RU" sz="2000" dirty="0">
                <a:latin typeface="Roboto"/>
              </a:rPr>
              <a:t>с даты размещения решения заказчика об одностороннем отказе от исполнения контракта в единой информационной системе.</a:t>
            </a:r>
          </a:p>
          <a:p>
            <a:pPr indent="342900" algn="just"/>
            <a:r>
              <a:rPr lang="ru-RU" sz="2000" dirty="0" smtClean="0">
                <a:latin typeface="Roboto"/>
              </a:rPr>
              <a:t>Заказчик </a:t>
            </a:r>
            <a:r>
              <a:rPr lang="ru-RU" sz="2000" dirty="0">
                <a:latin typeface="Roboto"/>
              </a:rPr>
              <a:t>обязан отменить не вступившее в силу решение </a:t>
            </a:r>
            <a:r>
              <a:rPr lang="ru-RU" sz="2000" dirty="0" smtClean="0">
                <a:latin typeface="Roboto"/>
              </a:rPr>
              <a:t>если устранено </a:t>
            </a:r>
            <a:r>
              <a:rPr lang="ru-RU" sz="2000" dirty="0">
                <a:latin typeface="Roboto"/>
              </a:rPr>
              <a:t>нарушение условий контракта, послужившее основанием для принятия указанного решения, а также заказчику компенсированы затраты на проведение </a:t>
            </a:r>
            <a:r>
              <a:rPr lang="ru-RU" sz="2000" dirty="0" smtClean="0">
                <a:latin typeface="Roboto"/>
              </a:rPr>
              <a:t>экспертизы. </a:t>
            </a:r>
            <a:r>
              <a:rPr lang="ru-RU" sz="2000" dirty="0">
                <a:latin typeface="Roboto"/>
              </a:rPr>
              <a:t>Данное правило не применяется в случае повторного нарушения поставщиком (подрядчиком, исполнителем) условий контракта, которые в соответствии с гражданским законодательством являются основанием для одностороннего отказа заказчика от исполнения контракта.</a:t>
            </a:r>
            <a:endParaRPr lang="ru-RU" sz="2000" b="0" dirty="0">
              <a:effectLst/>
              <a:latin typeface="Roboto"/>
            </a:endParaRPr>
          </a:p>
        </p:txBody>
      </p:sp>
    </p:spTree>
    <p:extLst>
      <p:ext uri="{BB962C8B-B14F-4D97-AF65-F5344CB8AC3E}">
        <p14:creationId xmlns:p14="http://schemas.microsoft.com/office/powerpoint/2010/main" val="23653091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n-fidem.ru/attachments/Image/Risunok6.png?template=gene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587" y="3244071"/>
            <a:ext cx="3569110" cy="33018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0775" y="678426"/>
            <a:ext cx="10481187" cy="3046988"/>
          </a:xfrm>
          <a:prstGeom prst="rect">
            <a:avLst/>
          </a:prstGeom>
          <a:noFill/>
        </p:spPr>
        <p:txBody>
          <a:bodyPr wrap="square" rtlCol="0">
            <a:spAutoFit/>
          </a:bodyPr>
          <a:lstStyle/>
          <a:p>
            <a:r>
              <a:rPr lang="ru-RU" sz="3200" dirty="0" smtClean="0">
                <a:solidFill>
                  <a:srgbClr val="C00000"/>
                </a:solidFill>
                <a:latin typeface="Roboto"/>
              </a:rPr>
              <a:t>Часть 9 статьи 34 Сторона </a:t>
            </a:r>
            <a:r>
              <a:rPr lang="ru-RU" sz="3200" b="1" dirty="0">
                <a:solidFill>
                  <a:srgbClr val="C00000"/>
                </a:solidFill>
                <a:latin typeface="Roboto"/>
              </a:rPr>
              <a:t>освобождается от уплаты неустойки (штрафа, пени)</a:t>
            </a:r>
            <a:r>
              <a:rPr lang="ru-RU" sz="3200" dirty="0">
                <a:solidFill>
                  <a:srgbClr val="C00000"/>
                </a:solidFill>
                <a:latin typeface="Roboto"/>
              </a:rPr>
              <a:t>, если докажет, что неисполнение или ненадлежащее исполнение обязательства, предусмотренного контрактом, произошло </a:t>
            </a:r>
            <a:r>
              <a:rPr lang="ru-RU" sz="3200" b="1" dirty="0">
                <a:solidFill>
                  <a:srgbClr val="C00000"/>
                </a:solidFill>
                <a:latin typeface="Roboto"/>
              </a:rPr>
              <a:t>вследствие непреодолимой силы или по вине другой стороны</a:t>
            </a:r>
            <a:r>
              <a:rPr lang="ru-RU" sz="3200" dirty="0">
                <a:solidFill>
                  <a:srgbClr val="C00000"/>
                </a:solidFill>
                <a:latin typeface="Roboto"/>
              </a:rPr>
              <a:t>.</a:t>
            </a:r>
          </a:p>
        </p:txBody>
      </p:sp>
      <p:sp>
        <p:nvSpPr>
          <p:cNvPr id="6" name="TextBox 5"/>
          <p:cNvSpPr txBox="1"/>
          <p:nvPr/>
        </p:nvSpPr>
        <p:spPr>
          <a:xfrm>
            <a:off x="10353368" y="62556"/>
            <a:ext cx="1838632" cy="830997"/>
          </a:xfrm>
          <a:prstGeom prst="rect">
            <a:avLst/>
          </a:prstGeom>
          <a:noFill/>
        </p:spPr>
        <p:txBody>
          <a:bodyPr wrap="square" rtlCol="0">
            <a:spAutoFit/>
          </a:bodyPr>
          <a:lstStyle/>
          <a:p>
            <a:r>
              <a:rPr lang="ru-RU" sz="4800" b="1" dirty="0" smtClean="0">
                <a:solidFill>
                  <a:srgbClr val="002060"/>
                </a:solidFill>
              </a:rPr>
              <a:t>44-ФЗ</a:t>
            </a:r>
            <a:endParaRPr lang="ru-RU" sz="4800" b="1" dirty="0">
              <a:solidFill>
                <a:srgbClr val="002060"/>
              </a:solidFill>
            </a:endParaRPr>
          </a:p>
        </p:txBody>
      </p:sp>
    </p:spTree>
    <p:extLst>
      <p:ext uri="{BB962C8B-B14F-4D97-AF65-F5344CB8AC3E}">
        <p14:creationId xmlns:p14="http://schemas.microsoft.com/office/powerpoint/2010/main" val="10339555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miro.medium.com/max/1024/1*h6bBiowVBBtDLLzr8gdXE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99" y="0"/>
            <a:ext cx="1028197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179277" y="0"/>
            <a:ext cx="100289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0" y="0"/>
            <a:ext cx="100289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713703" y="1445342"/>
            <a:ext cx="6754761" cy="12880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600" dirty="0" smtClean="0">
                <a:latin typeface="Roboto"/>
              </a:rPr>
              <a:t>Решение</a:t>
            </a:r>
            <a:endParaRPr lang="ru-RU" sz="6600" dirty="0">
              <a:latin typeface="Roboto"/>
            </a:endParaRPr>
          </a:p>
        </p:txBody>
      </p:sp>
    </p:spTree>
    <p:extLst>
      <p:ext uri="{BB962C8B-B14F-4D97-AF65-F5344CB8AC3E}">
        <p14:creationId xmlns:p14="http://schemas.microsoft.com/office/powerpoint/2010/main" val="13183365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63793" y="196645"/>
            <a:ext cx="11670891" cy="20844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865239" y="270753"/>
            <a:ext cx="10500851" cy="1938992"/>
          </a:xfrm>
          <a:prstGeom prst="rect">
            <a:avLst/>
          </a:prstGeom>
        </p:spPr>
        <p:txBody>
          <a:bodyPr wrap="square">
            <a:spAutoFit/>
          </a:bodyPr>
          <a:lstStyle/>
          <a:p>
            <a:r>
              <a:rPr lang="ru-RU" sz="2400" b="1" dirty="0">
                <a:solidFill>
                  <a:schemeClr val="bg1"/>
                </a:solidFill>
                <a:latin typeface="Roboto"/>
              </a:rPr>
              <a:t>Лицо, не исполнившее или ненадлежащим образом исполнившее обязательство, несет ответственность, если не докажет, что надлежащее исполнение оказалось невозможным вследствие непреодолимой силы, то есть чрезвычайных и непредотвратимых при данных условиях обстоятельств (п. 3 ст. 401 ГК РФ</a:t>
            </a:r>
            <a:r>
              <a:rPr lang="ru-RU" sz="2400" b="1" dirty="0" smtClean="0">
                <a:solidFill>
                  <a:schemeClr val="bg1"/>
                </a:solidFill>
                <a:latin typeface="Roboto"/>
              </a:rPr>
              <a:t>)</a:t>
            </a:r>
            <a:endParaRPr lang="ru-RU" sz="2400" b="1" dirty="0">
              <a:solidFill>
                <a:schemeClr val="bg1"/>
              </a:solidFill>
              <a:latin typeface="Roboto"/>
            </a:endParaRPr>
          </a:p>
        </p:txBody>
      </p:sp>
      <p:sp>
        <p:nvSpPr>
          <p:cNvPr id="6" name="Прямоугольник 5"/>
          <p:cNvSpPr/>
          <p:nvPr/>
        </p:nvSpPr>
        <p:spPr>
          <a:xfrm>
            <a:off x="363793" y="2501486"/>
            <a:ext cx="11464413" cy="4154984"/>
          </a:xfrm>
          <a:prstGeom prst="rect">
            <a:avLst/>
          </a:prstGeom>
        </p:spPr>
        <p:txBody>
          <a:bodyPr wrap="square">
            <a:spAutoFit/>
          </a:bodyPr>
          <a:lstStyle/>
          <a:p>
            <a:r>
              <a:rPr lang="ru-RU" sz="2400" dirty="0" smtClean="0">
                <a:latin typeface="Roboto"/>
              </a:rPr>
              <a:t>      Обстоятельства: </a:t>
            </a:r>
          </a:p>
          <a:p>
            <a:pPr marL="285750" indent="-285750">
              <a:buFontTx/>
              <a:buChar char="-"/>
            </a:pPr>
            <a:r>
              <a:rPr lang="ru-RU" sz="2400" dirty="0" smtClean="0">
                <a:latin typeface="Roboto"/>
              </a:rPr>
              <a:t>непредвиденность </a:t>
            </a:r>
            <a:r>
              <a:rPr lang="ru-RU" sz="2400" dirty="0">
                <a:latin typeface="Roboto"/>
              </a:rPr>
              <a:t>и </a:t>
            </a:r>
            <a:r>
              <a:rPr lang="ru-RU" sz="2400" dirty="0" smtClean="0">
                <a:latin typeface="Roboto"/>
              </a:rPr>
              <a:t>период </a:t>
            </a:r>
            <a:r>
              <a:rPr lang="ru-RU" sz="2400" dirty="0">
                <a:latin typeface="Roboto"/>
              </a:rPr>
              <a:t>возникновения</a:t>
            </a:r>
            <a:r>
              <a:rPr lang="ru-RU" sz="2400" dirty="0" smtClean="0">
                <a:latin typeface="Roboto"/>
              </a:rPr>
              <a:t>;</a:t>
            </a:r>
          </a:p>
          <a:p>
            <a:pPr marL="285750" indent="-285750">
              <a:buFontTx/>
              <a:buChar char="-"/>
            </a:pPr>
            <a:r>
              <a:rPr lang="ru-RU" sz="2400" dirty="0" smtClean="0">
                <a:latin typeface="Roboto"/>
              </a:rPr>
              <a:t>возможность </a:t>
            </a:r>
            <a:r>
              <a:rPr lang="ru-RU" sz="2400" dirty="0">
                <a:latin typeface="Roboto"/>
              </a:rPr>
              <a:t>их предотвратить; </a:t>
            </a:r>
            <a:endParaRPr lang="ru-RU" sz="2400" dirty="0" smtClean="0">
              <a:latin typeface="Roboto"/>
            </a:endParaRPr>
          </a:p>
          <a:p>
            <a:pPr marL="285750" indent="-285750">
              <a:buFontTx/>
              <a:buChar char="-"/>
            </a:pPr>
            <a:r>
              <a:rPr lang="ru-RU" sz="2400" dirty="0" smtClean="0">
                <a:latin typeface="Roboto"/>
              </a:rPr>
              <a:t>причинно-следственная связь </a:t>
            </a:r>
            <a:r>
              <a:rPr lang="ru-RU" sz="2400" dirty="0">
                <a:latin typeface="Roboto"/>
              </a:rPr>
              <a:t>между возникшими обстоятельствами и неисполнением </a:t>
            </a:r>
            <a:r>
              <a:rPr lang="ru-RU" sz="2400" dirty="0" smtClean="0">
                <a:latin typeface="Roboto"/>
              </a:rPr>
              <a:t>обязательств. </a:t>
            </a:r>
          </a:p>
          <a:p>
            <a:r>
              <a:rPr lang="ru-RU" sz="2400" dirty="0" smtClean="0">
                <a:latin typeface="Roboto"/>
              </a:rPr>
              <a:t>       Уведомление </a:t>
            </a:r>
            <a:r>
              <a:rPr lang="ru-RU" sz="2400" dirty="0">
                <a:latin typeface="Roboto"/>
              </a:rPr>
              <a:t>Заказчика о невозможности исполнения обязательств в связи с возникновением обстоятельств </a:t>
            </a:r>
            <a:r>
              <a:rPr lang="ru-RU" sz="2400" dirty="0" smtClean="0">
                <a:latin typeface="Roboto"/>
              </a:rPr>
              <a:t>непреодолимой </a:t>
            </a:r>
            <a:r>
              <a:rPr lang="ru-RU" sz="2400" dirty="0">
                <a:latin typeface="Roboto"/>
              </a:rPr>
              <a:t>силы. </a:t>
            </a:r>
            <a:endParaRPr lang="ru-RU" sz="2400" dirty="0" smtClean="0">
              <a:latin typeface="Roboto"/>
            </a:endParaRPr>
          </a:p>
          <a:p>
            <a:r>
              <a:rPr lang="ru-RU" sz="2400" dirty="0" smtClean="0">
                <a:latin typeface="Roboto"/>
              </a:rPr>
              <a:t>       После </a:t>
            </a:r>
            <a:r>
              <a:rPr lang="ru-RU" sz="2400" dirty="0">
                <a:latin typeface="Roboto"/>
              </a:rPr>
              <a:t>прекращения действия обстоятельств непреодолимой </a:t>
            </a:r>
            <a:r>
              <a:rPr lang="ru-RU" sz="2400" dirty="0" smtClean="0">
                <a:latin typeface="Roboto"/>
              </a:rPr>
              <a:t>силы приступить </a:t>
            </a:r>
            <a:r>
              <a:rPr lang="ru-RU" sz="2400" dirty="0">
                <a:latin typeface="Roboto"/>
              </a:rPr>
              <a:t>к исполнению </a:t>
            </a:r>
            <a:r>
              <a:rPr lang="ru-RU" sz="2400" dirty="0" smtClean="0">
                <a:latin typeface="Roboto"/>
              </a:rPr>
              <a:t>обязательств, </a:t>
            </a:r>
            <a:r>
              <a:rPr lang="ru-RU" sz="2400" dirty="0">
                <a:latin typeface="Roboto"/>
              </a:rPr>
              <a:t>т.к. обстоятельства непреодолимой силы могут лишь освободить сторону от ответственности по Контракту, но не освобождают ее от исполнения. </a:t>
            </a:r>
          </a:p>
        </p:txBody>
      </p:sp>
    </p:spTree>
    <p:extLst>
      <p:ext uri="{BB962C8B-B14F-4D97-AF65-F5344CB8AC3E}">
        <p14:creationId xmlns:p14="http://schemas.microsoft.com/office/powerpoint/2010/main" val="14785167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98323" y="639096"/>
            <a:ext cx="11877367" cy="29103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471948" y="859925"/>
            <a:ext cx="10894141" cy="2308324"/>
          </a:xfrm>
          <a:prstGeom prst="rect">
            <a:avLst/>
          </a:prstGeom>
        </p:spPr>
        <p:txBody>
          <a:bodyPr wrap="square">
            <a:spAutoFit/>
          </a:bodyPr>
          <a:lstStyle/>
          <a:p>
            <a:r>
              <a:rPr lang="ru-RU" sz="2400" dirty="0">
                <a:solidFill>
                  <a:schemeClr val="bg1"/>
                </a:solidFill>
                <a:latin typeface="Roboto"/>
              </a:rPr>
              <a:t>Существенное изменение обстоятельств, из которых стороны исходили при заключении договора, является основанием для его изменения или расторжения (п. 1 ст. 451 ГК РФ)   </a:t>
            </a:r>
            <a:endParaRPr lang="ru-RU" sz="2400" dirty="0" smtClean="0">
              <a:solidFill>
                <a:schemeClr val="bg1"/>
              </a:solidFill>
              <a:latin typeface="Roboto"/>
            </a:endParaRPr>
          </a:p>
          <a:p>
            <a:r>
              <a:rPr lang="ru-RU" sz="2400" dirty="0" smtClean="0">
                <a:solidFill>
                  <a:schemeClr val="bg1"/>
                </a:solidFill>
                <a:latin typeface="Roboto"/>
              </a:rPr>
              <a:t>Требование </a:t>
            </a:r>
            <a:r>
              <a:rPr lang="ru-RU" sz="2400" dirty="0">
                <a:solidFill>
                  <a:schemeClr val="bg1"/>
                </a:solidFill>
                <a:latin typeface="Roboto"/>
              </a:rPr>
              <a:t>об изменении или о расторжении договора может быть заявлено стороной в суд только после получения отказа другой стороны на предложение изменить или расторгнуть договор (ст. 452 ГК РФ) </a:t>
            </a:r>
          </a:p>
        </p:txBody>
      </p:sp>
    </p:spTree>
    <p:extLst>
      <p:ext uri="{BB962C8B-B14F-4D97-AF65-F5344CB8AC3E}">
        <p14:creationId xmlns:p14="http://schemas.microsoft.com/office/powerpoint/2010/main" val="12063159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490215" y="1907458"/>
            <a:ext cx="4701785" cy="19959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0" y="1907458"/>
            <a:ext cx="7490215" cy="49443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218" name="Picture 2" descr="https://avatars.mds.yandex.net/get-pdb/1751182/d6aa6b35-d7e1-4a05-8a64-827c2b74b204/s1200?webp=fa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215" y="3913239"/>
            <a:ext cx="4701785" cy="293861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40660" y="2099809"/>
            <a:ext cx="9969909" cy="2185214"/>
          </a:xfrm>
          <a:prstGeom prst="rect">
            <a:avLst/>
          </a:prstGeom>
        </p:spPr>
        <p:txBody>
          <a:bodyPr wrap="square">
            <a:spAutoFit/>
          </a:bodyPr>
          <a:lstStyle/>
          <a:p>
            <a:pPr fontAlgn="base"/>
            <a:r>
              <a:rPr lang="ru-RU" sz="2800" b="1" dirty="0" smtClean="0">
                <a:solidFill>
                  <a:srgbClr val="FF0000"/>
                </a:solidFill>
                <a:latin typeface="Alegreya Sans"/>
              </a:rPr>
              <a:t>П. 9. Наступление </a:t>
            </a:r>
            <a:r>
              <a:rPr lang="ru-RU" sz="2800" b="1" dirty="0">
                <a:solidFill>
                  <a:srgbClr val="FF0000"/>
                </a:solidFill>
                <a:latin typeface="Alegreya Sans"/>
              </a:rPr>
              <a:t>обстоятельств непреодолимой силы само по себе не прекращает обязательство должника, если исполнение остается возможным после того, как они отпали.</a:t>
            </a:r>
          </a:p>
          <a:p>
            <a:pPr fontAlgn="base"/>
            <a:endParaRPr lang="ru-RU" sz="2400" dirty="0">
              <a:solidFill>
                <a:schemeClr val="bg1"/>
              </a:solidFill>
              <a:latin typeface="Alegreya Sans"/>
            </a:endParaRPr>
          </a:p>
        </p:txBody>
      </p:sp>
      <p:sp>
        <p:nvSpPr>
          <p:cNvPr id="2" name="Прямоугольник 1"/>
          <p:cNvSpPr/>
          <p:nvPr/>
        </p:nvSpPr>
        <p:spPr>
          <a:xfrm>
            <a:off x="0" y="0"/>
            <a:ext cx="12192000" cy="19074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bg1"/>
                </a:solidFill>
                <a:latin typeface="Roboto"/>
              </a:rPr>
              <a:t>постановление </a:t>
            </a:r>
            <a:r>
              <a:rPr lang="ru-RU" sz="2800" dirty="0">
                <a:solidFill>
                  <a:schemeClr val="bg1"/>
                </a:solidFill>
                <a:latin typeface="Roboto"/>
              </a:rPr>
              <a:t>Пленума Верховного Суда Российской Федерации от 24 марта 2016 г. № 7 «О применении судами некоторых положений Гражданского кодекса Российской Федерации об ответственности за нарушение обязательств»</a:t>
            </a:r>
          </a:p>
        </p:txBody>
      </p:sp>
      <p:sp>
        <p:nvSpPr>
          <p:cNvPr id="7" name="TextBox 6"/>
          <p:cNvSpPr txBox="1"/>
          <p:nvPr/>
        </p:nvSpPr>
        <p:spPr>
          <a:xfrm>
            <a:off x="497021" y="4228384"/>
            <a:ext cx="6680528" cy="2308324"/>
          </a:xfrm>
          <a:prstGeom prst="rect">
            <a:avLst/>
          </a:prstGeom>
          <a:noFill/>
        </p:spPr>
        <p:txBody>
          <a:bodyPr wrap="square" rtlCol="0">
            <a:spAutoFit/>
          </a:bodyPr>
          <a:lstStyle/>
          <a:p>
            <a:pPr fontAlgn="base"/>
            <a:r>
              <a:rPr lang="ru-RU" sz="2400" dirty="0">
                <a:solidFill>
                  <a:schemeClr val="bg1"/>
                </a:solidFill>
                <a:latin typeface="Alegreya Sans"/>
              </a:rPr>
              <a:t>Если обстоятельства непреодолимой силы носят временный характер, то сторона может быть освобождена от ответственности на разумный период, когда обстоятельства непреодолимой силы препятствуют исполнению обязательств стороны</a:t>
            </a:r>
          </a:p>
        </p:txBody>
      </p:sp>
    </p:spTree>
    <p:extLst>
      <p:ext uri="{BB962C8B-B14F-4D97-AF65-F5344CB8AC3E}">
        <p14:creationId xmlns:p14="http://schemas.microsoft.com/office/powerpoint/2010/main" val="40639238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60439" y="403318"/>
            <a:ext cx="10569677" cy="5201424"/>
          </a:xfrm>
          <a:prstGeom prst="rect">
            <a:avLst/>
          </a:prstGeom>
        </p:spPr>
        <p:txBody>
          <a:bodyPr wrap="square">
            <a:spAutoFit/>
          </a:bodyPr>
          <a:lstStyle/>
          <a:p>
            <a:pPr fontAlgn="base"/>
            <a:r>
              <a:rPr lang="ru-RU" sz="3600" b="1" dirty="0" smtClean="0">
                <a:solidFill>
                  <a:schemeClr val="bg1"/>
                </a:solidFill>
                <a:latin typeface="Roboto"/>
              </a:rPr>
              <a:t>Для освобождения от ответственности сторона </a:t>
            </a:r>
            <a:r>
              <a:rPr lang="ru-RU" sz="3600" b="1" dirty="0">
                <a:solidFill>
                  <a:schemeClr val="bg1"/>
                </a:solidFill>
                <a:latin typeface="Roboto"/>
              </a:rPr>
              <a:t>должна доказать</a:t>
            </a:r>
            <a:r>
              <a:rPr lang="ru-RU" sz="3600" b="1" dirty="0" smtClean="0">
                <a:solidFill>
                  <a:schemeClr val="bg1"/>
                </a:solidFill>
                <a:latin typeface="Roboto"/>
              </a:rPr>
              <a:t>:</a:t>
            </a:r>
          </a:p>
          <a:p>
            <a:pPr fontAlgn="base"/>
            <a:endParaRPr lang="ru-RU" sz="800" b="1" dirty="0">
              <a:solidFill>
                <a:schemeClr val="bg1"/>
              </a:solidFill>
              <a:latin typeface="Roboto"/>
            </a:endParaRPr>
          </a:p>
          <a:p>
            <a:pPr fontAlgn="base">
              <a:buFont typeface="Arial" panose="020B0604020202020204" pitchFamily="34" charset="0"/>
              <a:buChar char="•"/>
            </a:pPr>
            <a:r>
              <a:rPr lang="ru-RU" sz="2800" dirty="0">
                <a:solidFill>
                  <a:schemeClr val="bg1"/>
                </a:solidFill>
                <a:latin typeface="Roboto"/>
              </a:rPr>
              <a:t>наличие и продолжительность обстоятельств непреодолимой силы;</a:t>
            </a:r>
          </a:p>
          <a:p>
            <a:pPr fontAlgn="base">
              <a:buFont typeface="Arial" panose="020B0604020202020204" pitchFamily="34" charset="0"/>
              <a:buChar char="•"/>
            </a:pPr>
            <a:r>
              <a:rPr lang="ru-RU" sz="2800" dirty="0">
                <a:solidFill>
                  <a:schemeClr val="bg1"/>
                </a:solidFill>
                <a:latin typeface="Roboto"/>
              </a:rPr>
              <a:t>наличие причинно-следственной связи между возникшими обстоятельствами непреодолимой силы и невозможностью либо задержкой исполнения обязательств;</a:t>
            </a:r>
          </a:p>
          <a:p>
            <a:pPr fontAlgn="base">
              <a:buFont typeface="Arial" panose="020B0604020202020204" pitchFamily="34" charset="0"/>
              <a:buChar char="•"/>
            </a:pPr>
            <a:r>
              <a:rPr lang="ru-RU" sz="2800" dirty="0">
                <a:solidFill>
                  <a:schemeClr val="bg1"/>
                </a:solidFill>
                <a:latin typeface="Roboto"/>
              </a:rPr>
              <a:t>непричастность стороны к созданию обстоятельств непреодолимой силы;</a:t>
            </a:r>
          </a:p>
          <a:p>
            <a:pPr fontAlgn="base">
              <a:buFont typeface="Arial" panose="020B0604020202020204" pitchFamily="34" charset="0"/>
              <a:buChar char="•"/>
            </a:pPr>
            <a:r>
              <a:rPr lang="ru-RU" sz="2800" dirty="0">
                <a:solidFill>
                  <a:schemeClr val="bg1"/>
                </a:solidFill>
                <a:latin typeface="Roboto"/>
              </a:rPr>
              <a:t>добросовестное принятие стороной разумно ожидаемых мер для предотвращения (минимизации) возможных рисков.</a:t>
            </a:r>
            <a:endParaRPr lang="ru-RU" sz="2800" b="0" i="0" dirty="0">
              <a:solidFill>
                <a:schemeClr val="bg1"/>
              </a:solidFill>
              <a:effectLst/>
              <a:latin typeface="Roboto"/>
            </a:endParaRPr>
          </a:p>
        </p:txBody>
      </p:sp>
    </p:spTree>
    <p:extLst>
      <p:ext uri="{BB962C8B-B14F-4D97-AF65-F5344CB8AC3E}">
        <p14:creationId xmlns:p14="http://schemas.microsoft.com/office/powerpoint/2010/main" val="41079581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tverlife.ru/wp-content/uploads/2020/03/maxresdefault-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35045" y="1946787"/>
            <a:ext cx="6941574" cy="19861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0" dirty="0">
                <a:latin typeface="Roboto"/>
              </a:rPr>
              <a:t> в период пандемии</a:t>
            </a:r>
          </a:p>
        </p:txBody>
      </p:sp>
    </p:spTree>
    <p:extLst>
      <p:ext uri="{BB962C8B-B14F-4D97-AF65-F5344CB8AC3E}">
        <p14:creationId xmlns:p14="http://schemas.microsoft.com/office/powerpoint/2010/main" val="2048081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avatars.mds.yandex.net/get-pdb/2978572/229a7545-1a8f-4924-a5f2-f4b1d7e085b5/s1200?webp=fa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5246" cy="220762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68531" y="1748640"/>
            <a:ext cx="10515600" cy="2308324"/>
          </a:xfrm>
          <a:prstGeom prst="rect">
            <a:avLst/>
          </a:prstGeom>
        </p:spPr>
        <p:txBody>
          <a:bodyPr wrap="square">
            <a:spAutoFit/>
          </a:bodyPr>
          <a:lstStyle/>
          <a:p>
            <a:pPr indent="342900" algn="just"/>
            <a:r>
              <a:rPr lang="ru-RU" dirty="0">
                <a:latin typeface="Times New Roman" panose="02020603050405020304" pitchFamily="18" charset="0"/>
              </a:rPr>
              <a:t>1. Подача заявок на участие в электронном аукционе осуществляется только лицами, зарегистрированными в единой информационной системе и аккредитованными на электронной площадке. При этом подача заявок на участие в закупках отдельных видов товаров, работ, услуг, в отношении участников которых Правительством Российской Федерации в соответствии с частями 2 и 2.1 статьи 31 настоящего Федерального закона </a:t>
            </a:r>
            <a:r>
              <a:rPr lang="ru-RU" b="1" dirty="0">
                <a:solidFill>
                  <a:srgbClr val="FF0000"/>
                </a:solidFill>
                <a:latin typeface="Times New Roman" panose="02020603050405020304" pitchFamily="18" charset="0"/>
              </a:rPr>
              <a:t>установлены дополнительные требования</a:t>
            </a:r>
            <a:r>
              <a:rPr lang="ru-RU" dirty="0">
                <a:latin typeface="Times New Roman" panose="02020603050405020304" pitchFamily="18" charset="0"/>
              </a:rPr>
              <a:t>, осуществляется только участниками закупки, электронные документы (или их копии) которых </a:t>
            </a:r>
            <a:r>
              <a:rPr lang="ru-RU" b="1" dirty="0">
                <a:solidFill>
                  <a:srgbClr val="FF0000"/>
                </a:solidFill>
                <a:latin typeface="Times New Roman" panose="02020603050405020304" pitchFamily="18" charset="0"/>
              </a:rPr>
              <a:t>размещены в соответствии с частью 13 статьи 24.2 настоящего Федерального закона оператором электронной площадки в реестре участников закупок, аккредитованных на электронной площадке.</a:t>
            </a:r>
            <a:endParaRPr lang="ru-RU" sz="1400" b="1" dirty="0">
              <a:solidFill>
                <a:srgbClr val="FF0000"/>
              </a:solidFill>
              <a:effectLst/>
              <a:latin typeface="Verdana" panose="020B0604030504040204" pitchFamily="34" charset="0"/>
            </a:endParaRPr>
          </a:p>
        </p:txBody>
      </p:sp>
      <p:sp>
        <p:nvSpPr>
          <p:cNvPr id="5" name="TextBox 4"/>
          <p:cNvSpPr txBox="1"/>
          <p:nvPr/>
        </p:nvSpPr>
        <p:spPr>
          <a:xfrm>
            <a:off x="768531" y="4310743"/>
            <a:ext cx="10554789" cy="1938992"/>
          </a:xfrm>
          <a:prstGeom prst="rect">
            <a:avLst/>
          </a:prstGeom>
          <a:noFill/>
        </p:spPr>
        <p:txBody>
          <a:bodyPr wrap="square" rtlCol="0">
            <a:spAutoFit/>
          </a:bodyPr>
          <a:lstStyle/>
          <a:p>
            <a:r>
              <a:rPr lang="ru-RU" sz="2000" dirty="0">
                <a:latin typeface="Roboto" panose="02000000000000000000" pitchFamily="2" charset="0"/>
                <a:ea typeface="Roboto" panose="02000000000000000000" pitchFamily="2" charset="0"/>
                <a:cs typeface="Roboto" panose="02000000000000000000" pitchFamily="2" charset="0"/>
              </a:rPr>
              <a:t>3.1. Первая часть заявки на участие в электронном аукционе в случае включения в документацию о закупке в соответствии с пунктом 8 части 1 статьи 33 настоящего Федерального </a:t>
            </a:r>
            <a:r>
              <a:rPr lang="ru-RU" sz="2000" dirty="0">
                <a:solidFill>
                  <a:srgbClr val="FF0000"/>
                </a:solidFill>
                <a:latin typeface="Roboto" panose="02000000000000000000" pitchFamily="2" charset="0"/>
                <a:ea typeface="Roboto" panose="02000000000000000000" pitchFamily="2" charset="0"/>
                <a:cs typeface="Roboto" panose="02000000000000000000" pitchFamily="2" charset="0"/>
              </a:rPr>
              <a:t>закона проектной документации </a:t>
            </a:r>
            <a:r>
              <a:rPr lang="ru-RU" sz="2000" dirty="0">
                <a:latin typeface="Roboto" panose="02000000000000000000" pitchFamily="2" charset="0"/>
                <a:ea typeface="Roboto" panose="02000000000000000000" pitchFamily="2" charset="0"/>
                <a:cs typeface="Roboto" panose="02000000000000000000" pitchFamily="2" charset="0"/>
              </a:rPr>
              <a:t>должна содержать </a:t>
            </a:r>
            <a:r>
              <a:rPr lang="ru-RU" sz="2000" dirty="0">
                <a:solidFill>
                  <a:srgbClr val="FF0000"/>
                </a:solidFill>
                <a:latin typeface="Roboto" panose="02000000000000000000" pitchFamily="2" charset="0"/>
                <a:ea typeface="Roboto" panose="02000000000000000000" pitchFamily="2" charset="0"/>
                <a:cs typeface="Roboto" panose="02000000000000000000" pitchFamily="2" charset="0"/>
              </a:rPr>
              <a:t>исключительно согласие </a:t>
            </a:r>
            <a:r>
              <a:rPr lang="ru-RU" sz="2000" dirty="0">
                <a:latin typeface="Roboto" panose="02000000000000000000" pitchFamily="2" charset="0"/>
                <a:ea typeface="Roboto" panose="02000000000000000000" pitchFamily="2" charset="0"/>
                <a:cs typeface="Roboto" panose="02000000000000000000" pitchFamily="2" charset="0"/>
              </a:rPr>
              <a:t>участника закупки на выполнение работ на условиях, предусмотренных документацией об электронном аукционе (такое согласие дается с использованием программно-аппаратных средств электронной площадки).</a:t>
            </a:r>
          </a:p>
        </p:txBody>
      </p:sp>
    </p:spTree>
    <p:extLst>
      <p:ext uri="{BB962C8B-B14F-4D97-AF65-F5344CB8AC3E}">
        <p14:creationId xmlns:p14="http://schemas.microsoft.com/office/powerpoint/2010/main" val="21307120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deebrestin.com/wp-content/uploads/2016/09/rundisplaying-20-images-for-person-running-away-clipart-qqV58w-clipart.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541306" y="4108571"/>
            <a:ext cx="3650694" cy="274942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44012" y="2314845"/>
            <a:ext cx="10894142" cy="369332"/>
          </a:xfrm>
          <a:prstGeom prst="rect">
            <a:avLst/>
          </a:prstGeom>
        </p:spPr>
        <p:txBody>
          <a:bodyPr wrap="square">
            <a:spAutoFit/>
          </a:bodyPr>
          <a:lstStyle/>
          <a:p>
            <a:r>
              <a:rPr lang="ru-RU" dirty="0"/>
              <a:t>Письмо ФАС России от 18.03.2020 № </a:t>
            </a:r>
            <a:r>
              <a:rPr lang="ru-RU" dirty="0" smtClean="0"/>
              <a:t>ИА/21684/20. Письмо </a:t>
            </a:r>
            <a:r>
              <a:rPr lang="ru-RU" dirty="0"/>
              <a:t>Минфина от 19.03.2020 № </a:t>
            </a:r>
            <a:r>
              <a:rPr lang="ru-RU" dirty="0" smtClean="0"/>
              <a:t>24-06-06/21324</a:t>
            </a:r>
            <a:endParaRPr lang="ru-RU" dirty="0"/>
          </a:p>
        </p:txBody>
      </p:sp>
      <p:sp>
        <p:nvSpPr>
          <p:cNvPr id="5" name="Прямоугольник 4"/>
          <p:cNvSpPr/>
          <p:nvPr/>
        </p:nvSpPr>
        <p:spPr>
          <a:xfrm>
            <a:off x="644012" y="2765605"/>
            <a:ext cx="10766323" cy="2308324"/>
          </a:xfrm>
          <a:prstGeom prst="rect">
            <a:avLst/>
          </a:prstGeom>
        </p:spPr>
        <p:txBody>
          <a:bodyPr wrap="square">
            <a:spAutoFit/>
          </a:bodyPr>
          <a:lstStyle/>
          <a:p>
            <a:r>
              <a:rPr lang="ru-RU" sz="2400" b="1" dirty="0">
                <a:solidFill>
                  <a:srgbClr val="4D4D4D"/>
                </a:solidFill>
                <a:latin typeface="Roboto"/>
              </a:rPr>
              <a:t>Письмо Минфина России, МЧС России и Федеральной антимонопольной службы от 3 апреля 2020 г. №№ 24-06-05/26578, 219-АГ-70, МЕ/28039/20 “О позиции Минфина России, МЧС России, ФАС России об осуществлении закупок товара, работы, услуги для обеспечения государственных и муниципальных нужд в связи с распространением новой </a:t>
            </a:r>
            <a:r>
              <a:rPr lang="ru-RU" sz="2400" b="1" dirty="0" err="1">
                <a:solidFill>
                  <a:srgbClr val="4D4D4D"/>
                </a:solidFill>
                <a:latin typeface="Roboto"/>
              </a:rPr>
              <a:t>коронавирусной</a:t>
            </a:r>
            <a:r>
              <a:rPr lang="ru-RU" sz="2400" b="1" dirty="0">
                <a:solidFill>
                  <a:srgbClr val="4D4D4D"/>
                </a:solidFill>
                <a:latin typeface="Roboto"/>
              </a:rPr>
              <a:t> инфекции, вызванной 2019-nCoV”</a:t>
            </a:r>
            <a:endParaRPr lang="ru-RU" sz="2400" b="1" i="0" dirty="0">
              <a:solidFill>
                <a:srgbClr val="4D4D4D"/>
              </a:solidFill>
              <a:effectLst/>
              <a:latin typeface="Roboto"/>
            </a:endParaRPr>
          </a:p>
        </p:txBody>
      </p:sp>
      <p:sp>
        <p:nvSpPr>
          <p:cNvPr id="6" name="Прямоугольник 5"/>
          <p:cNvSpPr/>
          <p:nvPr/>
        </p:nvSpPr>
        <p:spPr>
          <a:xfrm>
            <a:off x="447366" y="169577"/>
            <a:ext cx="11287434" cy="19907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latin typeface="Roboto"/>
              </a:rPr>
              <a:t>распространение </a:t>
            </a:r>
            <a:r>
              <a:rPr lang="ru-RU" sz="2800" dirty="0">
                <a:latin typeface="Roboto"/>
              </a:rPr>
              <a:t>новой </a:t>
            </a:r>
            <a:r>
              <a:rPr lang="ru-RU" sz="2800" dirty="0" err="1">
                <a:latin typeface="Roboto"/>
              </a:rPr>
              <a:t>коронавирусной</a:t>
            </a:r>
            <a:r>
              <a:rPr lang="ru-RU" sz="2800" dirty="0">
                <a:latin typeface="Roboto"/>
              </a:rPr>
              <a:t> инфекции, вызванной 2019-nCoV, по мнению Минфина России, МЧС России, ФАС России носит чрезвычайный и непредотвратимый характер, в связи с чем </a:t>
            </a:r>
            <a:r>
              <a:rPr lang="ru-RU" sz="2800" b="1" dirty="0">
                <a:latin typeface="Roboto"/>
              </a:rPr>
              <a:t>является обстоятельством непреодолимой силы.</a:t>
            </a:r>
          </a:p>
        </p:txBody>
      </p:sp>
    </p:spTree>
    <p:extLst>
      <p:ext uri="{BB962C8B-B14F-4D97-AF65-F5344CB8AC3E}">
        <p14:creationId xmlns:p14="http://schemas.microsoft.com/office/powerpoint/2010/main" val="2611672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2452" y="1690854"/>
            <a:ext cx="10982633" cy="4770537"/>
          </a:xfrm>
          <a:prstGeom prst="rect">
            <a:avLst/>
          </a:prstGeom>
        </p:spPr>
        <p:txBody>
          <a:bodyPr wrap="square">
            <a:spAutoFit/>
          </a:bodyPr>
          <a:lstStyle/>
          <a:p>
            <a:r>
              <a:rPr lang="ru-RU" sz="2400" dirty="0" smtClean="0">
                <a:latin typeface="Roboto" panose="02000000000000000000"/>
              </a:rPr>
              <a:t>Списание </a:t>
            </a:r>
            <a:r>
              <a:rPr lang="ru-RU" sz="2400" dirty="0">
                <a:latin typeface="Roboto" panose="02000000000000000000"/>
              </a:rPr>
              <a:t>начисленных и неуплаченных сумм неустоек осуществляется по контрактам, </a:t>
            </a:r>
            <a:r>
              <a:rPr lang="ru-RU" sz="2400" b="1" dirty="0">
                <a:latin typeface="Roboto" panose="02000000000000000000"/>
              </a:rPr>
              <a:t>обязательства по которым исполнены в полном объеме</a:t>
            </a:r>
            <a:r>
              <a:rPr lang="ru-RU" sz="2400" dirty="0">
                <a:latin typeface="Roboto" panose="02000000000000000000"/>
              </a:rPr>
              <a:t>, </a:t>
            </a:r>
            <a:r>
              <a:rPr lang="ru-RU" sz="2400" b="1" dirty="0">
                <a:latin typeface="Roboto" panose="02000000000000000000"/>
              </a:rPr>
              <a:t>за исключением </a:t>
            </a:r>
            <a:r>
              <a:rPr lang="ru-RU" sz="2400" dirty="0">
                <a:latin typeface="Roboto" panose="02000000000000000000"/>
              </a:rPr>
              <a:t>контрактов, по которым в 2020 году:</a:t>
            </a:r>
          </a:p>
          <a:p>
            <a:endParaRPr lang="ru-RU" sz="800" dirty="0">
              <a:latin typeface="Roboto" panose="02000000000000000000"/>
            </a:endParaRPr>
          </a:p>
          <a:p>
            <a:r>
              <a:rPr lang="ru-RU" sz="2400" dirty="0" smtClean="0">
                <a:latin typeface="Roboto" panose="02000000000000000000"/>
              </a:rPr>
              <a:t>- изменены </a:t>
            </a:r>
            <a:r>
              <a:rPr lang="ru-RU" sz="2400" dirty="0">
                <a:latin typeface="Roboto" panose="02000000000000000000"/>
              </a:rPr>
              <a:t>по соглашению сторон условия о сроке и (или) цене и (или) количестве (объеме);</a:t>
            </a:r>
          </a:p>
          <a:p>
            <a:r>
              <a:rPr lang="ru-RU" sz="2400" dirty="0" smtClean="0">
                <a:latin typeface="Roboto" panose="02000000000000000000"/>
              </a:rPr>
              <a:t>- обязательства </a:t>
            </a:r>
            <a:r>
              <a:rPr lang="ru-RU" sz="2400" dirty="0">
                <a:latin typeface="Roboto" panose="02000000000000000000"/>
              </a:rPr>
              <a:t>не были исполнены в полном объеме в связи с возникновением не зависящих от поставщика обстоятельств, повлекших невозможность исполнения контракта в связи с распространением </a:t>
            </a:r>
            <a:r>
              <a:rPr lang="ru-RU" sz="2400" dirty="0" err="1">
                <a:latin typeface="Roboto" panose="02000000000000000000"/>
              </a:rPr>
              <a:t>коронавирусной</a:t>
            </a:r>
            <a:r>
              <a:rPr lang="ru-RU" sz="2400" dirty="0">
                <a:latin typeface="Roboto" panose="02000000000000000000"/>
              </a:rPr>
              <a:t> инфекции. </a:t>
            </a:r>
          </a:p>
          <a:p>
            <a:endParaRPr lang="ru-RU" sz="800" dirty="0">
              <a:latin typeface="Roboto" panose="02000000000000000000"/>
            </a:endParaRPr>
          </a:p>
          <a:p>
            <a:r>
              <a:rPr lang="ru-RU" sz="2400" b="1" dirty="0" err="1" smtClean="0">
                <a:solidFill>
                  <a:srgbClr val="FF0000"/>
                </a:solidFill>
                <a:latin typeface="Roboto" panose="02000000000000000000"/>
              </a:rPr>
              <a:t>Вслучае</a:t>
            </a:r>
            <a:r>
              <a:rPr lang="ru-RU" sz="2400" b="1" dirty="0">
                <a:solidFill>
                  <a:srgbClr val="FF0000"/>
                </a:solidFill>
                <a:latin typeface="Roboto" panose="02000000000000000000"/>
              </a:rPr>
              <a:t>, если неуплаченные неустойки начислены вследствие неисполнения поставщиком обязательств в связи с распространением </a:t>
            </a:r>
            <a:r>
              <a:rPr lang="ru-RU" sz="2400" b="1" u="sng" dirty="0" err="1">
                <a:solidFill>
                  <a:srgbClr val="FF0000"/>
                </a:solidFill>
                <a:latin typeface="Roboto" panose="02000000000000000000"/>
              </a:rPr>
              <a:t>коронавирусной</a:t>
            </a:r>
            <a:r>
              <a:rPr lang="ru-RU" sz="2400" b="1" u="sng" dirty="0">
                <a:solidFill>
                  <a:srgbClr val="FF0000"/>
                </a:solidFill>
                <a:latin typeface="Roboto" panose="02000000000000000000"/>
              </a:rPr>
              <a:t> инфекции</a:t>
            </a:r>
            <a:r>
              <a:rPr lang="ru-RU" sz="2400" b="1" dirty="0">
                <a:solidFill>
                  <a:srgbClr val="FF0000"/>
                </a:solidFill>
                <a:latin typeface="Roboto" panose="02000000000000000000"/>
              </a:rPr>
              <a:t>, заказчик осуществляется списание начисленных и неуплаченных сумм неустоек. </a:t>
            </a:r>
          </a:p>
        </p:txBody>
      </p:sp>
      <p:sp>
        <p:nvSpPr>
          <p:cNvPr id="6" name="Прямоугольник 5"/>
          <p:cNvSpPr/>
          <p:nvPr/>
        </p:nvSpPr>
        <p:spPr>
          <a:xfrm>
            <a:off x="1160207" y="255639"/>
            <a:ext cx="9832258" cy="12880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latin typeface="Roboto"/>
              </a:rPr>
              <a:t>Правила </a:t>
            </a:r>
            <a:r>
              <a:rPr lang="ru-RU" sz="2400" b="1" dirty="0">
                <a:latin typeface="Roboto"/>
              </a:rPr>
              <a:t>списания начисленных и неуплаченных сумм неустоек по неисполненным </a:t>
            </a:r>
            <a:r>
              <a:rPr lang="ru-RU" sz="2400" b="1" dirty="0">
                <a:solidFill>
                  <a:srgbClr val="FF0000"/>
                </a:solidFill>
                <a:latin typeface="Roboto"/>
              </a:rPr>
              <a:t>в 2020 г. </a:t>
            </a:r>
            <a:r>
              <a:rPr lang="ru-RU" sz="2400" b="1" dirty="0">
                <a:latin typeface="Roboto"/>
              </a:rPr>
              <a:t>обязательствам </a:t>
            </a:r>
            <a:endParaRPr lang="ru-RU" sz="2400" b="1" dirty="0" smtClean="0">
              <a:latin typeface="Roboto"/>
            </a:endParaRPr>
          </a:p>
          <a:p>
            <a:r>
              <a:rPr lang="ru-RU" sz="2400" b="1" dirty="0" smtClean="0">
                <a:latin typeface="Roboto"/>
              </a:rPr>
              <a:t>(Постановлением </a:t>
            </a:r>
            <a:r>
              <a:rPr lang="ru-RU" sz="2400" b="1" dirty="0">
                <a:latin typeface="Roboto"/>
              </a:rPr>
              <a:t>Правительства РФ от 26 апреля 2020 г. № </a:t>
            </a:r>
            <a:r>
              <a:rPr lang="ru-RU" sz="2400" b="1" dirty="0" smtClean="0">
                <a:latin typeface="Roboto"/>
              </a:rPr>
              <a:t>591)</a:t>
            </a:r>
            <a:endParaRPr lang="ru-RU" sz="2400" b="1" dirty="0">
              <a:latin typeface="Roboto"/>
            </a:endParaRPr>
          </a:p>
        </p:txBody>
      </p:sp>
      <p:sp>
        <p:nvSpPr>
          <p:cNvPr id="7" name="TextBox 6"/>
          <p:cNvSpPr txBox="1"/>
          <p:nvPr/>
        </p:nvSpPr>
        <p:spPr>
          <a:xfrm rot="5400000">
            <a:off x="8377083" y="3240942"/>
            <a:ext cx="6685937" cy="400110"/>
          </a:xfrm>
          <a:prstGeom prst="rect">
            <a:avLst/>
          </a:prstGeom>
          <a:noFill/>
        </p:spPr>
        <p:txBody>
          <a:bodyPr wrap="square" rtlCol="0">
            <a:spAutoFit/>
          </a:bodyPr>
          <a:lstStyle/>
          <a:p>
            <a:r>
              <a:rPr lang="ru-RU" sz="2000" dirty="0" smtClean="0">
                <a:latin typeface="Roboto"/>
              </a:rPr>
              <a:t>Постановление Правительства </a:t>
            </a:r>
            <a:r>
              <a:rPr lang="ru-RU" sz="2000" dirty="0">
                <a:latin typeface="Roboto"/>
              </a:rPr>
              <a:t>РФ от 4 июля 2018 г. № 783</a:t>
            </a:r>
          </a:p>
        </p:txBody>
      </p:sp>
    </p:spTree>
    <p:extLst>
      <p:ext uri="{BB962C8B-B14F-4D97-AF65-F5344CB8AC3E}">
        <p14:creationId xmlns:p14="http://schemas.microsoft.com/office/powerpoint/2010/main" val="6379401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i0.wp.com/getdrawings.com/images/team-building-drawing-9.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473633" y="5631659"/>
            <a:ext cx="1718367" cy="122634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85019" y="2846280"/>
            <a:ext cx="11041626" cy="3293209"/>
          </a:xfrm>
          <a:prstGeom prst="rect">
            <a:avLst/>
          </a:prstGeom>
        </p:spPr>
        <p:txBody>
          <a:bodyPr wrap="square">
            <a:spAutoFit/>
          </a:bodyPr>
          <a:lstStyle/>
          <a:p>
            <a:r>
              <a:rPr lang="ru-RU" sz="2800" b="1" dirty="0" smtClean="0">
                <a:latin typeface="Roboto" panose="02000000000000000000"/>
              </a:rPr>
              <a:t>Условия </a:t>
            </a:r>
            <a:r>
              <a:rPr lang="ru-RU" sz="2800" b="1" dirty="0">
                <a:latin typeface="Roboto" panose="02000000000000000000"/>
              </a:rPr>
              <a:t>допустимости такого соглашения: </a:t>
            </a:r>
            <a:endParaRPr lang="ru-RU" sz="2800" b="1" dirty="0" smtClean="0">
              <a:latin typeface="Roboto" panose="02000000000000000000"/>
            </a:endParaRPr>
          </a:p>
          <a:p>
            <a:pPr marL="342900" indent="-342900">
              <a:buAutoNum type="arabicPeriod"/>
            </a:pPr>
            <a:r>
              <a:rPr lang="ru-RU" sz="2000" dirty="0" smtClean="0">
                <a:latin typeface="Roboto" panose="02000000000000000000"/>
              </a:rPr>
              <a:t>Независящие </a:t>
            </a:r>
            <a:r>
              <a:rPr lang="ru-RU" sz="2000" dirty="0">
                <a:latin typeface="Roboto" panose="02000000000000000000"/>
              </a:rPr>
              <a:t>от сторон контракта обстоятельства влекут невозможность его исполнения (имеется прямая </a:t>
            </a:r>
            <a:r>
              <a:rPr lang="ru-RU" sz="2000" dirty="0" smtClean="0">
                <a:latin typeface="Roboto" panose="02000000000000000000"/>
              </a:rPr>
              <a:t>причинно-следственная </a:t>
            </a:r>
            <a:r>
              <a:rPr lang="ru-RU" sz="2000" dirty="0">
                <a:latin typeface="Roboto" panose="02000000000000000000"/>
              </a:rPr>
              <a:t>связь); </a:t>
            </a:r>
            <a:endParaRPr lang="ru-RU" sz="2000" dirty="0" smtClean="0">
              <a:latin typeface="Roboto" panose="02000000000000000000"/>
            </a:endParaRPr>
          </a:p>
          <a:p>
            <a:pPr marL="342900" indent="-342900">
              <a:buAutoNum type="arabicPeriod"/>
            </a:pPr>
            <a:r>
              <a:rPr lang="ru-RU" sz="2000" dirty="0" smtClean="0">
                <a:latin typeface="Roboto" panose="02000000000000000000"/>
              </a:rPr>
              <a:t>Обстоятельства </a:t>
            </a:r>
            <a:r>
              <a:rPr lang="ru-RU" sz="2000" dirty="0">
                <a:latin typeface="Roboto" panose="02000000000000000000"/>
              </a:rPr>
              <a:t>возникли уже при исполнении Контракта; </a:t>
            </a:r>
            <a:endParaRPr lang="ru-RU" sz="2000" dirty="0" smtClean="0">
              <a:latin typeface="Roboto" panose="02000000000000000000"/>
            </a:endParaRPr>
          </a:p>
          <a:p>
            <a:pPr marL="342900" indent="-342900">
              <a:buAutoNum type="arabicPeriod"/>
            </a:pPr>
            <a:r>
              <a:rPr lang="ru-RU" sz="2000" dirty="0" smtClean="0">
                <a:latin typeface="Roboto" panose="02000000000000000000"/>
              </a:rPr>
              <a:t>Имеется </a:t>
            </a:r>
            <a:r>
              <a:rPr lang="ru-RU" sz="2000" dirty="0">
                <a:latin typeface="Roboto" panose="02000000000000000000"/>
              </a:rPr>
              <a:t>письменное обоснование такого изменения на основании решения соответствующего исполнительного органа власти (в зависимости от того, для чьих нужд закупка); </a:t>
            </a:r>
            <a:endParaRPr lang="ru-RU" sz="2000" dirty="0" smtClean="0">
              <a:latin typeface="Roboto" panose="02000000000000000000"/>
            </a:endParaRPr>
          </a:p>
          <a:p>
            <a:pPr marL="342900" indent="-342900">
              <a:buAutoNum type="arabicPeriod"/>
            </a:pPr>
            <a:r>
              <a:rPr lang="ru-RU" sz="2000" dirty="0" smtClean="0">
                <a:latin typeface="Roboto" panose="02000000000000000000"/>
              </a:rPr>
              <a:t>Поставщиком </a:t>
            </a:r>
            <a:r>
              <a:rPr lang="ru-RU" sz="2000" dirty="0">
                <a:latin typeface="Roboto" panose="02000000000000000000"/>
              </a:rPr>
              <a:t>предоставлено новое обеспечение исполнения контракта (с увеличенным сроком и (или) ценой); </a:t>
            </a:r>
            <a:endParaRPr lang="ru-RU" sz="2000" dirty="0" smtClean="0">
              <a:latin typeface="Roboto" panose="02000000000000000000"/>
            </a:endParaRPr>
          </a:p>
          <a:p>
            <a:pPr marL="342900" indent="-342900">
              <a:buAutoNum type="arabicPeriod"/>
            </a:pPr>
            <a:r>
              <a:rPr lang="ru-RU" sz="2000" dirty="0" smtClean="0">
                <a:latin typeface="Roboto" panose="02000000000000000000"/>
              </a:rPr>
              <a:t>Изменение </a:t>
            </a:r>
            <a:r>
              <a:rPr lang="ru-RU" sz="2000" dirty="0">
                <a:latin typeface="Roboto" panose="02000000000000000000"/>
              </a:rPr>
              <a:t>цены осуществляется в пределах доведенных лимитов бюджетных обязательств на срок </a:t>
            </a:r>
            <a:r>
              <a:rPr lang="ru-RU" sz="2000" dirty="0" smtClean="0">
                <a:latin typeface="Roboto" panose="02000000000000000000"/>
              </a:rPr>
              <a:t>исполнения</a:t>
            </a:r>
            <a:endParaRPr lang="ru-RU" sz="2000" dirty="0">
              <a:latin typeface="Roboto" panose="02000000000000000000"/>
            </a:endParaRPr>
          </a:p>
        </p:txBody>
      </p:sp>
      <p:sp>
        <p:nvSpPr>
          <p:cNvPr id="4" name="Прямоугольник 3"/>
          <p:cNvSpPr/>
          <p:nvPr/>
        </p:nvSpPr>
        <p:spPr>
          <a:xfrm>
            <a:off x="619432" y="206477"/>
            <a:ext cx="10972800" cy="11012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atin typeface="Roboto"/>
              </a:rPr>
              <a:t>По соглашению сторон допускается изменение срока исполнения контракта, и (или) цены контракта</a:t>
            </a:r>
          </a:p>
        </p:txBody>
      </p:sp>
      <p:sp>
        <p:nvSpPr>
          <p:cNvPr id="6" name="TextBox 5"/>
          <p:cNvSpPr txBox="1"/>
          <p:nvPr/>
        </p:nvSpPr>
        <p:spPr>
          <a:xfrm>
            <a:off x="550606" y="1307690"/>
            <a:ext cx="11041626" cy="1200329"/>
          </a:xfrm>
          <a:prstGeom prst="rect">
            <a:avLst/>
          </a:prstGeom>
          <a:noFill/>
        </p:spPr>
        <p:txBody>
          <a:bodyPr wrap="square" rtlCol="0">
            <a:spAutoFit/>
          </a:bodyPr>
          <a:lstStyle/>
          <a:p>
            <a:r>
              <a:rPr lang="ru-RU" sz="2400" dirty="0" smtClean="0">
                <a:latin typeface="Roboto" panose="02000000000000000000"/>
              </a:rPr>
              <a:t>, </a:t>
            </a:r>
            <a:r>
              <a:rPr lang="ru-RU" sz="2400" dirty="0">
                <a:latin typeface="Roboto" panose="02000000000000000000"/>
              </a:rPr>
              <a:t>если при его исполнении в связи с распространением новой </a:t>
            </a:r>
            <a:r>
              <a:rPr lang="ru-RU" sz="2400" dirty="0" err="1">
                <a:latin typeface="Roboto" panose="02000000000000000000"/>
              </a:rPr>
              <a:t>коронавирусной</a:t>
            </a:r>
            <a:r>
              <a:rPr lang="ru-RU" sz="2400" dirty="0">
                <a:latin typeface="Roboto" panose="02000000000000000000"/>
              </a:rPr>
              <a:t> инфекции, возникли независящие от сторон контракта обстоятельства, влекущие невозможность его исполнения (ч. 65 ст. 112 Закона № 44-ФЗ). </a:t>
            </a:r>
          </a:p>
        </p:txBody>
      </p:sp>
    </p:spTree>
    <p:extLst>
      <p:ext uri="{BB962C8B-B14F-4D97-AF65-F5344CB8AC3E}">
        <p14:creationId xmlns:p14="http://schemas.microsoft.com/office/powerpoint/2010/main" val="13347269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gmpr74.ru/storage/app/uploads/public/590/c36/38a/590c3638aee815549286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1354"/>
            <a:ext cx="5488555" cy="400664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17754" y="167151"/>
            <a:ext cx="11375923" cy="2862322"/>
          </a:xfrm>
          <a:prstGeom prst="rect">
            <a:avLst/>
          </a:prstGeom>
        </p:spPr>
        <p:txBody>
          <a:bodyPr wrap="square">
            <a:spAutoFit/>
          </a:bodyPr>
          <a:lstStyle/>
          <a:p>
            <a:r>
              <a:rPr lang="ru-RU" sz="3600" b="1" dirty="0">
                <a:solidFill>
                  <a:srgbClr val="C00000"/>
                </a:solidFill>
                <a:latin typeface="Roboto" panose="02000000000000000000"/>
              </a:rPr>
              <a:t>обзор по отдельным вопросам судебной практики, связанным с применением законодательства и мер по противодействию распространению на территории Российской Федерации новой </a:t>
            </a:r>
            <a:r>
              <a:rPr lang="ru-RU" sz="3600" b="1" dirty="0" err="1">
                <a:solidFill>
                  <a:srgbClr val="C00000"/>
                </a:solidFill>
                <a:latin typeface="Roboto" panose="02000000000000000000"/>
              </a:rPr>
              <a:t>коронавирусной</a:t>
            </a:r>
            <a:r>
              <a:rPr lang="ru-RU" sz="3600" b="1" dirty="0">
                <a:solidFill>
                  <a:srgbClr val="C00000"/>
                </a:solidFill>
                <a:latin typeface="Roboto" panose="02000000000000000000"/>
              </a:rPr>
              <a:t> инфекции (COVID-19</a:t>
            </a:r>
            <a:r>
              <a:rPr lang="ru-RU" sz="3600" b="1" dirty="0" smtClean="0">
                <a:solidFill>
                  <a:srgbClr val="C00000"/>
                </a:solidFill>
                <a:latin typeface="Roboto" panose="02000000000000000000"/>
              </a:rPr>
              <a:t>)</a:t>
            </a:r>
            <a:endParaRPr lang="ru-RU" sz="3600" dirty="0">
              <a:solidFill>
                <a:srgbClr val="C00000"/>
              </a:solidFill>
              <a:latin typeface="Roboto" panose="02000000000000000000"/>
            </a:endParaRPr>
          </a:p>
        </p:txBody>
      </p:sp>
      <p:sp>
        <p:nvSpPr>
          <p:cNvPr id="7" name="TextBox 6"/>
          <p:cNvSpPr txBox="1"/>
          <p:nvPr/>
        </p:nvSpPr>
        <p:spPr>
          <a:xfrm>
            <a:off x="6292645" y="3991897"/>
            <a:ext cx="5604387" cy="2062103"/>
          </a:xfrm>
          <a:prstGeom prst="rect">
            <a:avLst/>
          </a:prstGeom>
          <a:noFill/>
        </p:spPr>
        <p:txBody>
          <a:bodyPr wrap="square" rtlCol="0">
            <a:spAutoFit/>
          </a:bodyPr>
          <a:lstStyle/>
          <a:p>
            <a:r>
              <a:rPr lang="ru-RU" sz="3200" dirty="0" smtClean="0">
                <a:solidFill>
                  <a:srgbClr val="444444"/>
                </a:solidFill>
                <a:latin typeface="Roboto" panose="02000000000000000000"/>
              </a:rPr>
              <a:t>утвержден </a:t>
            </a:r>
            <a:r>
              <a:rPr lang="ru-RU" sz="3200" dirty="0">
                <a:solidFill>
                  <a:srgbClr val="444444"/>
                </a:solidFill>
                <a:latin typeface="Roboto" panose="02000000000000000000"/>
              </a:rPr>
              <a:t>Президиумом Верховного Суда Российской Федерации 21 апреля 2020 года.</a:t>
            </a:r>
            <a:endParaRPr lang="ru-RU" sz="3200" dirty="0">
              <a:latin typeface="Roboto" panose="02000000000000000000"/>
            </a:endParaRPr>
          </a:p>
        </p:txBody>
      </p:sp>
    </p:spTree>
    <p:extLst>
      <p:ext uri="{BB962C8B-B14F-4D97-AF65-F5344CB8AC3E}">
        <p14:creationId xmlns:p14="http://schemas.microsoft.com/office/powerpoint/2010/main" val="14001155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3794" y="1164299"/>
            <a:ext cx="9969909" cy="4339650"/>
          </a:xfrm>
          <a:prstGeom prst="rect">
            <a:avLst/>
          </a:prstGeom>
        </p:spPr>
        <p:txBody>
          <a:bodyPr wrap="square">
            <a:spAutoFit/>
          </a:bodyPr>
          <a:lstStyle/>
          <a:p>
            <a:pPr fontAlgn="base"/>
            <a:r>
              <a:rPr lang="ru-RU" sz="2000" dirty="0">
                <a:solidFill>
                  <a:srgbClr val="444444"/>
                </a:solidFill>
                <a:latin typeface="Alegreya Sans"/>
              </a:rPr>
              <a:t>признание распространения новой </a:t>
            </a:r>
            <a:r>
              <a:rPr lang="ru-RU" sz="2000" dirty="0" err="1">
                <a:solidFill>
                  <a:srgbClr val="444444"/>
                </a:solidFill>
                <a:latin typeface="Alegreya Sans"/>
              </a:rPr>
              <a:t>коронавирусной</a:t>
            </a:r>
            <a:r>
              <a:rPr lang="ru-RU" sz="2000" dirty="0">
                <a:solidFill>
                  <a:srgbClr val="444444"/>
                </a:solidFill>
                <a:latin typeface="Alegreya Sans"/>
              </a:rPr>
              <a:t> инфекции обстоятельством непреодолимой силы </a:t>
            </a:r>
            <a:r>
              <a:rPr lang="ru-RU" sz="2000" b="1" dirty="0">
                <a:solidFill>
                  <a:srgbClr val="444444"/>
                </a:solidFill>
                <a:latin typeface="inherit"/>
              </a:rPr>
              <a:t>не может быть универсальным для всех категорий должников</a:t>
            </a:r>
            <a:r>
              <a:rPr lang="ru-RU" sz="2000" dirty="0">
                <a:solidFill>
                  <a:srgbClr val="444444"/>
                </a:solidFill>
                <a:latin typeface="Alegreya Sans"/>
              </a:rPr>
              <a:t>, независимо от типа их деятельности, условий ее осуществления, в том числе региона, в котором действует организация, </a:t>
            </a:r>
            <a:endParaRPr lang="ru-RU" sz="2000" dirty="0" smtClean="0">
              <a:solidFill>
                <a:srgbClr val="444444"/>
              </a:solidFill>
              <a:latin typeface="Alegreya Sans"/>
            </a:endParaRPr>
          </a:p>
          <a:p>
            <a:pPr fontAlgn="base"/>
            <a:endParaRPr lang="ru-RU" sz="800" dirty="0" smtClean="0">
              <a:solidFill>
                <a:srgbClr val="444444"/>
              </a:solidFill>
              <a:latin typeface="Alegreya Sans"/>
            </a:endParaRPr>
          </a:p>
          <a:p>
            <a:pPr fontAlgn="base"/>
            <a:r>
              <a:rPr lang="ru-RU" sz="2000" b="1" dirty="0" smtClean="0">
                <a:solidFill>
                  <a:srgbClr val="C00000"/>
                </a:solidFill>
                <a:latin typeface="Alegreya Sans"/>
              </a:rPr>
              <a:t>в </a:t>
            </a:r>
            <a:r>
              <a:rPr lang="ru-RU" sz="2000" b="1" dirty="0">
                <a:solidFill>
                  <a:srgbClr val="C00000"/>
                </a:solidFill>
                <a:latin typeface="Alegreya Sans"/>
              </a:rPr>
              <a:t>силу чего существование обстоятельств непреодолимой силы должно быть установлено с учётом обстоятельств конкретного дела (в том числе срока исполнения обязательства, характера неисполненного обязательства, разумности и добросовестности действий должника и т.д.).</a:t>
            </a:r>
          </a:p>
          <a:p>
            <a:pPr fontAlgn="base"/>
            <a:endParaRPr lang="ru-RU" sz="800" b="1" u="sng" dirty="0" smtClean="0">
              <a:solidFill>
                <a:srgbClr val="444444"/>
              </a:solidFill>
              <a:latin typeface="Alegreya Sans"/>
            </a:endParaRPr>
          </a:p>
          <a:p>
            <a:pPr fontAlgn="base"/>
            <a:r>
              <a:rPr lang="ru-RU" sz="2000" b="1" u="sng" dirty="0" smtClean="0">
                <a:solidFill>
                  <a:srgbClr val="444444"/>
                </a:solidFill>
                <a:latin typeface="Alegreya Sans"/>
              </a:rPr>
              <a:t>Не </a:t>
            </a:r>
            <a:r>
              <a:rPr lang="ru-RU" sz="2000" b="1" u="sng" dirty="0">
                <a:solidFill>
                  <a:srgbClr val="444444"/>
                </a:solidFill>
                <a:latin typeface="Alegreya Sans"/>
              </a:rPr>
              <a:t>могут быть признаны непреодолимой силой обстоятельства, наступление которых зависело от воли или действий стороны обязательства</a:t>
            </a:r>
            <a:r>
              <a:rPr lang="ru-RU" sz="2000" dirty="0">
                <a:solidFill>
                  <a:srgbClr val="444444"/>
                </a:solidFill>
                <a:latin typeface="Alegreya Sans"/>
              </a:rPr>
              <a:t>, например, отсутствие у должника необходимых денежных средств, </a:t>
            </a:r>
            <a:r>
              <a:rPr lang="ru-RU" sz="2000" b="1" dirty="0">
                <a:solidFill>
                  <a:srgbClr val="444444"/>
                </a:solidFill>
                <a:latin typeface="inherit"/>
              </a:rPr>
              <a:t>нарушение обязательств его контрагентами</a:t>
            </a:r>
            <a:r>
              <a:rPr lang="ru-RU" sz="2000" dirty="0">
                <a:solidFill>
                  <a:srgbClr val="444444"/>
                </a:solidFill>
                <a:latin typeface="Alegreya Sans"/>
              </a:rPr>
              <a:t>, неправомерные действия его представителей.</a:t>
            </a:r>
            <a:endParaRPr lang="ru-RU" sz="2000" b="0" i="0" dirty="0">
              <a:solidFill>
                <a:srgbClr val="444444"/>
              </a:solidFill>
              <a:effectLst/>
              <a:latin typeface="Alegreya Sans"/>
            </a:endParaRPr>
          </a:p>
        </p:txBody>
      </p:sp>
      <p:sp>
        <p:nvSpPr>
          <p:cNvPr id="5" name="TextBox 4"/>
          <p:cNvSpPr txBox="1"/>
          <p:nvPr/>
        </p:nvSpPr>
        <p:spPr>
          <a:xfrm>
            <a:off x="363794" y="226142"/>
            <a:ext cx="2802193" cy="769441"/>
          </a:xfrm>
          <a:prstGeom prst="rect">
            <a:avLst/>
          </a:prstGeom>
          <a:noFill/>
        </p:spPr>
        <p:txBody>
          <a:bodyPr wrap="square" rtlCol="0">
            <a:spAutoFit/>
          </a:bodyPr>
          <a:lstStyle/>
          <a:p>
            <a:r>
              <a:rPr lang="ru-RU" sz="4400" b="1" dirty="0" smtClean="0">
                <a:solidFill>
                  <a:srgbClr val="C00000"/>
                </a:solidFill>
                <a:latin typeface="Roboto" panose="02000000000000000000"/>
              </a:rPr>
              <a:t>ВЫВОДЫ</a:t>
            </a:r>
            <a:endParaRPr lang="ru-RU" sz="4400" b="1" dirty="0">
              <a:solidFill>
                <a:srgbClr val="C00000"/>
              </a:solidFill>
              <a:latin typeface="Roboto" panose="02000000000000000000"/>
            </a:endParaRPr>
          </a:p>
        </p:txBody>
      </p:sp>
      <p:pic>
        <p:nvPicPr>
          <p:cNvPr id="8194" name="Picture 2" descr="https://www.pngarts.com/files/4/Exclamation-Mark-PNG-Transparent-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149" y="810917"/>
            <a:ext cx="5260257" cy="526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849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rot="16200000">
            <a:off x="5740399" y="406392"/>
            <a:ext cx="6858001" cy="60451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Прямоугольник 16"/>
          <p:cNvSpPr/>
          <p:nvPr/>
        </p:nvSpPr>
        <p:spPr>
          <a:xfrm>
            <a:off x="540034" y="275239"/>
            <a:ext cx="5354030" cy="646331"/>
          </a:xfrm>
          <a:prstGeom prst="rect">
            <a:avLst/>
          </a:prstGeom>
        </p:spPr>
        <p:txBody>
          <a:bodyPr wrap="square">
            <a:spAutoFit/>
          </a:bodyPr>
          <a:lstStyle/>
          <a:p>
            <a:r>
              <a:rPr lang="ru-RU"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КЛЮЧЕВЫЕ КЛИЕНТЫ</a:t>
            </a:r>
          </a:p>
        </p:txBody>
      </p:sp>
      <p:sp>
        <p:nvSpPr>
          <p:cNvPr id="35" name="Прямоугольник 34"/>
          <p:cNvSpPr/>
          <p:nvPr/>
        </p:nvSpPr>
        <p:spPr>
          <a:xfrm>
            <a:off x="1743276" y="1734889"/>
            <a:ext cx="4301925" cy="369332"/>
          </a:xfrm>
          <a:prstGeom prst="rect">
            <a:avLst/>
          </a:prstGeom>
        </p:spPr>
        <p:txBody>
          <a:bodyPr wrap="square">
            <a:spAutoFit/>
          </a:bodyPr>
          <a:lstStyle/>
          <a:p>
            <a:r>
              <a:rPr lang="ru-RU" dirty="0">
                <a:solidFill>
                  <a:schemeClr val="bg1"/>
                </a:solidFill>
                <a:latin typeface="Franklin Gothic Demi" panose="020B0703020102020204" pitchFamily="34" charset="0"/>
                <a:ea typeface="Calibri" panose="020F0502020204030204" pitchFamily="34" charset="0"/>
                <a:cs typeface="Times New Roman" panose="02020603050405020304" pitchFamily="18" charset="0"/>
              </a:rPr>
              <a:t>Министерство сельского хозяйства РФ</a:t>
            </a:r>
          </a:p>
        </p:txBody>
      </p:sp>
      <p:pic>
        <p:nvPicPr>
          <p:cNvPr id="28" name="Picture 12" descr="ÐÐ°ÑÑÐ¸Ð½ÐºÐ¸ Ð¿Ð¾ Ð·Ð°Ð¿ÑÐ¾ÑÑ Ð Ð¾ÑÑÐµÑ">
            <a:extLst>
              <a:ext uri="{FF2B5EF4-FFF2-40B4-BE49-F238E27FC236}">
                <a16:creationId xmlns:a16="http://schemas.microsoft.com/office/drawing/2014/main" id="{7ACAAD7B-47F5-48A9-8A52-EE16EA7078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0251" y="793698"/>
            <a:ext cx="1033397" cy="12650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ÐÐ°ÑÑÐ¸Ð½ÐºÐ¸ Ð¿Ð¾ Ð·Ð°Ð¿ÑÐ¾ÑÑ ÐÐÐ">
            <a:extLst>
              <a:ext uri="{FF2B5EF4-FFF2-40B4-BE49-F238E27FC236}">
                <a16:creationId xmlns:a16="http://schemas.microsoft.com/office/drawing/2014/main" id="{C3871995-3C38-408B-BE6E-51A7DCFB01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70" y="5647508"/>
            <a:ext cx="3077370" cy="7317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ÐÐ°ÑÑÐ¸Ð½ÐºÐ¸ Ð¿Ð¾ Ð·Ð°Ð¿ÑÐ¾ÑÑ Ð¿ÐµÐ½ÑÐ¸Ð¾Ð½Ð½ÑÐ¹ ÑÐ¾Ð½Ð´ ÑÐ¾ÑÑÐ¸Ð¸">
            <a:extLst>
              <a:ext uri="{FF2B5EF4-FFF2-40B4-BE49-F238E27FC236}">
                <a16:creationId xmlns:a16="http://schemas.microsoft.com/office/drawing/2014/main" id="{18D9BBEB-5C74-40D9-AFD1-D617919E0D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257" y="2807781"/>
            <a:ext cx="906039" cy="90603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ÐÐ°ÑÑÐ¸Ð½ÐºÐ¸ Ð¿Ð¾ Ð·Ð°Ð¿ÑÐ¾ÑÑ Ð¼Ð¸Ð½ÑÐµÐ»ÑÑÐ¾Ð· ÑÐ¾ÑÑÐ¸Ð¸">
            <a:extLst>
              <a:ext uri="{FF2B5EF4-FFF2-40B4-BE49-F238E27FC236}">
                <a16:creationId xmlns:a16="http://schemas.microsoft.com/office/drawing/2014/main" id="{91193B3D-8B43-474E-92DB-EFB795F45AB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0555" y="1478844"/>
            <a:ext cx="775445" cy="881423"/>
          </a:xfrm>
          <a:prstGeom prst="rect">
            <a:avLst/>
          </a:prstGeom>
          <a:noFill/>
          <a:extLst>
            <a:ext uri="{909E8E84-426E-40DD-AFC4-6F175D3DCCD1}">
              <a14:hiddenFill xmlns:a14="http://schemas.microsoft.com/office/drawing/2010/main">
                <a:solidFill>
                  <a:srgbClr val="FFFFFF"/>
                </a:solidFill>
              </a14:hiddenFill>
            </a:ext>
          </a:extLst>
        </p:spPr>
      </p:pic>
      <p:sp>
        <p:nvSpPr>
          <p:cNvPr id="34" name="Прямоугольник 33">
            <a:extLst>
              <a:ext uri="{FF2B5EF4-FFF2-40B4-BE49-F238E27FC236}">
                <a16:creationId xmlns:a16="http://schemas.microsoft.com/office/drawing/2014/main" id="{916C04E5-F687-4BB3-B2E4-6A13BC01C770}"/>
              </a:ext>
            </a:extLst>
          </p:cNvPr>
          <p:cNvSpPr/>
          <p:nvPr/>
        </p:nvSpPr>
        <p:spPr>
          <a:xfrm>
            <a:off x="1743275" y="3076134"/>
            <a:ext cx="4301925" cy="369332"/>
          </a:xfrm>
          <a:prstGeom prst="rect">
            <a:avLst/>
          </a:prstGeom>
        </p:spPr>
        <p:txBody>
          <a:bodyPr wrap="square">
            <a:spAutoFit/>
          </a:bodyPr>
          <a:lstStyle/>
          <a:p>
            <a:r>
              <a:rPr lang="ru-RU" dirty="0">
                <a:solidFill>
                  <a:schemeClr val="bg1"/>
                </a:solidFill>
                <a:latin typeface="Franklin Gothic Demi" panose="020B0703020102020204" pitchFamily="34" charset="0"/>
                <a:ea typeface="Calibri" panose="020F0502020204030204" pitchFamily="34" charset="0"/>
                <a:cs typeface="Times New Roman" panose="02020603050405020304" pitchFamily="18" charset="0"/>
              </a:rPr>
              <a:t>Пенсионный фонд РФ</a:t>
            </a:r>
          </a:p>
        </p:txBody>
      </p:sp>
      <p:sp>
        <p:nvSpPr>
          <p:cNvPr id="39" name="Прямоугольник 38">
            <a:extLst>
              <a:ext uri="{FF2B5EF4-FFF2-40B4-BE49-F238E27FC236}">
                <a16:creationId xmlns:a16="http://schemas.microsoft.com/office/drawing/2014/main" id="{6E78BE31-7D9E-479B-B77B-35E4B6B90DF1}"/>
              </a:ext>
            </a:extLst>
          </p:cNvPr>
          <p:cNvSpPr/>
          <p:nvPr/>
        </p:nvSpPr>
        <p:spPr>
          <a:xfrm>
            <a:off x="7803648" y="913169"/>
            <a:ext cx="4301925" cy="646331"/>
          </a:xfrm>
          <a:prstGeom prst="rect">
            <a:avLst/>
          </a:prstGeom>
        </p:spPr>
        <p:txBody>
          <a:bodyPr wrap="square">
            <a:spAutoFit/>
          </a:bodyPr>
          <a:lstStyle/>
          <a:p>
            <a:r>
              <a:rPr lang="ru-RU" dirty="0">
                <a:latin typeface="Franklin Gothic Demi" panose="020B0703020102020204" pitchFamily="34" charset="0"/>
                <a:ea typeface="Calibri" panose="020F0502020204030204" pitchFamily="34" charset="0"/>
                <a:cs typeface="Times New Roman" panose="02020603050405020304" pitchFamily="18" charset="0"/>
              </a:rPr>
              <a:t>Ключевые холдинги и организации </a:t>
            </a:r>
            <a:r>
              <a:rPr lang="ru-RU" dirty="0" err="1">
                <a:latin typeface="Franklin Gothic Demi" panose="020B0703020102020204" pitchFamily="34" charset="0"/>
                <a:ea typeface="Calibri" panose="020F0502020204030204" pitchFamily="34" charset="0"/>
                <a:cs typeface="Times New Roman" panose="02020603050405020304" pitchFamily="18" charset="0"/>
              </a:rPr>
              <a:t>Ростеха</a:t>
            </a:r>
            <a:endParaRPr lang="ru-RU" dirty="0">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4A4EB6F3-2B4A-4C08-AB7B-3E99318A68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034" y="4172271"/>
            <a:ext cx="996484" cy="996484"/>
          </a:xfrm>
          <a:prstGeom prst="rect">
            <a:avLst/>
          </a:prstGeom>
        </p:spPr>
      </p:pic>
      <p:sp>
        <p:nvSpPr>
          <p:cNvPr id="59" name="Прямоугольник 58">
            <a:extLst>
              <a:ext uri="{FF2B5EF4-FFF2-40B4-BE49-F238E27FC236}">
                <a16:creationId xmlns:a16="http://schemas.microsoft.com/office/drawing/2014/main" id="{1BCC8B7D-7F8C-4B19-B0CE-1EC9B488C15A}"/>
              </a:ext>
            </a:extLst>
          </p:cNvPr>
          <p:cNvSpPr/>
          <p:nvPr/>
        </p:nvSpPr>
        <p:spPr>
          <a:xfrm>
            <a:off x="1743275" y="4347347"/>
            <a:ext cx="4301925" cy="646331"/>
          </a:xfrm>
          <a:prstGeom prst="rect">
            <a:avLst/>
          </a:prstGeom>
        </p:spPr>
        <p:txBody>
          <a:bodyPr wrap="square">
            <a:spAutoFit/>
          </a:bodyPr>
          <a:lstStyle/>
          <a:p>
            <a:r>
              <a:rPr lang="ru-RU" dirty="0">
                <a:solidFill>
                  <a:schemeClr val="bg1"/>
                </a:solidFill>
                <a:latin typeface="Franklin Gothic Demi" panose="020B0703020102020204" pitchFamily="34" charset="0"/>
                <a:ea typeface="Calibri" panose="020F0502020204030204" pitchFamily="34" charset="0"/>
                <a:cs typeface="Times New Roman" panose="02020603050405020304" pitchFamily="18" charset="0"/>
              </a:rPr>
              <a:t>Департамент города Москвы по конкурентной политике</a:t>
            </a:r>
          </a:p>
        </p:txBody>
      </p:sp>
      <p:sp>
        <p:nvSpPr>
          <p:cNvPr id="60" name="Прямоугольник 59">
            <a:extLst>
              <a:ext uri="{FF2B5EF4-FFF2-40B4-BE49-F238E27FC236}">
                <a16:creationId xmlns:a16="http://schemas.microsoft.com/office/drawing/2014/main" id="{30F2C2E7-C0AC-4457-B783-66E199472199}"/>
              </a:ext>
            </a:extLst>
          </p:cNvPr>
          <p:cNvSpPr/>
          <p:nvPr/>
        </p:nvSpPr>
        <p:spPr>
          <a:xfrm>
            <a:off x="7803647" y="2420794"/>
            <a:ext cx="4301925" cy="646331"/>
          </a:xfrm>
          <a:prstGeom prst="rect">
            <a:avLst/>
          </a:prstGeom>
        </p:spPr>
        <p:txBody>
          <a:bodyPr wrap="square">
            <a:spAutoFit/>
          </a:bodyPr>
          <a:lstStyle/>
          <a:p>
            <a:r>
              <a:rPr lang="ru-RU" dirty="0">
                <a:latin typeface="Franklin Gothic Demi" panose="020B0703020102020204" pitchFamily="34" charset="0"/>
                <a:ea typeface="Calibri" panose="020F0502020204030204" pitchFamily="34" charset="0"/>
                <a:cs typeface="Times New Roman" panose="02020603050405020304" pitchFamily="18" charset="0"/>
              </a:rPr>
              <a:t>Комитет государственного заказа Ленинградской области</a:t>
            </a:r>
          </a:p>
        </p:txBody>
      </p:sp>
      <p:sp>
        <p:nvSpPr>
          <p:cNvPr id="61" name="Прямоугольник 60">
            <a:extLst>
              <a:ext uri="{FF2B5EF4-FFF2-40B4-BE49-F238E27FC236}">
                <a16:creationId xmlns:a16="http://schemas.microsoft.com/office/drawing/2014/main" id="{E0683712-2B33-417E-A789-1A57588A50C4}"/>
              </a:ext>
            </a:extLst>
          </p:cNvPr>
          <p:cNvSpPr/>
          <p:nvPr/>
        </p:nvSpPr>
        <p:spPr>
          <a:xfrm>
            <a:off x="7803647" y="3694787"/>
            <a:ext cx="4301925" cy="646331"/>
          </a:xfrm>
          <a:prstGeom prst="rect">
            <a:avLst/>
          </a:prstGeom>
        </p:spPr>
        <p:txBody>
          <a:bodyPr wrap="square">
            <a:spAutoFit/>
          </a:bodyPr>
          <a:lstStyle/>
          <a:p>
            <a:r>
              <a:rPr lang="ru-RU" dirty="0">
                <a:latin typeface="Franklin Gothic Demi" panose="020B0703020102020204" pitchFamily="34" charset="0"/>
                <a:ea typeface="Calibri" panose="020F0502020204030204" pitchFamily="34" charset="0"/>
                <a:cs typeface="Times New Roman" panose="02020603050405020304" pitchFamily="18" charset="0"/>
              </a:rPr>
              <a:t>ГКУ УР Региональный центр закупок Удмуртской Республики</a:t>
            </a:r>
          </a:p>
        </p:txBody>
      </p:sp>
      <p:sp>
        <p:nvSpPr>
          <p:cNvPr id="62" name="Прямоугольник 61">
            <a:extLst>
              <a:ext uri="{FF2B5EF4-FFF2-40B4-BE49-F238E27FC236}">
                <a16:creationId xmlns:a16="http://schemas.microsoft.com/office/drawing/2014/main" id="{2C087F6F-F549-4EC1-8B76-A1B0C2923E50}"/>
              </a:ext>
            </a:extLst>
          </p:cNvPr>
          <p:cNvSpPr/>
          <p:nvPr/>
        </p:nvSpPr>
        <p:spPr>
          <a:xfrm>
            <a:off x="7803646" y="4780938"/>
            <a:ext cx="4301925" cy="646331"/>
          </a:xfrm>
          <a:prstGeom prst="rect">
            <a:avLst/>
          </a:prstGeom>
        </p:spPr>
        <p:txBody>
          <a:bodyPr wrap="square">
            <a:spAutoFit/>
          </a:bodyPr>
          <a:lstStyle/>
          <a:p>
            <a:r>
              <a:rPr lang="ru-RU" dirty="0">
                <a:latin typeface="Franklin Gothic Demi" panose="020B0703020102020204" pitchFamily="34" charset="0"/>
                <a:ea typeface="Calibri" panose="020F0502020204030204" pitchFamily="34" charset="0"/>
                <a:cs typeface="Times New Roman" panose="02020603050405020304" pitchFamily="18" charset="0"/>
              </a:rPr>
              <a:t>Департамент контрактной системы Кемеровской области </a:t>
            </a:r>
          </a:p>
        </p:txBody>
      </p:sp>
      <p:sp>
        <p:nvSpPr>
          <p:cNvPr id="63" name="Прямоугольник 62">
            <a:extLst>
              <a:ext uri="{FF2B5EF4-FFF2-40B4-BE49-F238E27FC236}">
                <a16:creationId xmlns:a16="http://schemas.microsoft.com/office/drawing/2014/main" id="{F6D7AF84-6E34-4A45-A923-0AFECC61668D}"/>
              </a:ext>
            </a:extLst>
          </p:cNvPr>
          <p:cNvSpPr/>
          <p:nvPr/>
        </p:nvSpPr>
        <p:spPr>
          <a:xfrm>
            <a:off x="7803645" y="5955672"/>
            <a:ext cx="4301925" cy="369332"/>
          </a:xfrm>
          <a:prstGeom prst="rect">
            <a:avLst/>
          </a:prstGeom>
        </p:spPr>
        <p:txBody>
          <a:bodyPr wrap="square">
            <a:spAutoFit/>
          </a:bodyPr>
          <a:lstStyle/>
          <a:p>
            <a:r>
              <a:rPr lang="ru-RU" dirty="0">
                <a:latin typeface="Franklin Gothic Demi" panose="020B0703020102020204" pitchFamily="34" charset="0"/>
                <a:ea typeface="Calibri" panose="020F0502020204030204" pitchFamily="34" charset="0"/>
                <a:cs typeface="Times New Roman" panose="02020603050405020304" pitchFamily="18" charset="0"/>
              </a:rPr>
              <a:t>МО «Город Астрахань»</a:t>
            </a:r>
          </a:p>
        </p:txBody>
      </p:sp>
      <p:pic>
        <p:nvPicPr>
          <p:cNvPr id="10" name="Рисунок 9">
            <a:extLst>
              <a:ext uri="{FF2B5EF4-FFF2-40B4-BE49-F238E27FC236}">
                <a16:creationId xmlns:a16="http://schemas.microsoft.com/office/drawing/2014/main" id="{4999AA16-97BB-4FCD-9419-CF1A6FE051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0307" y="2389459"/>
            <a:ext cx="767789" cy="931055"/>
          </a:xfrm>
          <a:prstGeom prst="rect">
            <a:avLst/>
          </a:prstGeom>
        </p:spPr>
      </p:pic>
      <p:pic>
        <p:nvPicPr>
          <p:cNvPr id="12" name="Рисунок 11">
            <a:extLst>
              <a:ext uri="{FF2B5EF4-FFF2-40B4-BE49-F238E27FC236}">
                <a16:creationId xmlns:a16="http://schemas.microsoft.com/office/drawing/2014/main" id="{0E0156E7-16DF-45D0-9F7E-A61C53E932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6547" y="3574491"/>
            <a:ext cx="867845" cy="883755"/>
          </a:xfrm>
          <a:prstGeom prst="rect">
            <a:avLst/>
          </a:prstGeom>
        </p:spPr>
      </p:pic>
      <p:pic>
        <p:nvPicPr>
          <p:cNvPr id="14" name="Рисунок 13">
            <a:extLst>
              <a:ext uri="{FF2B5EF4-FFF2-40B4-BE49-F238E27FC236}">
                <a16:creationId xmlns:a16="http://schemas.microsoft.com/office/drawing/2014/main" id="{6FAFACF3-17A5-4B5F-8218-C7F2CE5F30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5560" y="4662225"/>
            <a:ext cx="829817" cy="883755"/>
          </a:xfrm>
          <a:prstGeom prst="rect">
            <a:avLst/>
          </a:prstGeom>
        </p:spPr>
      </p:pic>
      <p:pic>
        <p:nvPicPr>
          <p:cNvPr id="18" name="Рисунок 17">
            <a:extLst>
              <a:ext uri="{FF2B5EF4-FFF2-40B4-BE49-F238E27FC236}">
                <a16:creationId xmlns:a16="http://schemas.microsoft.com/office/drawing/2014/main" id="{CC32678D-D530-4965-97E7-9A9EDCC6AF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3919" y="5763955"/>
            <a:ext cx="829817" cy="829817"/>
          </a:xfrm>
          <a:prstGeom prst="rect">
            <a:avLst/>
          </a:prstGeom>
        </p:spPr>
      </p:pic>
    </p:spTree>
    <p:extLst>
      <p:ext uri="{BB962C8B-B14F-4D97-AF65-F5344CB8AC3E}">
        <p14:creationId xmlns:p14="http://schemas.microsoft.com/office/powerpoint/2010/main" val="37040624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03530BC-81C6-49C6-B32B-FFC48514B752}"/>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graphicFrame>
        <p:nvGraphicFramePr>
          <p:cNvPr id="3" name="Объект 2">
            <a:extLst>
              <a:ext uri="{FF2B5EF4-FFF2-40B4-BE49-F238E27FC236}">
                <a16:creationId xmlns:a16="http://schemas.microsoft.com/office/drawing/2014/main" id="{53C1CD7A-316C-4CF6-B8DB-48FCCA1FDE58}"/>
              </a:ext>
            </a:extLst>
          </p:cNvPr>
          <p:cNvGraphicFramePr>
            <a:graphicFrameLocks noChangeAspect="1"/>
          </p:cNvGraphicFramePr>
          <p:nvPr>
            <p:extLst>
              <p:ext uri="{D42A27DB-BD31-4B8C-83A1-F6EECF244321}">
                <p14:modId xmlns:p14="http://schemas.microsoft.com/office/powerpoint/2010/main" val="2127372300"/>
              </p:ext>
            </p:extLst>
          </p:nvPr>
        </p:nvGraphicFramePr>
        <p:xfrm>
          <a:off x="9542148" y="300394"/>
          <a:ext cx="2236463" cy="584775"/>
        </p:xfrm>
        <a:graphic>
          <a:graphicData uri="http://schemas.openxmlformats.org/presentationml/2006/ole">
            <mc:AlternateContent xmlns:mc="http://schemas.openxmlformats.org/markup-compatibility/2006">
              <mc:Choice xmlns:v="urn:schemas-microsoft-com:vml" Requires="v">
                <p:oleObj spid="_x0000_s3253" name="CorelDRAW" r:id="rId4" imgW="4115831" imgH="1076364" progId="CorelDraw.Graphic.21">
                  <p:embed/>
                </p:oleObj>
              </mc:Choice>
              <mc:Fallback>
                <p:oleObj name="CorelDRAW" r:id="rId4" imgW="4115831" imgH="1076364" progId="CorelDraw.Graphic.21">
                  <p:embed/>
                  <p:pic>
                    <p:nvPicPr>
                      <p:cNvPr id="3" name="Объект 2">
                        <a:extLst>
                          <a:ext uri="{FF2B5EF4-FFF2-40B4-BE49-F238E27FC236}">
                            <a16:creationId xmlns:a16="http://schemas.microsoft.com/office/drawing/2014/main" id="{53C1CD7A-316C-4CF6-B8DB-48FCCA1FDE58}"/>
                          </a:ext>
                        </a:extLst>
                      </p:cNvPr>
                      <p:cNvPicPr/>
                      <p:nvPr/>
                    </p:nvPicPr>
                    <p:blipFill>
                      <a:blip r:embed="rId5"/>
                      <a:stretch>
                        <a:fillRect/>
                      </a:stretch>
                    </p:blipFill>
                    <p:spPr>
                      <a:xfrm>
                        <a:off x="9542148" y="300394"/>
                        <a:ext cx="2236463" cy="584775"/>
                      </a:xfrm>
                      <a:prstGeom prst="rect">
                        <a:avLst/>
                      </a:prstGeom>
                    </p:spPr>
                  </p:pic>
                </p:oleObj>
              </mc:Fallback>
            </mc:AlternateContent>
          </a:graphicData>
        </a:graphic>
      </p:graphicFrame>
      <p:sp>
        <p:nvSpPr>
          <p:cNvPr id="6" name="Прямоугольник 5">
            <a:extLst>
              <a:ext uri="{FF2B5EF4-FFF2-40B4-BE49-F238E27FC236}">
                <a16:creationId xmlns:a16="http://schemas.microsoft.com/office/drawing/2014/main" id="{062663BD-9F83-414A-BD84-A37438459CD7}"/>
              </a:ext>
            </a:extLst>
          </p:cNvPr>
          <p:cNvSpPr/>
          <p:nvPr/>
        </p:nvSpPr>
        <p:spPr>
          <a:xfrm>
            <a:off x="6879633" y="1308597"/>
            <a:ext cx="2437088" cy="923330"/>
          </a:xfrm>
          <a:prstGeom prst="rect">
            <a:avLst/>
          </a:prstGeom>
        </p:spPr>
        <p:txBody>
          <a:bodyPr wrap="square">
            <a:spAutoFit/>
          </a:bodyPr>
          <a:lstStyle/>
          <a:p>
            <a:r>
              <a:rPr lang="ru-RU" dirty="0">
                <a:solidFill>
                  <a:schemeClr val="bg1"/>
                </a:solidFill>
                <a:latin typeface="Franklin Gothic Book" panose="020B0503020102020204" pitchFamily="34" charset="0"/>
              </a:rPr>
              <a:t>Бесплатный телефон  </a:t>
            </a:r>
          </a:p>
          <a:p>
            <a:r>
              <a:rPr lang="ru-RU" dirty="0">
                <a:solidFill>
                  <a:schemeClr val="bg1"/>
                </a:solidFill>
                <a:latin typeface="Franklin Gothic Book" panose="020B0503020102020204" pitchFamily="34" charset="0"/>
              </a:rPr>
              <a:t>Электронная почта     </a:t>
            </a:r>
            <a:endParaRPr lang="en-US" dirty="0">
              <a:solidFill>
                <a:schemeClr val="bg1"/>
              </a:solidFill>
              <a:latin typeface="Franklin Gothic Book" panose="020B0503020102020204" pitchFamily="34" charset="0"/>
            </a:endParaRPr>
          </a:p>
          <a:p>
            <a:r>
              <a:rPr lang="en-US" dirty="0">
                <a:solidFill>
                  <a:schemeClr val="bg1"/>
                </a:solidFill>
                <a:latin typeface="Franklin Gothic Book" panose="020B0503020102020204" pitchFamily="34" charset="0"/>
                <a:cs typeface="Arial" panose="020B0604020202020204" pitchFamily="34" charset="0"/>
              </a:rPr>
              <a:t>WhatsApp </a:t>
            </a:r>
            <a:r>
              <a:rPr lang="ru-RU" dirty="0">
                <a:solidFill>
                  <a:schemeClr val="bg1"/>
                </a:solidFill>
                <a:latin typeface="Franklin Gothic Book" panose="020B0503020102020204" pitchFamily="34" charset="0"/>
                <a:cs typeface="Arial" panose="020B0604020202020204" pitchFamily="34" charset="0"/>
              </a:rPr>
              <a:t>аккаунт </a:t>
            </a:r>
          </a:p>
        </p:txBody>
      </p:sp>
      <p:sp>
        <p:nvSpPr>
          <p:cNvPr id="4" name="TextBox 3">
            <a:extLst>
              <a:ext uri="{FF2B5EF4-FFF2-40B4-BE49-F238E27FC236}">
                <a16:creationId xmlns:a16="http://schemas.microsoft.com/office/drawing/2014/main" id="{90B70BD0-BDF4-471E-983B-0297BE7696C2}"/>
              </a:ext>
            </a:extLst>
          </p:cNvPr>
          <p:cNvSpPr txBox="1"/>
          <p:nvPr/>
        </p:nvSpPr>
        <p:spPr>
          <a:xfrm>
            <a:off x="9098280" y="1393320"/>
            <a:ext cx="3063240" cy="923330"/>
          </a:xfrm>
          <a:prstGeom prst="rect">
            <a:avLst/>
          </a:prstGeom>
          <a:noFill/>
        </p:spPr>
        <p:txBody>
          <a:bodyPr wrap="square" rtlCol="0">
            <a:spAutoFit/>
          </a:bodyPr>
          <a:lstStyle/>
          <a:p>
            <a:r>
              <a:rPr lang="ru-RU" dirty="0">
                <a:solidFill>
                  <a:schemeClr val="bg1"/>
                </a:solidFill>
                <a:latin typeface="Franklin Gothic Demi" panose="020B0703020102020204" pitchFamily="34" charset="0"/>
              </a:rPr>
              <a:t>8 (800) 500</a:t>
            </a:r>
            <a:r>
              <a:rPr lang="en-US" dirty="0">
                <a:solidFill>
                  <a:schemeClr val="bg1"/>
                </a:solidFill>
                <a:latin typeface="Franklin Gothic Demi" panose="020B0703020102020204" pitchFamily="34" charset="0"/>
              </a:rPr>
              <a:t> </a:t>
            </a:r>
            <a:r>
              <a:rPr lang="ru-RU" dirty="0">
                <a:solidFill>
                  <a:schemeClr val="bg1"/>
                </a:solidFill>
                <a:latin typeface="Franklin Gothic Demi" panose="020B0703020102020204" pitchFamily="34" charset="0"/>
              </a:rPr>
              <a:t>76</a:t>
            </a:r>
            <a:r>
              <a:rPr lang="en-US" dirty="0">
                <a:solidFill>
                  <a:schemeClr val="bg1"/>
                </a:solidFill>
                <a:latin typeface="Franklin Gothic Demi" panose="020B0703020102020204" pitchFamily="34" charset="0"/>
              </a:rPr>
              <a:t> </a:t>
            </a:r>
            <a:r>
              <a:rPr lang="ru-RU" dirty="0">
                <a:solidFill>
                  <a:schemeClr val="bg1"/>
                </a:solidFill>
                <a:latin typeface="Franklin Gothic Demi" panose="020B0703020102020204" pitchFamily="34" charset="0"/>
              </a:rPr>
              <a:t>21</a:t>
            </a:r>
            <a:endParaRPr lang="en-US" dirty="0">
              <a:solidFill>
                <a:schemeClr val="bg1"/>
              </a:solidFill>
              <a:latin typeface="Franklin Gothic Demi" panose="020B0703020102020204" pitchFamily="34" charset="0"/>
              <a:hlinkClick r:id="rId6">
                <a:extLst>
                  <a:ext uri="{A12FA001-AC4F-418D-AE19-62706E023703}">
                    <ahyp:hlinkClr xmlns="" xmlns:ahyp="http://schemas.microsoft.com/office/drawing/2018/hyperlinkcolor" val="tx"/>
                  </a:ext>
                </a:extLst>
              </a:hlinkClick>
            </a:endParaRPr>
          </a:p>
          <a:p>
            <a:r>
              <a:rPr lang="ru-RU" dirty="0">
                <a:solidFill>
                  <a:schemeClr val="bg1"/>
                </a:solidFill>
                <a:latin typeface="Franklin Gothic Demi" panose="020B0703020102020204" pitchFamily="34" charset="0"/>
                <a:hlinkClick r:id="rId6">
                  <a:extLst>
                    <a:ext uri="{A12FA001-AC4F-418D-AE19-62706E023703}">
                      <ahyp:hlinkClr xmlns="" xmlns:ahyp="http://schemas.microsoft.com/office/drawing/2018/hyperlinkcolor" val="tx"/>
                    </a:ext>
                  </a:extLst>
                </a:hlinkClick>
              </a:rPr>
              <a:t>info@mail.zakazrf.ru</a:t>
            </a:r>
            <a:endParaRPr lang="ru-RU" dirty="0">
              <a:solidFill>
                <a:schemeClr val="bg1"/>
              </a:solidFill>
              <a:latin typeface="Franklin Gothic Demi" panose="020B0703020102020204" pitchFamily="34" charset="0"/>
            </a:endParaRPr>
          </a:p>
          <a:p>
            <a:r>
              <a:rPr lang="ru-RU" dirty="0">
                <a:solidFill>
                  <a:schemeClr val="bg1"/>
                </a:solidFill>
                <a:latin typeface="Franklin Gothic Demi" panose="020B0703020102020204" pitchFamily="34" charset="0"/>
                <a:hlinkClick r:id="rId7">
                  <a:extLst>
                    <a:ext uri="{A12FA001-AC4F-418D-AE19-62706E023703}">
                      <ahyp:hlinkClr xmlns="" xmlns:ahyp="http://schemas.microsoft.com/office/drawing/2018/hyperlinkcolor" val="tx"/>
                    </a:ext>
                  </a:extLst>
                </a:hlinkClick>
              </a:rPr>
              <a:t>+7</a:t>
            </a:r>
            <a:r>
              <a:rPr lang="en-US" dirty="0">
                <a:solidFill>
                  <a:schemeClr val="bg1"/>
                </a:solidFill>
                <a:latin typeface="Franklin Gothic Demi" panose="020B0703020102020204" pitchFamily="34" charset="0"/>
                <a:hlinkClick r:id="rId7">
                  <a:extLst>
                    <a:ext uri="{A12FA001-AC4F-418D-AE19-62706E023703}">
                      <ahyp:hlinkClr xmlns="" xmlns:ahyp="http://schemas.microsoft.com/office/drawing/2018/hyperlinkcolor" val="tx"/>
                    </a:ext>
                  </a:extLst>
                </a:hlinkClick>
              </a:rPr>
              <a:t> (</a:t>
            </a:r>
            <a:r>
              <a:rPr lang="ru-RU" dirty="0">
                <a:solidFill>
                  <a:schemeClr val="bg1"/>
                </a:solidFill>
                <a:latin typeface="Franklin Gothic Demi" panose="020B0703020102020204" pitchFamily="34" charset="0"/>
                <a:hlinkClick r:id="rId7">
                  <a:extLst>
                    <a:ext uri="{A12FA001-AC4F-418D-AE19-62706E023703}">
                      <ahyp:hlinkClr xmlns="" xmlns:ahyp="http://schemas.microsoft.com/office/drawing/2018/hyperlinkcolor" val="tx"/>
                    </a:ext>
                  </a:extLst>
                </a:hlinkClick>
              </a:rPr>
              <a:t>905</a:t>
            </a:r>
            <a:r>
              <a:rPr lang="en-US" dirty="0">
                <a:solidFill>
                  <a:schemeClr val="bg1"/>
                </a:solidFill>
                <a:latin typeface="Franklin Gothic Demi" panose="020B0703020102020204" pitchFamily="34" charset="0"/>
                <a:hlinkClick r:id="rId7">
                  <a:extLst>
                    <a:ext uri="{A12FA001-AC4F-418D-AE19-62706E023703}">
                      <ahyp:hlinkClr xmlns="" xmlns:ahyp="http://schemas.microsoft.com/office/drawing/2018/hyperlinkcolor" val="tx"/>
                    </a:ext>
                  </a:extLst>
                </a:hlinkClick>
              </a:rPr>
              <a:t>) </a:t>
            </a:r>
            <a:r>
              <a:rPr lang="ru-RU" dirty="0">
                <a:solidFill>
                  <a:schemeClr val="bg1"/>
                </a:solidFill>
                <a:latin typeface="Franklin Gothic Demi" panose="020B0703020102020204" pitchFamily="34" charset="0"/>
                <a:hlinkClick r:id="rId7">
                  <a:extLst>
                    <a:ext uri="{A12FA001-AC4F-418D-AE19-62706E023703}">
                      <ahyp:hlinkClr xmlns="" xmlns:ahyp="http://schemas.microsoft.com/office/drawing/2018/hyperlinkcolor" val="tx"/>
                    </a:ext>
                  </a:extLst>
                </a:hlinkClick>
              </a:rPr>
              <a:t>376</a:t>
            </a:r>
            <a:r>
              <a:rPr lang="en-US" dirty="0">
                <a:solidFill>
                  <a:schemeClr val="bg1"/>
                </a:solidFill>
                <a:latin typeface="Franklin Gothic Demi" panose="020B0703020102020204" pitchFamily="34" charset="0"/>
                <a:hlinkClick r:id="rId7">
                  <a:extLst>
                    <a:ext uri="{A12FA001-AC4F-418D-AE19-62706E023703}">
                      <ahyp:hlinkClr xmlns="" xmlns:ahyp="http://schemas.microsoft.com/office/drawing/2018/hyperlinkcolor" val="tx"/>
                    </a:ext>
                  </a:extLst>
                </a:hlinkClick>
              </a:rPr>
              <a:t> </a:t>
            </a:r>
            <a:r>
              <a:rPr lang="ru-RU" dirty="0">
                <a:solidFill>
                  <a:schemeClr val="bg1"/>
                </a:solidFill>
                <a:latin typeface="Franklin Gothic Demi" panose="020B0703020102020204" pitchFamily="34" charset="0"/>
                <a:hlinkClick r:id="rId7">
                  <a:extLst>
                    <a:ext uri="{A12FA001-AC4F-418D-AE19-62706E023703}">
                      <ahyp:hlinkClr xmlns="" xmlns:ahyp="http://schemas.microsoft.com/office/drawing/2018/hyperlinkcolor" val="tx"/>
                    </a:ext>
                  </a:extLst>
                </a:hlinkClick>
              </a:rPr>
              <a:t>78</a:t>
            </a:r>
            <a:r>
              <a:rPr lang="en-US" dirty="0">
                <a:solidFill>
                  <a:schemeClr val="bg1"/>
                </a:solidFill>
                <a:latin typeface="Franklin Gothic Demi" panose="020B0703020102020204" pitchFamily="34" charset="0"/>
                <a:hlinkClick r:id="rId7">
                  <a:extLst>
                    <a:ext uri="{A12FA001-AC4F-418D-AE19-62706E023703}">
                      <ahyp:hlinkClr xmlns="" xmlns:ahyp="http://schemas.microsoft.com/office/drawing/2018/hyperlinkcolor" val="tx"/>
                    </a:ext>
                  </a:extLst>
                </a:hlinkClick>
              </a:rPr>
              <a:t> </a:t>
            </a:r>
            <a:r>
              <a:rPr lang="ru-RU" dirty="0">
                <a:solidFill>
                  <a:schemeClr val="bg1"/>
                </a:solidFill>
                <a:latin typeface="Franklin Gothic Demi" panose="020B0703020102020204" pitchFamily="34" charset="0"/>
                <a:hlinkClick r:id="rId7">
                  <a:extLst>
                    <a:ext uri="{A12FA001-AC4F-418D-AE19-62706E023703}">
                      <ahyp:hlinkClr xmlns="" xmlns:ahyp="http://schemas.microsoft.com/office/drawing/2018/hyperlinkcolor" val="tx"/>
                    </a:ext>
                  </a:extLst>
                </a:hlinkClick>
              </a:rPr>
              <a:t>17</a:t>
            </a:r>
            <a:endParaRPr lang="ru-RU" dirty="0">
              <a:solidFill>
                <a:schemeClr val="bg1"/>
              </a:solidFill>
              <a:latin typeface="Franklin Gothic Demi" panose="020B0703020102020204" pitchFamily="34" charset="0"/>
            </a:endParaRPr>
          </a:p>
        </p:txBody>
      </p:sp>
      <p:cxnSp>
        <p:nvCxnSpPr>
          <p:cNvPr id="10" name="Прямая соединительная линия 9">
            <a:extLst>
              <a:ext uri="{FF2B5EF4-FFF2-40B4-BE49-F238E27FC236}">
                <a16:creationId xmlns:a16="http://schemas.microsoft.com/office/drawing/2014/main" id="{73D1167C-F687-44E3-AC9A-C15BA2E3FE5B}"/>
              </a:ext>
            </a:extLst>
          </p:cNvPr>
          <p:cNvCxnSpPr/>
          <p:nvPr/>
        </p:nvCxnSpPr>
        <p:spPr>
          <a:xfrm>
            <a:off x="9098280" y="1670432"/>
            <a:ext cx="0" cy="8165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2" descr="http://zakazrf.ru/HtmlImage/id/151">
            <a:extLst>
              <a:ext uri="{FF2B5EF4-FFF2-40B4-BE49-F238E27FC236}">
                <a16:creationId xmlns:a16="http://schemas.microsoft.com/office/drawing/2014/main" id="{04790C50-1490-4395-B225-91D9086986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4398" y="2883520"/>
            <a:ext cx="114300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http://zakazrf.ru/HtmlImage/id/152">
            <a:extLst>
              <a:ext uri="{FF2B5EF4-FFF2-40B4-BE49-F238E27FC236}">
                <a16:creationId xmlns:a16="http://schemas.microsoft.com/office/drawing/2014/main" id="{43CB03EB-644A-45A9-9969-DA4A073FB2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4398" y="4733956"/>
            <a:ext cx="1143000" cy="135255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7D261477-53E7-483F-B52E-D023708CBC95}"/>
              </a:ext>
            </a:extLst>
          </p:cNvPr>
          <p:cNvSpPr/>
          <p:nvPr/>
        </p:nvSpPr>
        <p:spPr>
          <a:xfrm>
            <a:off x="8223292" y="2866219"/>
            <a:ext cx="4049988" cy="1384995"/>
          </a:xfrm>
          <a:prstGeom prst="rect">
            <a:avLst/>
          </a:prstGeom>
        </p:spPr>
        <p:txBody>
          <a:bodyPr wrap="square">
            <a:spAutoFit/>
          </a:bodyPr>
          <a:lstStyle/>
          <a:p>
            <a:r>
              <a:rPr lang="ru-RU" sz="1400" dirty="0">
                <a:solidFill>
                  <a:schemeClr val="bg1"/>
                </a:solidFill>
                <a:latin typeface="Franklin Gothic Book" panose="020B0503020102020204" pitchFamily="34" charset="0"/>
              </a:rPr>
              <a:t>Руководитель Департамента регионального развития</a:t>
            </a:r>
            <a:endParaRPr lang="en-US" sz="1400" dirty="0">
              <a:solidFill>
                <a:schemeClr val="bg1"/>
              </a:solidFill>
              <a:latin typeface="Franklin Gothic Book" panose="020B0503020102020204" pitchFamily="34" charset="0"/>
            </a:endParaRPr>
          </a:p>
          <a:p>
            <a:endParaRPr lang="ru-RU" sz="1400" dirty="0">
              <a:solidFill>
                <a:schemeClr val="bg1"/>
              </a:solidFill>
              <a:latin typeface="Franklin Gothic Book" panose="020B0503020102020204" pitchFamily="34" charset="0"/>
            </a:endParaRPr>
          </a:p>
          <a:p>
            <a:r>
              <a:rPr lang="ru-RU" sz="1400" b="1" dirty="0" err="1">
                <a:solidFill>
                  <a:schemeClr val="bg1"/>
                </a:solidFill>
                <a:latin typeface="Franklin Gothic Book" panose="020B0503020102020204" pitchFamily="34" charset="0"/>
              </a:rPr>
              <a:t>Шеботнев</a:t>
            </a:r>
            <a:r>
              <a:rPr lang="ru-RU" sz="1400" b="1" dirty="0">
                <a:solidFill>
                  <a:schemeClr val="bg1"/>
                </a:solidFill>
                <a:latin typeface="Franklin Gothic Book" panose="020B0503020102020204" pitchFamily="34" charset="0"/>
              </a:rPr>
              <a:t> Станислав Валерьевич</a:t>
            </a:r>
          </a:p>
          <a:p>
            <a:r>
              <a:rPr lang="ru-RU" sz="1400" dirty="0">
                <a:solidFill>
                  <a:schemeClr val="bg1"/>
                </a:solidFill>
                <a:latin typeface="Franklin Gothic Book" panose="020B0503020102020204" pitchFamily="34" charset="0"/>
              </a:rPr>
              <a:t>+7 (919) 690-04-96</a:t>
            </a:r>
          </a:p>
          <a:p>
            <a:r>
              <a:rPr lang="ru-RU" sz="1400" dirty="0">
                <a:solidFill>
                  <a:schemeClr val="bg1"/>
                </a:solidFill>
                <a:latin typeface="Franklin Gothic Book" panose="020B0503020102020204" pitchFamily="34" charset="0"/>
              </a:rPr>
              <a:t>Shebotnev.Stanislav@tatar.ru</a:t>
            </a:r>
          </a:p>
        </p:txBody>
      </p:sp>
      <p:sp>
        <p:nvSpPr>
          <p:cNvPr id="16" name="Прямоугольник 15">
            <a:extLst>
              <a:ext uri="{FF2B5EF4-FFF2-40B4-BE49-F238E27FC236}">
                <a16:creationId xmlns:a16="http://schemas.microsoft.com/office/drawing/2014/main" id="{36071A7E-E3D3-450E-A965-520953DE30AA}"/>
              </a:ext>
            </a:extLst>
          </p:cNvPr>
          <p:cNvSpPr/>
          <p:nvPr/>
        </p:nvSpPr>
        <p:spPr>
          <a:xfrm>
            <a:off x="8223292" y="4762742"/>
            <a:ext cx="4049988" cy="1384995"/>
          </a:xfrm>
          <a:prstGeom prst="rect">
            <a:avLst/>
          </a:prstGeom>
        </p:spPr>
        <p:txBody>
          <a:bodyPr wrap="square">
            <a:spAutoFit/>
          </a:bodyPr>
          <a:lstStyle/>
          <a:p>
            <a:r>
              <a:rPr lang="ru-RU" sz="1400" dirty="0">
                <a:solidFill>
                  <a:schemeClr val="bg1"/>
                </a:solidFill>
                <a:latin typeface="Franklin Gothic Book" panose="020B0503020102020204" pitchFamily="34" charset="0"/>
              </a:rPr>
              <a:t>Руководитель Центра обучения пользователей электронных площадок</a:t>
            </a:r>
            <a:endParaRPr lang="en-US" sz="1400" dirty="0">
              <a:solidFill>
                <a:schemeClr val="bg1"/>
              </a:solidFill>
              <a:latin typeface="Franklin Gothic Book" panose="020B0503020102020204" pitchFamily="34" charset="0"/>
            </a:endParaRPr>
          </a:p>
          <a:p>
            <a:endParaRPr lang="ru-RU" sz="1400" dirty="0">
              <a:solidFill>
                <a:schemeClr val="bg1"/>
              </a:solidFill>
              <a:latin typeface="Franklin Gothic Book" panose="020B0503020102020204" pitchFamily="34" charset="0"/>
            </a:endParaRPr>
          </a:p>
          <a:p>
            <a:r>
              <a:rPr lang="ru-RU" sz="1400" b="1" dirty="0" err="1">
                <a:solidFill>
                  <a:schemeClr val="bg1"/>
                </a:solidFill>
                <a:latin typeface="Franklin Gothic Book" panose="020B0503020102020204" pitchFamily="34" charset="0"/>
              </a:rPr>
              <a:t>Шайдуллов</a:t>
            </a:r>
            <a:r>
              <a:rPr lang="ru-RU" sz="1400" b="1" dirty="0">
                <a:solidFill>
                  <a:schemeClr val="bg1"/>
                </a:solidFill>
                <a:latin typeface="Franklin Gothic Book" panose="020B0503020102020204" pitchFamily="34" charset="0"/>
              </a:rPr>
              <a:t> Динар </a:t>
            </a:r>
            <a:r>
              <a:rPr lang="ru-RU" sz="1400" b="1" dirty="0" err="1">
                <a:solidFill>
                  <a:schemeClr val="bg1"/>
                </a:solidFill>
                <a:latin typeface="Franklin Gothic Book" panose="020B0503020102020204" pitchFamily="34" charset="0"/>
              </a:rPr>
              <a:t>Наилович</a:t>
            </a:r>
            <a:endParaRPr lang="ru-RU" sz="1400" b="1" dirty="0">
              <a:solidFill>
                <a:schemeClr val="bg1"/>
              </a:solidFill>
              <a:latin typeface="Franklin Gothic Book" panose="020B0503020102020204" pitchFamily="34" charset="0"/>
            </a:endParaRPr>
          </a:p>
          <a:p>
            <a:r>
              <a:rPr lang="ru-RU" sz="1400" dirty="0">
                <a:solidFill>
                  <a:schemeClr val="bg1"/>
                </a:solidFill>
                <a:latin typeface="Franklin Gothic Book" panose="020B0503020102020204" pitchFamily="34" charset="0"/>
              </a:rPr>
              <a:t>+7 (919) 690-10-53</a:t>
            </a:r>
          </a:p>
          <a:p>
            <a:r>
              <a:rPr lang="ru-RU" sz="1400" dirty="0">
                <a:solidFill>
                  <a:schemeClr val="bg1"/>
                </a:solidFill>
                <a:latin typeface="Franklin Gothic Book" panose="020B0503020102020204" pitchFamily="34" charset="0"/>
              </a:rPr>
              <a:t>Dinar.Shaydullov@tatar.ru</a:t>
            </a:r>
          </a:p>
        </p:txBody>
      </p:sp>
      <p:sp>
        <p:nvSpPr>
          <p:cNvPr id="19" name="Прямоугольник 18">
            <a:extLst>
              <a:ext uri="{FF2B5EF4-FFF2-40B4-BE49-F238E27FC236}">
                <a16:creationId xmlns:a16="http://schemas.microsoft.com/office/drawing/2014/main" id="{FCF8D13D-75F7-4419-8B90-66B84BFD795B}"/>
              </a:ext>
            </a:extLst>
          </p:cNvPr>
          <p:cNvSpPr/>
          <p:nvPr/>
        </p:nvSpPr>
        <p:spPr>
          <a:xfrm rot="16200000">
            <a:off x="-413982" y="387347"/>
            <a:ext cx="6858001" cy="60833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p:cNvSpPr txBox="1"/>
          <p:nvPr/>
        </p:nvSpPr>
        <p:spPr>
          <a:xfrm>
            <a:off x="904042" y="779862"/>
            <a:ext cx="10251831" cy="584775"/>
          </a:xfrm>
          <a:prstGeom prst="rect">
            <a:avLst/>
          </a:prstGeom>
          <a:noFill/>
        </p:spPr>
        <p:txBody>
          <a:bodyPr wrap="square" rtlCol="0">
            <a:spAutoFit/>
          </a:bodyPr>
          <a:lstStyle/>
          <a:p>
            <a:pPr algn="ctr"/>
            <a:r>
              <a:rPr lang="ru-RU" sz="3200" b="1" dirty="0">
                <a:latin typeface="Franklin Gothic Demi" panose="020B0703020102020204" pitchFamily="34" charset="0"/>
              </a:rPr>
              <a:t>Конт</a:t>
            </a:r>
            <a:r>
              <a:rPr lang="ru-RU" sz="3200" b="1" dirty="0">
                <a:solidFill>
                  <a:schemeClr val="bg1"/>
                </a:solidFill>
                <a:latin typeface="Franklin Gothic Demi" panose="020B0703020102020204" pitchFamily="34" charset="0"/>
              </a:rPr>
              <a:t>акты</a:t>
            </a:r>
          </a:p>
        </p:txBody>
      </p:sp>
      <p:sp>
        <p:nvSpPr>
          <p:cNvPr id="5" name="TextBox 4"/>
          <p:cNvSpPr txBox="1"/>
          <p:nvPr/>
        </p:nvSpPr>
        <p:spPr>
          <a:xfrm>
            <a:off x="725214" y="1770262"/>
            <a:ext cx="4698124" cy="2923877"/>
          </a:xfrm>
          <a:prstGeom prst="rect">
            <a:avLst/>
          </a:prstGeom>
          <a:noFill/>
        </p:spPr>
        <p:txBody>
          <a:bodyPr wrap="square" rtlCol="0">
            <a:spAutoFit/>
          </a:bodyPr>
          <a:lstStyle/>
          <a:p>
            <a:r>
              <a:rPr lang="ru-RU" sz="6000" dirty="0" smtClean="0">
                <a:latin typeface="Roboto"/>
              </a:rPr>
              <a:t>Благодарю за внимание</a:t>
            </a:r>
            <a:r>
              <a:rPr lang="ru-RU" dirty="0" smtClean="0"/>
              <a:t>.</a:t>
            </a:r>
          </a:p>
          <a:p>
            <a:endParaRPr lang="ru-RU" dirty="0"/>
          </a:p>
          <a:p>
            <a:endParaRPr lang="ru-RU" dirty="0" smtClean="0"/>
          </a:p>
          <a:p>
            <a:r>
              <a:rPr lang="ru-RU" sz="2800" b="1" dirty="0" smtClean="0">
                <a:solidFill>
                  <a:srgbClr val="FF0000"/>
                </a:solidFill>
              </a:rPr>
              <a:t>Артур </a:t>
            </a:r>
            <a:r>
              <a:rPr lang="ru-RU" sz="2800" b="1" dirty="0" err="1" smtClean="0">
                <a:solidFill>
                  <a:srgbClr val="FF0000"/>
                </a:solidFill>
              </a:rPr>
              <a:t>Даутов</a:t>
            </a:r>
            <a:endParaRPr lang="ru-RU" sz="2800" b="1" dirty="0">
              <a:solidFill>
                <a:srgbClr val="FF0000"/>
              </a:solidFill>
            </a:endParaRPr>
          </a:p>
        </p:txBody>
      </p:sp>
    </p:spTree>
    <p:extLst>
      <p:ext uri="{BB962C8B-B14F-4D97-AF65-F5344CB8AC3E}">
        <p14:creationId xmlns:p14="http://schemas.microsoft.com/office/powerpoint/2010/main" val="200124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avatars.mds.yandex.net/get-zen_doc/246252/pub_5c1951eabe843d00ae3cc54d_5c1953cc40910d00ab3963f2/scale_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401" y="1615408"/>
            <a:ext cx="5672599" cy="42544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31722" y="213210"/>
            <a:ext cx="11147732" cy="1325563"/>
          </a:xfrm>
        </p:spPr>
        <p:txBody>
          <a:bodyPr/>
          <a:lstStyle/>
          <a:p>
            <a:r>
              <a:rPr lang="ru-RU" b="1" dirty="0"/>
              <a:t>Правила описания объекта </a:t>
            </a:r>
            <a:r>
              <a:rPr lang="ru-RU" b="1" dirty="0" smtClean="0"/>
              <a:t>закупки (Статья 33)</a:t>
            </a:r>
            <a:endParaRPr lang="ru-RU" dirty="0"/>
          </a:p>
        </p:txBody>
      </p:sp>
      <p:sp>
        <p:nvSpPr>
          <p:cNvPr id="4" name="Прямоугольник 3"/>
          <p:cNvSpPr/>
          <p:nvPr/>
        </p:nvSpPr>
        <p:spPr>
          <a:xfrm>
            <a:off x="838200" y="1538773"/>
            <a:ext cx="6096000" cy="4801314"/>
          </a:xfrm>
          <a:prstGeom prst="rect">
            <a:avLst/>
          </a:prstGeom>
        </p:spPr>
        <p:txBody>
          <a:bodyPr>
            <a:spAutoFit/>
          </a:bodyPr>
          <a:lstStyle/>
          <a:p>
            <a:r>
              <a:rPr lang="ru-RU" b="1" dirty="0"/>
              <a:t>3. </a:t>
            </a:r>
            <a:r>
              <a:rPr lang="ru-RU" dirty="0"/>
              <a:t>Не допускается включение в документацию о закупке (в том числе в форме требований к качеству, техническим характеристикам товара, работы или услуги, требований к функциональным характеристикам (потребительским свойствам) товара) требований к производителю товара, к участнику закупки (в том числе требования к квалификации участника закупки, включая наличие опыта работы), а также требования к деловой репутации участника закупки, требования к наличию у него производственных мощностей, технологического оборудования, трудовых, финансовых и других ресурсов, необходимых для производства товара, поставка которого является предметом контракта, для выполнения работы или оказания услуги, являющихся предметом контракта, за исключением случаев, если возможность установления таких требований к участнику закупки предусмотрена настоящим Федеральным законом.</a:t>
            </a:r>
          </a:p>
        </p:txBody>
      </p:sp>
    </p:spTree>
    <p:extLst>
      <p:ext uri="{BB962C8B-B14F-4D97-AF65-F5344CB8AC3E}">
        <p14:creationId xmlns:p14="http://schemas.microsoft.com/office/powerpoint/2010/main" val="1323178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7591697" cy="732154"/>
          </a:xfrm>
        </p:spPr>
        <p:txBody>
          <a:bodyPr/>
          <a:lstStyle/>
          <a:p>
            <a:r>
              <a:rPr lang="ru-RU" dirty="0">
                <a:latin typeface="Times New Roman" panose="02020603050405020304" pitchFamily="18" charset="0"/>
              </a:rPr>
              <a:t>конкретные показатели товара</a:t>
            </a:r>
            <a:endParaRPr lang="ru-RU" dirty="0"/>
          </a:p>
        </p:txBody>
      </p:sp>
      <p:sp>
        <p:nvSpPr>
          <p:cNvPr id="4" name="Прямоугольник 3"/>
          <p:cNvSpPr/>
          <p:nvPr/>
        </p:nvSpPr>
        <p:spPr>
          <a:xfrm>
            <a:off x="838200" y="2183563"/>
            <a:ext cx="10012680" cy="646331"/>
          </a:xfrm>
          <a:prstGeom prst="rect">
            <a:avLst/>
          </a:prstGeom>
        </p:spPr>
        <p:txBody>
          <a:bodyPr wrap="square">
            <a:spAutoFit/>
          </a:bodyPr>
          <a:lstStyle/>
          <a:p>
            <a:pPr indent="342900" algn="just"/>
            <a:r>
              <a:rPr lang="ru-RU" dirty="0">
                <a:latin typeface="Times New Roman" panose="02020603050405020304" pitchFamily="18" charset="0"/>
              </a:rPr>
              <a:t>2) при осуществлении закупки товара, </a:t>
            </a:r>
            <a:r>
              <a:rPr lang="ru-RU" b="1" dirty="0">
                <a:solidFill>
                  <a:srgbClr val="FF0000"/>
                </a:solidFill>
                <a:latin typeface="Times New Roman" panose="02020603050405020304" pitchFamily="18" charset="0"/>
              </a:rPr>
              <a:t>в том числе поставляемого заказчику при выполнении закупаемых работ</a:t>
            </a:r>
            <a:r>
              <a:rPr lang="ru-RU" dirty="0">
                <a:latin typeface="Times New Roman" panose="02020603050405020304" pitchFamily="18" charset="0"/>
              </a:rPr>
              <a:t>, оказании закупаемых услуг:</a:t>
            </a:r>
            <a:endParaRPr lang="ru-RU" sz="1400" b="0" dirty="0">
              <a:effectLst/>
              <a:latin typeface="Verdana" panose="020B0604030504040204" pitchFamily="34" charset="0"/>
            </a:endParaRPr>
          </a:p>
        </p:txBody>
      </p:sp>
      <p:sp>
        <p:nvSpPr>
          <p:cNvPr id="5" name="Прямоугольник 4"/>
          <p:cNvSpPr/>
          <p:nvPr/>
        </p:nvSpPr>
        <p:spPr>
          <a:xfrm>
            <a:off x="1097280" y="2899563"/>
            <a:ext cx="6096000" cy="646331"/>
          </a:xfrm>
          <a:prstGeom prst="rect">
            <a:avLst/>
          </a:prstGeom>
        </p:spPr>
        <p:txBody>
          <a:bodyPr>
            <a:spAutoFit/>
          </a:bodyPr>
          <a:lstStyle/>
          <a:p>
            <a:pPr indent="342900" algn="just"/>
            <a:r>
              <a:rPr lang="ru-RU" dirty="0">
                <a:latin typeface="Times New Roman" panose="02020603050405020304" pitchFamily="18" charset="0"/>
              </a:rPr>
              <a:t>а) наименование страны происхождения товара</a:t>
            </a:r>
            <a:r>
              <a:rPr lang="ru-RU" dirty="0" smtClean="0">
                <a:latin typeface="Times New Roman" panose="02020603050405020304" pitchFamily="18" charset="0"/>
              </a:rPr>
              <a:t>;</a:t>
            </a:r>
            <a:endParaRPr lang="ru-RU" sz="1400" dirty="0">
              <a:solidFill>
                <a:srgbClr val="000000"/>
              </a:solidFill>
              <a:latin typeface="Verdana" panose="020B0604030504040204" pitchFamily="34" charset="0"/>
            </a:endParaRPr>
          </a:p>
          <a:p>
            <a:pPr indent="342900" algn="just"/>
            <a:r>
              <a:rPr lang="ru-RU" dirty="0">
                <a:latin typeface="Times New Roman" panose="02020603050405020304" pitchFamily="18" charset="0"/>
              </a:rPr>
              <a:t>б) конкретные показатели товара, </a:t>
            </a:r>
            <a:endParaRPr lang="ru-RU" sz="1400" b="0" dirty="0">
              <a:effectLst/>
              <a:latin typeface="Verdana" panose="020B0604030504040204" pitchFamily="34" charset="0"/>
            </a:endParaRPr>
          </a:p>
        </p:txBody>
      </p:sp>
      <p:sp>
        <p:nvSpPr>
          <p:cNvPr id="6" name="Прямоугольник 5"/>
          <p:cNvSpPr/>
          <p:nvPr/>
        </p:nvSpPr>
        <p:spPr>
          <a:xfrm>
            <a:off x="838200" y="3819938"/>
            <a:ext cx="6096000" cy="646331"/>
          </a:xfrm>
          <a:prstGeom prst="rect">
            <a:avLst/>
          </a:prstGeom>
        </p:spPr>
        <p:txBody>
          <a:bodyPr>
            <a:spAutoFit/>
          </a:bodyPr>
          <a:lstStyle/>
          <a:p>
            <a:r>
              <a:rPr lang="ru-RU" b="1" dirty="0">
                <a:solidFill>
                  <a:srgbClr val="000000"/>
                </a:solidFill>
                <a:latin typeface="Tahoma" panose="020B0604030504040204" pitchFamily="34" charset="0"/>
              </a:rPr>
              <a:t>Письмо Минфина России от 17.02.2020 N 24-05-07/10764)</a:t>
            </a:r>
            <a:endParaRPr lang="ru-RU" dirty="0"/>
          </a:p>
        </p:txBody>
      </p:sp>
      <p:pic>
        <p:nvPicPr>
          <p:cNvPr id="10242" name="Picture 2" descr="https://avatars.mds.yandex.net/get-zen_doc/22526/pub_5d63acd1d4f07a00ad0049d9_5d63ad822fda8600aedf282e/scale_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6491" y="2534323"/>
            <a:ext cx="4885510" cy="432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491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Статья 31. Требования к участникам закупки</a:t>
            </a:r>
            <a:r>
              <a:rPr lang="ru-RU" dirty="0"/>
              <a:t/>
            </a:r>
            <a:br>
              <a:rPr lang="ru-RU" dirty="0"/>
            </a:br>
            <a:endParaRPr lang="ru-RU" dirty="0"/>
          </a:p>
        </p:txBody>
      </p:sp>
      <p:pic>
        <p:nvPicPr>
          <p:cNvPr id="11266" name="Picture 2" descr="https://chinesesourcingagent.com/wp-content/uploads/2020/02/Supplier-101117-1024x76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950" y="2379406"/>
            <a:ext cx="5987050" cy="44785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9819" y="1388715"/>
            <a:ext cx="5456903" cy="646331"/>
          </a:xfrm>
          <a:prstGeom prst="rect">
            <a:avLst/>
          </a:prstGeom>
          <a:noFill/>
        </p:spPr>
        <p:txBody>
          <a:bodyPr wrap="square" rtlCol="0">
            <a:spAutoFit/>
          </a:bodyPr>
          <a:lstStyle/>
          <a:p>
            <a:pPr marL="342900" indent="-342900">
              <a:buAutoNum type="arabicPeriod"/>
            </a:pPr>
            <a:r>
              <a:rPr lang="ru-RU" b="1" dirty="0" smtClean="0"/>
              <a:t>Единые требования</a:t>
            </a:r>
          </a:p>
          <a:p>
            <a:pPr marL="342900" indent="-342900">
              <a:buAutoNum type="arabicPeriod"/>
            </a:pPr>
            <a:endParaRPr lang="ru-RU" dirty="0"/>
          </a:p>
        </p:txBody>
      </p:sp>
      <p:sp>
        <p:nvSpPr>
          <p:cNvPr id="6" name="Прямоугольник 5"/>
          <p:cNvSpPr/>
          <p:nvPr/>
        </p:nvSpPr>
        <p:spPr>
          <a:xfrm>
            <a:off x="570271" y="1978421"/>
            <a:ext cx="6096000" cy="4801314"/>
          </a:xfrm>
          <a:prstGeom prst="rect">
            <a:avLst/>
          </a:prstGeom>
        </p:spPr>
        <p:txBody>
          <a:bodyPr>
            <a:spAutoFit/>
          </a:bodyPr>
          <a:lstStyle/>
          <a:p>
            <a:pPr indent="342900" algn="just"/>
            <a:r>
              <a:rPr lang="ru-RU" dirty="0">
                <a:latin typeface="Times New Roman" panose="02020603050405020304" pitchFamily="18" charset="0"/>
              </a:rPr>
              <a:t>2. Правительство Российской Федерации вправе устанавливать к участникам закупок отдельных видов товаров, работ, услуг, закупки которых осуществляются путем проведения конкурсов с ограниченным участием, двухэтапных конкурсов, закрытых конкурсов с ограниченным участием, закрытых двухэтапных конкурсов или аукционов, дополнительные требования, в том числе к наличию:</a:t>
            </a:r>
            <a:endParaRPr lang="ru-RU" sz="1400" dirty="0">
              <a:latin typeface="Verdana" panose="020B0604030504040204" pitchFamily="34" charset="0"/>
            </a:endParaRPr>
          </a:p>
          <a:p>
            <a:pPr indent="342900" algn="just"/>
            <a:r>
              <a:rPr lang="ru-RU" dirty="0">
                <a:latin typeface="Times New Roman" panose="02020603050405020304" pitchFamily="18" charset="0"/>
              </a:rPr>
              <a:t>1) финансовых ресурсов для исполнения контракта;</a:t>
            </a:r>
            <a:endParaRPr lang="ru-RU" sz="1400" dirty="0">
              <a:latin typeface="Verdana" panose="020B0604030504040204" pitchFamily="34" charset="0"/>
            </a:endParaRPr>
          </a:p>
          <a:p>
            <a:pPr indent="342900" algn="just"/>
            <a:r>
              <a:rPr lang="ru-RU" dirty="0">
                <a:latin typeface="Times New Roman" panose="02020603050405020304" pitchFamily="18" charset="0"/>
              </a:rPr>
              <a:t>2) на праве собственности или ином законном основании оборудования и других материальных ресурсов для исполнения контракта;</a:t>
            </a:r>
            <a:endParaRPr lang="ru-RU" sz="1400" dirty="0">
              <a:latin typeface="Verdana" panose="020B0604030504040204" pitchFamily="34" charset="0"/>
            </a:endParaRPr>
          </a:p>
          <a:p>
            <a:pPr indent="342900" algn="just"/>
            <a:r>
              <a:rPr lang="ru-RU" dirty="0">
                <a:latin typeface="Times New Roman" panose="02020603050405020304" pitchFamily="18" charset="0"/>
              </a:rPr>
              <a:t>3) опыта работы, связанного с предметом контракта, и деловой репутации;</a:t>
            </a:r>
            <a:endParaRPr lang="ru-RU" sz="1400" dirty="0">
              <a:latin typeface="Verdana" panose="020B0604030504040204" pitchFamily="34" charset="0"/>
            </a:endParaRPr>
          </a:p>
          <a:p>
            <a:pPr indent="342900" algn="just"/>
            <a:r>
              <a:rPr lang="ru-RU" dirty="0">
                <a:latin typeface="Times New Roman" panose="02020603050405020304" pitchFamily="18" charset="0"/>
              </a:rPr>
              <a:t>4) необходимого количества специалистов и иных работников определенного уровня квалификации для исполнения контракта.</a:t>
            </a:r>
            <a:endParaRPr lang="ru-RU" sz="1400" b="0" dirty="0">
              <a:effectLst/>
              <a:latin typeface="Verdana" panose="020B0604030504040204" pitchFamily="34" charset="0"/>
            </a:endParaRPr>
          </a:p>
        </p:txBody>
      </p:sp>
    </p:spTree>
    <p:extLst>
      <p:ext uri="{BB962C8B-B14F-4D97-AF65-F5344CB8AC3E}">
        <p14:creationId xmlns:p14="http://schemas.microsoft.com/office/powerpoint/2010/main" val="72673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mg.caminofinancial.com/wp-content/uploads/2018/09/24143709/Construction-company-cost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336" y="1764890"/>
            <a:ext cx="7639664" cy="509311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ru-RU" dirty="0"/>
              <a:t>Постановление Правительства РФ от 04.02.2015 </a:t>
            </a:r>
            <a:r>
              <a:rPr lang="ru-RU" dirty="0" smtClean="0"/>
              <a:t>№ </a:t>
            </a:r>
            <a:r>
              <a:rPr lang="ru-RU" dirty="0"/>
              <a:t>99</a:t>
            </a:r>
            <a:br>
              <a:rPr lang="ru-RU" dirty="0"/>
            </a:br>
            <a:endParaRPr lang="ru-RU" dirty="0"/>
          </a:p>
        </p:txBody>
      </p:sp>
      <p:sp>
        <p:nvSpPr>
          <p:cNvPr id="4" name="Прямоугольник 3"/>
          <p:cNvSpPr/>
          <p:nvPr/>
        </p:nvSpPr>
        <p:spPr>
          <a:xfrm>
            <a:off x="120445" y="1690688"/>
            <a:ext cx="4304071" cy="4247317"/>
          </a:xfrm>
          <a:prstGeom prst="rect">
            <a:avLst/>
          </a:prstGeom>
        </p:spPr>
        <p:txBody>
          <a:bodyPr wrap="square">
            <a:spAutoFit/>
          </a:bodyPr>
          <a:lstStyle/>
          <a:p>
            <a:pPr algn="ctr"/>
            <a:r>
              <a:rPr lang="ru-RU" b="1" dirty="0">
                <a:latin typeface="Arial" panose="020B0604020202020204" pitchFamily="34" charset="0"/>
              </a:rPr>
              <a:t>ДОПОЛНИТЕЛЬНЫЕ ТРЕБОВАНИЯ</a:t>
            </a:r>
            <a:endParaRPr lang="ru-RU" sz="1400" b="1" dirty="0">
              <a:latin typeface="Verdana" panose="020B0604030504040204" pitchFamily="34" charset="0"/>
            </a:endParaRPr>
          </a:p>
          <a:p>
            <a:pPr algn="ctr"/>
            <a:r>
              <a:rPr lang="ru-RU" b="1" dirty="0">
                <a:latin typeface="Arial" panose="020B0604020202020204" pitchFamily="34" charset="0"/>
              </a:rPr>
              <a:t>К УЧАСТНИКАМ ЗАКУПКИ ОТДЕЛЬНЫХ ВИДОВ ТОВАРОВ, РАБОТ,</a:t>
            </a:r>
            <a:endParaRPr lang="ru-RU" sz="1400" b="1" dirty="0">
              <a:latin typeface="Verdana" panose="020B0604030504040204" pitchFamily="34" charset="0"/>
            </a:endParaRPr>
          </a:p>
          <a:p>
            <a:pPr algn="ctr"/>
            <a:r>
              <a:rPr lang="ru-RU" b="1" dirty="0">
                <a:latin typeface="Arial" panose="020B0604020202020204" pitchFamily="34" charset="0"/>
              </a:rPr>
              <a:t>УСЛУГ, ЗАКУПКИ КОТОРЫХ ОСУЩЕСТВЛЯЮТСЯ ПУТЕМ ПРОВЕДЕНИЯ</a:t>
            </a:r>
            <a:endParaRPr lang="ru-RU" sz="1400" b="1" dirty="0">
              <a:latin typeface="Verdana" panose="020B0604030504040204" pitchFamily="34" charset="0"/>
            </a:endParaRPr>
          </a:p>
          <a:p>
            <a:pPr algn="ctr"/>
            <a:r>
              <a:rPr lang="ru-RU" b="1" dirty="0">
                <a:latin typeface="Arial" panose="020B0604020202020204" pitchFamily="34" charset="0"/>
              </a:rPr>
              <a:t>КОНКУРСОВ С ОГРАНИЧЕННЫМ УЧАСТИЕМ, ДВУХЭТАПНЫХ КОНКУРСОВ,</a:t>
            </a:r>
            <a:endParaRPr lang="ru-RU" sz="1400" b="1" dirty="0">
              <a:latin typeface="Verdana" panose="020B0604030504040204" pitchFamily="34" charset="0"/>
            </a:endParaRPr>
          </a:p>
          <a:p>
            <a:pPr algn="ctr"/>
            <a:r>
              <a:rPr lang="ru-RU" b="1" dirty="0">
                <a:latin typeface="Arial" panose="020B0604020202020204" pitchFamily="34" charset="0"/>
              </a:rPr>
              <a:t>ЗАКРЫТЫХ КОНКУРСОВ С ОГРАНИЧЕННЫМ УЧАСТИЕМ, ЗАКРЫТЫХ</a:t>
            </a:r>
            <a:endParaRPr lang="ru-RU" sz="1400" b="1" dirty="0">
              <a:latin typeface="Verdana" panose="020B0604030504040204" pitchFamily="34" charset="0"/>
            </a:endParaRPr>
          </a:p>
          <a:p>
            <a:pPr algn="ctr"/>
            <a:r>
              <a:rPr lang="ru-RU" b="1" dirty="0">
                <a:latin typeface="Arial" panose="020B0604020202020204" pitchFamily="34" charset="0"/>
              </a:rPr>
              <a:t>ДВУХЭТАПНЫХ КОНКУРСОВ ИЛИ АУКЦИОНОВ</a:t>
            </a:r>
            <a:endParaRPr lang="ru-RU" sz="1400" b="1" dirty="0">
              <a:effectLst/>
              <a:latin typeface="Verdana" panose="020B0604030504040204" pitchFamily="34" charset="0"/>
            </a:endParaRPr>
          </a:p>
        </p:txBody>
      </p:sp>
    </p:spTree>
    <p:extLst>
      <p:ext uri="{BB962C8B-B14F-4D97-AF65-F5344CB8AC3E}">
        <p14:creationId xmlns:p14="http://schemas.microsoft.com/office/powerpoint/2010/main" val="1093760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4139</TotalTime>
  <Words>6087</Words>
  <Application>Microsoft Office PowerPoint</Application>
  <PresentationFormat>Широкоэкранный</PresentationFormat>
  <Paragraphs>365</Paragraphs>
  <Slides>56</Slides>
  <Notes>12</Notes>
  <HiddenSlides>0</HiddenSlides>
  <MMClips>0</MMClips>
  <ScaleCrop>false</ScaleCrop>
  <HeadingPairs>
    <vt:vector size="8" baseType="variant">
      <vt:variant>
        <vt:lpstr>Использованные шрифты</vt:lpstr>
      </vt:variant>
      <vt:variant>
        <vt:i4>14</vt:i4>
      </vt:variant>
      <vt:variant>
        <vt:lpstr>Тема</vt:lpstr>
      </vt:variant>
      <vt:variant>
        <vt:i4>1</vt:i4>
      </vt:variant>
      <vt:variant>
        <vt:lpstr>Внедренные серверы OLE</vt:lpstr>
      </vt:variant>
      <vt:variant>
        <vt:i4>1</vt:i4>
      </vt:variant>
      <vt:variant>
        <vt:lpstr>Заголовки слайдов</vt:lpstr>
      </vt:variant>
      <vt:variant>
        <vt:i4>56</vt:i4>
      </vt:variant>
    </vt:vector>
  </HeadingPairs>
  <TitlesOfParts>
    <vt:vector size="72" baseType="lpstr">
      <vt:lpstr>Alegreya Sans</vt:lpstr>
      <vt:lpstr>Arial</vt:lpstr>
      <vt:lpstr>Calibri</vt:lpstr>
      <vt:lpstr>Calibri Light</vt:lpstr>
      <vt:lpstr>Franklin Gothic Book</vt:lpstr>
      <vt:lpstr>Franklin Gothic Demi</vt:lpstr>
      <vt:lpstr>inherit</vt:lpstr>
      <vt:lpstr>Open Sans</vt:lpstr>
      <vt:lpstr>Roboto</vt:lpstr>
      <vt:lpstr>Roboto Thin</vt:lpstr>
      <vt:lpstr>Tahoma</vt:lpstr>
      <vt:lpstr>Times New Roman</vt:lpstr>
      <vt:lpstr>Verdana</vt:lpstr>
      <vt:lpstr>Wingdings</vt:lpstr>
      <vt:lpstr>Тема Office</vt:lpstr>
      <vt:lpstr>CorelDRAW</vt:lpstr>
      <vt:lpstr>Презентация PowerPoint</vt:lpstr>
      <vt:lpstr>Презентация PowerPoint</vt:lpstr>
      <vt:lpstr>Электронный аукцион</vt:lpstr>
      <vt:lpstr>Правила описания объекта закупки (Статья 33)</vt:lpstr>
      <vt:lpstr>Презентация PowerPoint</vt:lpstr>
      <vt:lpstr>Правила описания объекта закупки (Статья 33)</vt:lpstr>
      <vt:lpstr>конкретные показатели товара</vt:lpstr>
      <vt:lpstr>Статья 31. Требования к участникам закупки </vt:lpstr>
      <vt:lpstr>Постановление Правительства РФ от 04.02.2015 № 99 </vt:lpstr>
      <vt:lpstr>Презентация PowerPoint</vt:lpstr>
      <vt:lpstr>Презентация PowerPoint</vt:lpstr>
      <vt:lpstr>Постановление Правительства РФ от 14 сентября 2019 г. № 1202 “О порядке взаимодействия участника закупки и оператора электронной площадки” </vt:lpstr>
      <vt:lpstr>Презентация PowerPoint</vt:lpstr>
      <vt:lpstr>проектирование, строительство и ввод в эксплуатацию объектов капитального строительства ВМЕСТЕ</vt:lpstr>
      <vt:lpstr>Изменение существенных условий контракта при его исполнении не допускается, за исключением их изменения по соглашению сторон</vt:lpstr>
      <vt:lpstr>изменение</vt:lpstr>
      <vt:lpstr>изменение</vt:lpstr>
      <vt:lpstr>Обеспечение исполнения контракта</vt:lpstr>
      <vt:lpstr>Презентация PowerPoint</vt:lpstr>
      <vt:lpstr>Часть 56 статьи 112</vt:lpstr>
      <vt:lpstr>2019-nCoV</vt:lpstr>
      <vt:lpstr>2019-nCoV</vt:lpstr>
      <vt:lpstr>Презентация PowerPoint</vt:lpstr>
      <vt:lpstr>Презентация PowerPoint</vt:lpstr>
      <vt:lpstr>Презентация PowerPoint</vt:lpstr>
      <vt:lpstr>Обязательная проверка по п. 7.1. ч. 1 ст. 31 с 01.01.2021 г. </vt:lpstr>
      <vt:lpstr>Презентация PowerPoint</vt:lpstr>
      <vt:lpstr>Постановление Правительства РФ от 16.04.2020 № 523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Торговая система ZAKAZRF.RU</dc:title>
  <dc:creator>Павел Афонин</dc:creator>
  <cp:lastModifiedBy>user</cp:lastModifiedBy>
  <cp:revision>262</cp:revision>
  <dcterms:created xsi:type="dcterms:W3CDTF">2019-08-28T12:08:32Z</dcterms:created>
  <dcterms:modified xsi:type="dcterms:W3CDTF">2020-05-20T08:32:06Z</dcterms:modified>
</cp:coreProperties>
</file>