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media/image3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80" r:id="rId3"/>
  </p:sldMasterIdLst>
  <p:notesMasterIdLst>
    <p:notesMasterId r:id="rId21"/>
  </p:notesMasterIdLst>
  <p:sldIdLst>
    <p:sldId id="282" r:id="rId4"/>
    <p:sldId id="257" r:id="rId5"/>
    <p:sldId id="260" r:id="rId6"/>
    <p:sldId id="281" r:id="rId7"/>
    <p:sldId id="298" r:id="rId8"/>
    <p:sldId id="264" r:id="rId9"/>
    <p:sldId id="266" r:id="rId10"/>
    <p:sldId id="284" r:id="rId11"/>
    <p:sldId id="302" r:id="rId12"/>
    <p:sldId id="303" r:id="rId13"/>
    <p:sldId id="301" r:id="rId14"/>
    <p:sldId id="294" r:id="rId15"/>
    <p:sldId id="300" r:id="rId16"/>
    <p:sldId id="270" r:id="rId17"/>
    <p:sldId id="285" r:id="rId18"/>
    <p:sldId id="283" r:id="rId19"/>
    <p:sldId id="299" r:id="rId20"/>
  </p:sldIdLst>
  <p:sldSz cx="12192000" cy="6858000"/>
  <p:notesSz cx="9906000" cy="6769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ankexp.local\Public\Common\&#1054;&#1090;&#1095;&#1077;&#1090;&#1085;&#1086;&#1089;&#1090;&#1100;_&#1056;&#1077;&#1075;&#1080;&#1086;&#1085;&#1099;\&#1057;&#1083;&#1091;&#1078;&#1073;&#1072;%20&#1091;&#1087;&#1088;&#1072;&#1074;&#1083;&#1077;&#1085;&#1080;&#1103;%20&#1087;&#1088;&#1086;&#1076;&#1072;&#1078;&#1072;&#1084;&#1080;\&#1056;&#1072;&#1079;&#1074;&#1080;&#1090;&#1080;&#1077;%20&#1089;&#1077;&#1090;&#1080;\&#1057;&#1077;&#1090;&#1100;%20&#1087;&#1088;&#1080;&#1089;&#1091;&#1090;&#1089;&#1090;&#1074;&#1080;&#1103;\&#1080;&#1102;&#1083;&#1100;\02.07.18\C&#1077;&#1090;&#1100;_02.07.18%20(&#1089;&#1074;&#1086;&#1076;%20&#1090;&#1086;&#1095;&#1077;&#1082;,%20&#1073;&#1072;&#1085;&#1082;&#1086;&#1084;&#1072;&#1090;&#1086;&#1074;,%20&#1090;&#1077;&#1088;&#1084;&#1080;&#1085;&#1072;&#1083;&#1086;&#1074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9052503272677"/>
          <c:y val="0.15659955928405458"/>
          <c:w val="0.33134492563429574"/>
          <c:h val="0.55224154272382631"/>
        </c:manualLayout>
      </c:layout>
      <c:doughnutChart>
        <c:varyColors val="1"/>
        <c:ser>
          <c:idx val="0"/>
          <c:order val="0"/>
          <c:tx>
            <c:strRef>
              <c:f>Лист1!$B$31</c:f>
              <c:strCache>
                <c:ptCount val="1"/>
                <c:pt idx="0">
                  <c:v>Количество НП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70-457B-B86D-01921BD79A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70-457B-B86D-01921BD79A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70-457B-B86D-01921BD79A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70-457B-B86D-01921BD79A1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070-457B-B86D-01921BD79A1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070-457B-B86D-01921BD79A13}"/>
              </c:ext>
            </c:extLst>
          </c:dPt>
          <c:dLbls>
            <c:dLbl>
              <c:idx val="0"/>
              <c:layout>
                <c:manualLayout>
                  <c:x val="-0.10974610974610975"/>
                  <c:y val="0"/>
                </c:manualLayout>
              </c:layout>
              <c:tx>
                <c:rich>
                  <a:bodyPr/>
                  <a:lstStyle/>
                  <a:p>
                    <a:fld id="{951B8AE9-EC75-4943-8331-2A64930F99AC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070-457B-B86D-01921BD79A13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6.8796068796068796E-2"/>
                  <c:y val="-0.13675211509726881"/>
                </c:manualLayout>
              </c:layout>
              <c:tx>
                <c:rich>
                  <a:bodyPr/>
                  <a:lstStyle/>
                  <a:p>
                    <a:fld id="{87803522-7491-4335-A21B-02796D5782AD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070-457B-B86D-01921BD79A13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1.9656019656019656E-2"/>
                  <c:y val="-0.1287078730327236"/>
                </c:manualLayout>
              </c:layout>
              <c:tx>
                <c:rich>
                  <a:bodyPr/>
                  <a:lstStyle/>
                  <a:p>
                    <a:fld id="{A507BE8E-9C87-4CC6-828C-471C94AD9044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070-457B-B86D-01921BD79A13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8.1900081900081897E-2"/>
                  <c:y val="-8.0442420645452248E-2"/>
                </c:manualLayout>
              </c:layout>
              <c:tx>
                <c:rich>
                  <a:bodyPr/>
                  <a:lstStyle/>
                  <a:p>
                    <a:fld id="{383A5EDA-0C0E-4115-AC75-66C87B2E7CE4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070-457B-B86D-01921BD79A13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8.1900081900081842E-2"/>
                  <c:y val="-1.2066363096817837E-2"/>
                </c:manualLayout>
              </c:layout>
              <c:tx>
                <c:rich>
                  <a:bodyPr/>
                  <a:lstStyle/>
                  <a:p>
                    <a:fld id="{149549FC-B5CA-4648-A0EB-370A683F8E3B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070-457B-B86D-01921BD79A13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-8.5176085176085173E-2"/>
                  <c:y val="3.2597232400686862E-2"/>
                </c:manualLayout>
              </c:layout>
              <c:tx>
                <c:rich>
                  <a:bodyPr/>
                  <a:lstStyle/>
                  <a:p>
                    <a:fld id="{5009499B-93D4-4FF4-A39A-8CC4C87E11F5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070-457B-B86D-01921BD79A13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Лист1!$A$32:$A$37</c:f>
              <c:strCache>
                <c:ptCount val="6"/>
                <c:pt idx="0">
                  <c:v>Города-миллионники (15)</c:v>
                </c:pt>
                <c:pt idx="1">
                  <c:v>Города с населением 500 тыс. - 1 млн. жителей (22)</c:v>
                </c:pt>
                <c:pt idx="2">
                  <c:v>Города с населением 100 - 500 тыс. чел. (145)</c:v>
                </c:pt>
                <c:pt idx="3">
                  <c:v>Города с населением 30 - 100 тыс. чел. (373)</c:v>
                </c:pt>
                <c:pt idx="4">
                  <c:v>Города с населением до 30 тыс. чел. (532)</c:v>
                </c:pt>
                <c:pt idx="5">
                  <c:v>Сельские населенные пункты (4 102)</c:v>
                </c:pt>
              </c:strCache>
            </c:strRef>
          </c:cat>
          <c:val>
            <c:numRef>
              <c:f>Лист1!$B$32:$B$37</c:f>
              <c:numCache>
                <c:formatCode>#,##0</c:formatCode>
                <c:ptCount val="6"/>
                <c:pt idx="0">
                  <c:v>15</c:v>
                </c:pt>
                <c:pt idx="1">
                  <c:v>22</c:v>
                </c:pt>
                <c:pt idx="2">
                  <c:v>145</c:v>
                </c:pt>
                <c:pt idx="3">
                  <c:v>373</c:v>
                </c:pt>
                <c:pt idx="4">
                  <c:v>532</c:v>
                </c:pt>
                <c:pt idx="5">
                  <c:v>4102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070-457B-B86D-01921BD79A13}"/>
            </c:ext>
            <c:ext xmlns:c15="http://schemas.microsoft.com/office/drawing/2012/chart" uri="{02D57815-91ED-43cb-92C2-25804820EDAC}">
              <c15:datalabelsRange>
                <c15:f>Лист1!$D$32:$D$37</c15:f>
                <c15:dlblRangeCache>
                  <c:ptCount val="6"/>
                  <c:pt idx="0">
                    <c:v>0,3%</c:v>
                  </c:pt>
                  <c:pt idx="1">
                    <c:v>0,4%</c:v>
                  </c:pt>
                  <c:pt idx="2">
                    <c:v>2,8%</c:v>
                  </c:pt>
                  <c:pt idx="3">
                    <c:v>7,2%</c:v>
                  </c:pt>
                  <c:pt idx="4">
                    <c:v>10,3%</c:v>
                  </c:pt>
                  <c:pt idx="5">
                    <c:v>79,1%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61276076528027"/>
          <c:y val="0.11911830411160215"/>
          <c:w val="0.53201668159584969"/>
          <c:h val="0.62037669855437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0022"/>
          </a:xfrm>
          <a:prstGeom prst="rect">
            <a:avLst/>
          </a:prstGeom>
        </p:spPr>
        <p:txBody>
          <a:bodyPr vert="horz" lIns="80037" tIns="40019" rIns="80037" bIns="40019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0820" y="0"/>
            <a:ext cx="4292600" cy="340022"/>
          </a:xfrm>
          <a:prstGeom prst="rect">
            <a:avLst/>
          </a:prstGeom>
        </p:spPr>
        <p:txBody>
          <a:bodyPr vert="horz" lIns="80037" tIns="40019" rIns="80037" bIns="40019" rtlCol="0"/>
          <a:lstStyle>
            <a:lvl1pPr algn="r">
              <a:defRPr sz="1100"/>
            </a:lvl1pPr>
          </a:lstStyle>
          <a:p>
            <a:fld id="{ACCD9662-2DF5-4E12-A0D4-A72394C164E6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6138"/>
            <a:ext cx="4060825" cy="2284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037" tIns="40019" rIns="80037" bIns="400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0" y="3257630"/>
            <a:ext cx="7924800" cy="2665333"/>
          </a:xfrm>
          <a:prstGeom prst="rect">
            <a:avLst/>
          </a:prstGeom>
        </p:spPr>
        <p:txBody>
          <a:bodyPr vert="horz" lIns="80037" tIns="40019" rIns="80037" bIns="4001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9079"/>
            <a:ext cx="4292600" cy="340021"/>
          </a:xfrm>
          <a:prstGeom prst="rect">
            <a:avLst/>
          </a:prstGeom>
        </p:spPr>
        <p:txBody>
          <a:bodyPr vert="horz" lIns="80037" tIns="40019" rIns="80037" bIns="40019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0820" y="6429079"/>
            <a:ext cx="4292600" cy="340021"/>
          </a:xfrm>
          <a:prstGeom prst="rect">
            <a:avLst/>
          </a:prstGeom>
        </p:spPr>
        <p:txBody>
          <a:bodyPr vert="horz" lIns="80037" tIns="40019" rIns="80037" bIns="40019" rtlCol="0" anchor="b"/>
          <a:lstStyle>
            <a:lvl1pPr algn="r">
              <a:defRPr sz="1100"/>
            </a:lvl1pPr>
          </a:lstStyle>
          <a:p>
            <a:fld id="{0CBF7BD6-A5DD-46E7-9FD4-B24E5558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2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A4130-608B-4425-9D2D-39E94AC724B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6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627D1F-72BD-44FA-977A-9C467BE9C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C576FDB-937C-40E2-90A5-59BA89D0E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9B5F59-457D-49F0-B272-B2C0C219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75B607-3F4B-4D35-961D-19CA23F9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BDCD9C-F3FB-42D5-9F2F-70FCB523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6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14E17C-829D-476D-AEBE-B5348DEF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9FDB39-3FF9-4CE7-BC4A-43D4235CC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73E0D47-614A-4564-AC8D-2EAD666A9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11301E2-7251-431F-9908-B5B46006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D4C769-FD45-49D0-8549-E78EADF1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F1E807-1004-4DF2-84B2-7703F7F1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13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16A93-B58A-4F8A-AE89-3C63C706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2D55E6-6084-449A-AD7C-73750001D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22B8728-099E-4E8A-82DC-DA22AA68D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1D23487-AE06-4A20-83E5-D7A35064B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AF4E526-DCEE-4683-830A-882305237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9AC91E6-2081-4E9D-847A-6DFC7E34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F5D7151-C562-4FA4-BD32-21E7E334F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1B7FA40-9ED1-4205-B1CC-55161079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885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C1EBBF-8C41-4587-8993-B3BF69AF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D0F2CF5-350D-4578-8F8E-D92AE454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8303752-0785-43F3-B177-0D2DBB69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3E01955-A6BC-4A72-AC9E-BB5C3BF5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38B714F-E32D-4D8F-93A7-0DB56033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10034B1-A5FB-4FEB-97E8-D6D01509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3291684-ECDE-47AD-89D0-A98B89DD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44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9A5805-14E4-4254-8A16-424A7F23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718682-F839-41C2-9920-79184A71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5B5298-618B-461A-9867-D52BC2EA1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1A384F3-994B-42C4-9196-E90F6A56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7BB6EF6-4C1E-425B-84C0-B130E5A4F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389E249-0DC3-4479-82F0-5ECB6D93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62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C43374-5F6A-487D-9C01-846B5EE7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B05828D-38C0-4D9C-86B5-25B35F823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1B209D-8BDC-4101-B2AE-8F56422D6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F327EB-DCA7-40AF-BC46-0DD53654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FC47EAA-F0B8-443D-8FB6-8F93E8297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BD762D-7B6D-44B5-8B85-7F0F1B6F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09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894906-305D-49FC-A586-3F098177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3F2966-CE85-4C7D-808B-991331EEC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08E03A-9200-4A14-9E3A-26617D7C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3252B4-E60C-492F-97C7-D94C6377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F52ABA-F10C-42BA-81F4-16E549FC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50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0CC47F6-13F9-4E2E-AC89-EC873E639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AC245CF-C9F2-41FF-8D46-322F26376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9D387A-C242-48C0-A1C5-51D3CEE8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2057FE-BF2B-4C01-8A00-4DF1E261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45E252-6997-4693-9F8F-6078271B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10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>
            <a:spLocks noGrp="1"/>
          </p:cNvSpPr>
          <p:nvPr>
            <p:ph type="title"/>
          </p:nvPr>
        </p:nvSpPr>
        <p:spPr>
          <a:xfrm>
            <a:off x="914400" y="2125981"/>
            <a:ext cx="10363200" cy="144018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828800" y="3840478"/>
            <a:ext cx="8534400" cy="171450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6600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52814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wo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959014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Two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436004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3FA084-026F-4BC6-8191-4691623D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5C5C71-6860-484C-A148-F27BCC86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329896-CC99-40A4-833D-263D3E64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74510" y="6571616"/>
            <a:ext cx="218009" cy="215444"/>
          </a:xfrm>
        </p:spPr>
        <p:txBody>
          <a:bodyPr/>
          <a:lstStyle/>
          <a:p>
            <a:fld id="{5A346923-26B5-41E0-89D7-D9BBEED0FA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095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ochtaBank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0001" y="340473"/>
            <a:ext cx="1917282" cy="92349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11828717" y="6371678"/>
            <a:ext cx="218008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0687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673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2742" y="2329383"/>
            <a:ext cx="2548255" cy="3796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95996" y="2632913"/>
            <a:ext cx="4258309" cy="3545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A69FF6-CFD9-4E61-9B0D-6018B41F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3587447-0A50-4D5A-8DE2-A1D5DCA769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10A51A-3EB1-4817-8EBB-799EBE13DC0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ACB22B-351D-45D9-9B89-F4C38A77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20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1E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196584" y="4570"/>
            <a:ext cx="5995416" cy="6848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785C9C-3DD8-4848-A180-88EBC878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64BDC5B-D17C-4359-A682-B8127B8934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667A3B-EC02-4DA3-9F73-3BFFBD1BE30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FAC9B51-E954-43F0-BB5E-B21C41AF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50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D7C1BE-0CF5-419E-BBBA-6B06FD86F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2078CB3-4D5E-4A1D-AE74-9389F80EC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BC419E-DFFD-4A41-8A77-FA956A38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DBA88B-4614-4CFE-9AB0-5EE100AC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D1F0E7-6D28-4089-84E0-52B778F0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1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276171-BB57-4248-A78E-EAD07B6A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2BC7DF-EA3D-49A2-AA84-B32617A9B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1B6D53C-9309-46F7-AE80-01C94A9E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084FE0-B0DC-4663-9724-51D416E7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C155FF-D82C-4A95-A54B-BD78011C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2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96584" y="4570"/>
            <a:ext cx="5995416" cy="6848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4655" y="276860"/>
            <a:ext cx="11562689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3756" y="1237385"/>
            <a:ext cx="11524487" cy="3932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66118" y="6472351"/>
            <a:ext cx="253365" cy="32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4" r:id="rId5"/>
    <p:sldLayoutId id="2147483665" r:id="rId6"/>
    <p:sldLayoutId id="2147483666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05A823-4A38-4302-9AB4-84BD027FE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D438FE-A5FA-44B2-BFA4-1912BABBD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10F631-6E12-4FC3-B1A7-8375A8AA0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37FB63-AD61-456C-AE66-9FB2B49AA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7E2A25-9D1F-4E18-A5A3-C80E18265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B83C-F3DB-46EA-BF76-A6FF14B2C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702069" y="589675"/>
            <a:ext cx="10787859" cy="81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09601" y="1577341"/>
            <a:ext cx="5303521" cy="452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image1.png" descr="image1.png"/>
          <p:cNvPicPr>
            <a:picLocks noChangeAspect="1"/>
          </p:cNvPicPr>
          <p:nvPr/>
        </p:nvPicPr>
        <p:blipFill>
          <a:blip r:embed="rId9">
            <a:alphaModFix amt="37884"/>
            <a:extLst/>
          </a:blip>
          <a:stretch>
            <a:fillRect/>
          </a:stretch>
        </p:blipFill>
        <p:spPr>
          <a:xfrm>
            <a:off x="6197093" y="4082"/>
            <a:ext cx="5994908" cy="684983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>
            <a:spLocks noGrp="1"/>
          </p:cNvSpPr>
          <p:nvPr>
            <p:ph type="sldNum" sz="quarter" idx="2"/>
          </p:nvPr>
        </p:nvSpPr>
        <p:spPr>
          <a:xfrm>
            <a:off x="11836410" y="6552566"/>
            <a:ext cx="218009" cy="21544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>
                <a:solidFill>
                  <a:srgbClr val="888888"/>
                </a:solidFill>
                <a:latin typeface="+mn-lt"/>
                <a:ea typeface="+mj-ea"/>
                <a:cs typeface="+mj-cs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ru-RU" kern="0" smtClean="0"/>
              <a:pPr hangingPunct="0"/>
              <a:t>‹#›</a:t>
            </a:fld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05444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712" r:id="rId7"/>
  </p:sldLayoutIdLst>
  <p:transition spd="med"/>
  <p:hf hdr="0" ftr="0" dt="0"/>
  <p:txStyles>
    <p:titleStyle>
      <a:lvl1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1pPr>
      <a:lvl2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2pPr>
      <a:lvl3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3pPr>
      <a:lvl4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4pPr>
      <a:lvl5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5pPr>
      <a:lvl6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6pPr>
      <a:lvl7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7pPr>
      <a:lvl8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8pPr>
      <a:lvl9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9pPr>
    </p:titleStyle>
    <p:bodyStyle>
      <a:lvl1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4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svg"/><Relationship Id="rId11" Type="http://schemas.openxmlformats.org/officeDocument/2006/relationships/image" Target="../media/image43.png"/><Relationship Id="rId5" Type="http://schemas.openxmlformats.org/officeDocument/2006/relationships/image" Target="../media/image33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2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62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11" Type="http://schemas.openxmlformats.org/officeDocument/2006/relationships/image" Target="../media/image65.png"/><Relationship Id="rId5" Type="http://schemas.openxmlformats.org/officeDocument/2006/relationships/image" Target="../media/image31.png"/><Relationship Id="rId10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0.jp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989123" y="2455048"/>
            <a:ext cx="52467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1900" spc="-94">
                <a:solidFill>
                  <a:srgbClr val="231F20"/>
                </a:solidFill>
                <a:latin typeface="DIN Pro Bold"/>
                <a:ea typeface="DIN Pro Bold"/>
                <a:cs typeface="DIN Pro Bold"/>
                <a:sym typeface="DIN Pro Bold"/>
              </a:defRPr>
            </a:lvl1pPr>
          </a:lstStyle>
          <a:p>
            <a:r>
              <a:rPr lang="ru-RU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Банк</a:t>
            </a:r>
            <a:endParaRPr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989123" y="5867400"/>
            <a:ext cx="1220677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1100" spc="-54">
                <a:solidFill>
                  <a:srgbClr val="231F20"/>
                </a:solidFill>
                <a:latin typeface="DIN Pro Bold"/>
                <a:ea typeface="DIN Pro Bold"/>
                <a:cs typeface="DIN Pro Bold"/>
                <a:sym typeface="DIN Pro Bold"/>
              </a:defRPr>
            </a:lvl1pPr>
          </a:lstStyle>
          <a:p>
            <a:r>
              <a:rPr lang="ru-RU" sz="14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Июль</a:t>
            </a:r>
            <a:r>
              <a:rPr sz="14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</a:t>
            </a:r>
            <a:r>
              <a:rPr lang="ru-RU" sz="14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sz="14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23" y="437849"/>
            <a:ext cx="1864680" cy="92472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70099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0">
            <a:extLst>
              <a:ext uri="{FF2B5EF4-FFF2-40B4-BE49-F238E27FC236}">
                <a16:creationId xmlns:a16="http://schemas.microsoft.com/office/drawing/2014/main" xmlns="" id="{A232176F-06E5-4529-8193-8FDEEA0EC63A}"/>
              </a:ext>
            </a:extLst>
          </p:cNvPr>
          <p:cNvSpPr/>
          <p:nvPr/>
        </p:nvSpPr>
        <p:spPr>
          <a:xfrm>
            <a:off x="10591379" y="152400"/>
            <a:ext cx="1463040" cy="725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BD05A54-2CB0-426D-B23E-1ECD2D756620}"/>
              </a:ext>
            </a:extLst>
          </p:cNvPr>
          <p:cNvSpPr/>
          <p:nvPr/>
        </p:nvSpPr>
        <p:spPr>
          <a:xfrm>
            <a:off x="381000" y="179752"/>
            <a:ext cx="990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60" dirty="0">
                <a:solidFill>
                  <a:srgbClr val="C00000"/>
                </a:solidFill>
                <a:latin typeface="Arial"/>
                <a:cs typeface="Arial"/>
              </a:rPr>
              <a:t>КРЕДИТНЫЕ КАРТЫ</a:t>
            </a:r>
            <a:endParaRPr lang="ru-RU" sz="28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75CB214-A188-4CC1-B5D4-14FE7A065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99" y="6095405"/>
            <a:ext cx="393955" cy="39395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AA9A26C-AE74-49A4-B998-F16E79EDF5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77" y="6121996"/>
            <a:ext cx="345730" cy="34573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1D48D98-D6E8-4F3B-BE45-D358CCB261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145998" y="6044732"/>
            <a:ext cx="390356" cy="39035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3D03BD3-3ECD-47FE-9EEB-689A5B9D93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57" y="6039949"/>
            <a:ext cx="360062" cy="36006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01B6A23-ADA4-4B72-9C39-8F05929CE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" y="1377946"/>
            <a:ext cx="1794874" cy="120684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B7604A6-2661-4644-8634-C1F1EBA58F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24" y="1431231"/>
            <a:ext cx="1836815" cy="1189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97BF7E0-E5C0-48F2-8A01-9356895F04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97" y="4681736"/>
            <a:ext cx="2233804" cy="14285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E2BE3F5-F6D4-4454-B089-1E0D67BB40C9}"/>
              </a:ext>
            </a:extLst>
          </p:cNvPr>
          <p:cNvSpPr txBox="1"/>
          <p:nvPr/>
        </p:nvSpPr>
        <p:spPr>
          <a:xfrm>
            <a:off x="2150230" y="1199234"/>
            <a:ext cx="3995768" cy="264003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Самый большой беспроцентный возобновляемый период – </a:t>
            </a:r>
            <a:r>
              <a:rPr lang="ru-RU" sz="1400" b="1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120 дней. </a:t>
            </a:r>
            <a:br>
              <a:rPr lang="ru-RU" sz="1400" b="1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b="1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Лимит – </a:t>
            </a:r>
            <a:r>
              <a:rPr lang="ru-RU" sz="1400" b="1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500 000 </a:t>
            </a:r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₽</a:t>
            </a:r>
            <a:endParaRPr lang="ru-RU" sz="1400" b="1" kern="1200" dirty="0">
              <a:solidFill>
                <a:srgbClr val="00168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Привилегии </a:t>
            </a:r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</a:t>
            </a:r>
            <a:r>
              <a:rPr lang="ru-RU" sz="1400" kern="1200" dirty="0" err="1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Visa</a:t>
            </a:r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kern="1200" dirty="0" err="1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Platinum</a:t>
            </a:r>
            <a:endParaRPr lang="ru-RU" sz="1400" kern="1200" dirty="0">
              <a:solidFill>
                <a:srgbClr val="00168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Ставка – 27,9%</a:t>
            </a:r>
          </a:p>
          <a:p>
            <a:pPr algn="l"/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Годовое обслуживание – 900 </a:t>
            </a:r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₽/0 ₽ (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зарплатных клиентов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Комиссия за снятие наличных – 5,9% (мин 300 ₽)</a:t>
            </a:r>
          </a:p>
          <a:p>
            <a:pPr algn="l"/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Бесплатная защита интернет покупок</a:t>
            </a:r>
            <a:endParaRPr lang="en-US" sz="1400" kern="1200" dirty="0">
              <a:solidFill>
                <a:srgbClr val="00168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Возможность выпуска до 5-ти доп. карт на </a:t>
            </a:r>
          </a:p>
          <a:p>
            <a:pPr algn="l"/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3-е лицо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E8C5396-79D5-43CB-B80B-530199A047B7}"/>
              </a:ext>
            </a:extLst>
          </p:cNvPr>
          <p:cNvSpPr/>
          <p:nvPr/>
        </p:nvSpPr>
        <p:spPr>
          <a:xfrm>
            <a:off x="381000" y="702972"/>
            <a:ext cx="5872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46" fontAlgn="ctr" hangingPunct="1">
              <a:defRPr/>
            </a:pPr>
            <a:r>
              <a:rPr lang="ru-RU" sz="1400" b="1" kern="1200" dirty="0">
                <a:solidFill>
                  <a:srgbClr val="B038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ЭЛЕМЕНТ 120 </a:t>
            </a:r>
            <a:r>
              <a:rPr lang="ru-RU" sz="1400" kern="1200" dirty="0">
                <a:solidFill>
                  <a:srgbClr val="B038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400" kern="1200" dirty="0">
                <a:solidFill>
                  <a:srgbClr val="B038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Visa </a:t>
            </a:r>
            <a:r>
              <a:rPr lang="ru-RU" sz="1400" kern="1200" dirty="0" err="1">
                <a:solidFill>
                  <a:srgbClr val="B038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Platinum</a:t>
            </a:r>
            <a:r>
              <a:rPr lang="ru-RU" sz="1400" kern="1200" dirty="0">
                <a:solidFill>
                  <a:srgbClr val="B038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l" defTabSz="914446" fontAlgn="ctr" hangingPunct="1">
              <a:defRPr/>
            </a:pPr>
            <a:r>
              <a:rPr lang="ru-RU" sz="1400" kern="1200" dirty="0">
                <a:solidFill>
                  <a:srgbClr val="B038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Покупайте сейчас – платите в течение 120 дней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53FCCC1-A4B5-4DD8-98C6-D5640E09C1BA}"/>
              </a:ext>
            </a:extLst>
          </p:cNvPr>
          <p:cNvSpPr txBox="1"/>
          <p:nvPr/>
        </p:nvSpPr>
        <p:spPr>
          <a:xfrm>
            <a:off x="8072218" y="1426916"/>
            <a:ext cx="3510181" cy="134737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Лимит: 5 000/10 000 / 15 000 </a:t>
            </a:r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₽</a:t>
            </a:r>
            <a:endParaRPr lang="ru-RU" sz="1400" kern="1200" dirty="0">
              <a:solidFill>
                <a:srgbClr val="00168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Ставка: 0%</a:t>
            </a:r>
          </a:p>
          <a:p>
            <a:pPr algn="l"/>
            <a:r>
              <a:rPr lang="ru-RU" sz="1400" b="1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Беспроцентный период – до 24 мес</a:t>
            </a:r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Годовое обслуживание: 300 / 500 / 600 </a:t>
            </a:r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₽</a:t>
            </a:r>
          </a:p>
          <a:p>
            <a:pPr algn="l"/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Комиссия за снятие наличных – 300 ₽ (за каждую операцию)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787240C-F516-440D-8CF7-2C90D5E330FC}"/>
              </a:ext>
            </a:extLst>
          </p:cNvPr>
          <p:cNvSpPr/>
          <p:nvPr/>
        </p:nvSpPr>
        <p:spPr>
          <a:xfrm>
            <a:off x="6173366" y="725453"/>
            <a:ext cx="49632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46" fontAlgn="ctr" hangingPunct="1">
              <a:defRPr/>
            </a:pPr>
            <a:r>
              <a:rPr lang="ru-RU" sz="1400" b="1" kern="1200" dirty="0">
                <a:solidFill>
                  <a:srgbClr val="B038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ПОЧТОВЫЙ ЭКСПРЕСС</a:t>
            </a:r>
            <a:r>
              <a:rPr lang="ru-RU" sz="1400" kern="1200" dirty="0">
                <a:solidFill>
                  <a:srgbClr val="B038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400" kern="1200" dirty="0">
                <a:solidFill>
                  <a:srgbClr val="B038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Visa Classic</a:t>
            </a:r>
            <a:r>
              <a:rPr lang="ru-RU" sz="1400" kern="1200" dirty="0">
                <a:solidFill>
                  <a:srgbClr val="B038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l" defTabSz="914446" fontAlgn="ctr" hangingPunct="1">
              <a:defRPr/>
            </a:pPr>
            <a:r>
              <a:rPr lang="ru-RU" sz="1400" kern="1200" dirty="0">
                <a:solidFill>
                  <a:srgbClr val="B038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ежедневных покупок с безопасным кредитным лимитом</a:t>
            </a:r>
          </a:p>
          <a:p>
            <a:pPr algn="l" defTabSz="914446" fontAlgn="ctr" hangingPunct="1">
              <a:defRPr/>
            </a:pPr>
            <a:endParaRPr lang="ru-RU" sz="1200" kern="1200" dirty="0">
              <a:solidFill>
                <a:srgbClr val="B0385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601D1B6-41B0-40C5-A6F9-B8CB1BD4AF8B}"/>
              </a:ext>
            </a:extLst>
          </p:cNvPr>
          <p:cNvSpPr/>
          <p:nvPr/>
        </p:nvSpPr>
        <p:spPr>
          <a:xfrm>
            <a:off x="3440969" y="3877993"/>
            <a:ext cx="5085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46" fontAlgn="ctr" hangingPunct="1">
              <a:defRPr/>
            </a:pPr>
            <a:r>
              <a:rPr lang="ru-RU" sz="1400" b="1" kern="1200" dirty="0">
                <a:solidFill>
                  <a:srgbClr val="B038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ЗЕЛЕНЫЙ МИР </a:t>
            </a:r>
            <a:r>
              <a:rPr lang="ru-RU" sz="1400" kern="1200" dirty="0">
                <a:solidFill>
                  <a:srgbClr val="B038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400" kern="1200" dirty="0">
                <a:solidFill>
                  <a:srgbClr val="B038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Visa </a:t>
            </a:r>
            <a:r>
              <a:rPr lang="ru-RU" sz="1400" kern="1200" dirty="0" err="1">
                <a:solidFill>
                  <a:srgbClr val="B038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Platinum</a:t>
            </a:r>
            <a:r>
              <a:rPr lang="ru-RU" sz="1400" kern="1200" dirty="0">
                <a:solidFill>
                  <a:srgbClr val="B038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l" defTabSz="914446" fontAlgn="ctr" hangingPunct="1">
              <a:defRPr/>
            </a:pPr>
            <a:r>
              <a:rPr lang="ru-RU" sz="1400" kern="1200" dirty="0">
                <a:solidFill>
                  <a:srgbClr val="B0385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Ваш реальный вклад в озеленение планеты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4F866F5-4042-4847-B9C5-A1C9D04EC4AB}"/>
              </a:ext>
            </a:extLst>
          </p:cNvPr>
          <p:cNvSpPr txBox="1"/>
          <p:nvPr/>
        </p:nvSpPr>
        <p:spPr>
          <a:xfrm>
            <a:off x="5486400" y="4388365"/>
            <a:ext cx="3375804" cy="199370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Лимит: до 500 000 </a:t>
            </a:r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₽</a:t>
            </a:r>
            <a:endParaRPr lang="ru-RU" sz="1400" kern="1200" dirty="0">
              <a:solidFill>
                <a:srgbClr val="00168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Ставка: 19,9%</a:t>
            </a:r>
          </a:p>
          <a:p>
            <a:pPr algn="l"/>
            <a:r>
              <a:rPr lang="ru-RU" sz="1400" b="1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Беспроцентный период – до 2 мес</a:t>
            </a:r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Годовое обслуживание: 900 </a:t>
            </a:r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₽</a:t>
            </a:r>
            <a:endParaRPr lang="ru-RU" sz="1400" kern="1200" dirty="0">
              <a:solidFill>
                <a:srgbClr val="00168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400" b="1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Привилегии от </a:t>
            </a:r>
            <a:r>
              <a:rPr lang="ru-RU" sz="1400" b="1" kern="1200" dirty="0" err="1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Visa</a:t>
            </a:r>
            <a:r>
              <a:rPr lang="ru-RU" sz="1400" b="1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kern="1200" dirty="0" err="1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Platinum</a:t>
            </a:r>
            <a:endParaRPr lang="ru-RU" sz="1400" b="1" kern="1200" dirty="0">
              <a:solidFill>
                <a:srgbClr val="00168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Бесплатная защита интернет покупок с «Пакетом онлайн-покупателя»</a:t>
            </a:r>
            <a:endParaRPr lang="ru-RU" sz="1400" b="1" kern="1200" dirty="0">
              <a:solidFill>
                <a:srgbClr val="00168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Возможность выпуска до 5-ти доп. карт на 3-е лицо</a:t>
            </a:r>
          </a:p>
        </p:txBody>
      </p:sp>
    </p:spTree>
    <p:extLst>
      <p:ext uri="{BB962C8B-B14F-4D97-AF65-F5344CB8AC3E}">
        <p14:creationId xmlns:p14="http://schemas.microsoft.com/office/powerpoint/2010/main" val="396250300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0">
            <a:extLst>
              <a:ext uri="{FF2B5EF4-FFF2-40B4-BE49-F238E27FC236}">
                <a16:creationId xmlns:a16="http://schemas.microsoft.com/office/drawing/2014/main" xmlns="" id="{A232176F-06E5-4529-8193-8FDEEA0EC63A}"/>
              </a:ext>
            </a:extLst>
          </p:cNvPr>
          <p:cNvSpPr/>
          <p:nvPr/>
        </p:nvSpPr>
        <p:spPr>
          <a:xfrm>
            <a:off x="10673080" y="38954"/>
            <a:ext cx="1463040" cy="725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BD05A54-2CB0-426D-B23E-1ECD2D756620}"/>
              </a:ext>
            </a:extLst>
          </p:cNvPr>
          <p:cNvSpPr/>
          <p:nvPr/>
        </p:nvSpPr>
        <p:spPr>
          <a:xfrm>
            <a:off x="381000" y="179752"/>
            <a:ext cx="990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60" dirty="0">
                <a:solidFill>
                  <a:srgbClr val="C00000"/>
                </a:solidFill>
                <a:latin typeface="Arial"/>
                <a:cs typeface="Arial"/>
              </a:rPr>
              <a:t>КРЕДИТНЫЕ ПРОДУКТЫ</a:t>
            </a:r>
            <a:endParaRPr lang="ru-RU" sz="28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75CB214-A188-4CC1-B5D4-14FE7A065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99" y="6095405"/>
            <a:ext cx="393955" cy="39395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AA9A26C-AE74-49A4-B998-F16E79EDF5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77" y="6121996"/>
            <a:ext cx="345730" cy="34573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1D48D98-D6E8-4F3B-BE45-D358CCB261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145998" y="6044732"/>
            <a:ext cx="390356" cy="39035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3D03BD3-3ECD-47FE-9EEB-689A5B9D93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57" y="6039949"/>
            <a:ext cx="360062" cy="36006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11</a:t>
            </a:fld>
            <a:endParaRPr lang="ru-RU"/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C444735E-D17D-4DC3-9A1E-F4697AE54FA6}"/>
              </a:ext>
            </a:extLst>
          </p:cNvPr>
          <p:cNvCxnSpPr/>
          <p:nvPr/>
        </p:nvCxnSpPr>
        <p:spPr>
          <a:xfrm>
            <a:off x="8991605" y="1090950"/>
            <a:ext cx="39395" cy="311695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9B14F8A1-AFFB-477B-A510-C1AB577A5C57}"/>
              </a:ext>
            </a:extLst>
          </p:cNvPr>
          <p:cNvCxnSpPr/>
          <p:nvPr/>
        </p:nvCxnSpPr>
        <p:spPr>
          <a:xfrm>
            <a:off x="7098131" y="1124830"/>
            <a:ext cx="24345" cy="306252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2A4D978E-D677-4B4F-99C0-64B8BBAF967D}"/>
              </a:ext>
            </a:extLst>
          </p:cNvPr>
          <p:cNvCxnSpPr/>
          <p:nvPr/>
        </p:nvCxnSpPr>
        <p:spPr>
          <a:xfrm>
            <a:off x="4812868" y="1018775"/>
            <a:ext cx="2755" cy="316464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E57B7686-B09A-47B4-9872-7264725172FE}"/>
              </a:ext>
            </a:extLst>
          </p:cNvPr>
          <p:cNvSpPr/>
          <p:nvPr/>
        </p:nvSpPr>
        <p:spPr>
          <a:xfrm>
            <a:off x="234726" y="1258521"/>
            <a:ext cx="219608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kern="1200" spc="-58" dirty="0">
                <a:solidFill>
                  <a:srgbClr val="D42040"/>
                </a:solidFill>
                <a:latin typeface="Arial" panose="020B0604020202020204" pitchFamily="34" charset="0"/>
                <a:ea typeface="DIN Pro Black"/>
                <a:cs typeface="Arial" panose="020B0604020202020204" pitchFamily="34" charset="0"/>
              </a:rPr>
              <a:t>Кредит наличными на любые цели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68FD8873-0E5C-48FE-839A-D2D7A469E934}"/>
              </a:ext>
            </a:extLst>
          </p:cNvPr>
          <p:cNvSpPr/>
          <p:nvPr/>
        </p:nvSpPr>
        <p:spPr>
          <a:xfrm>
            <a:off x="2543000" y="1260826"/>
            <a:ext cx="232444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kern="1200" spc="-58" dirty="0">
                <a:solidFill>
                  <a:srgbClr val="D42040"/>
                </a:solidFill>
                <a:latin typeface="Arial" panose="020B0604020202020204" pitchFamily="34" charset="0"/>
                <a:ea typeface="DIN Pro Black"/>
                <a:cs typeface="Arial" panose="020B0604020202020204" pitchFamily="34" charset="0"/>
              </a:rPr>
              <a:t>Рефинансирование кредитов других банков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6846EC18-86BB-48D4-81E9-2113A47863E0}"/>
              </a:ext>
            </a:extLst>
          </p:cNvPr>
          <p:cNvSpPr/>
          <p:nvPr/>
        </p:nvSpPr>
        <p:spPr>
          <a:xfrm>
            <a:off x="7153027" y="1268876"/>
            <a:ext cx="180316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kern="1200" spc="-58" dirty="0">
                <a:solidFill>
                  <a:srgbClr val="D42040"/>
                </a:solidFill>
                <a:latin typeface="Arial" panose="020B0604020202020204" pitchFamily="34" charset="0"/>
                <a:ea typeface="DIN Pro Black"/>
                <a:cs typeface="Arial" panose="020B0604020202020204" pitchFamily="34" charset="0"/>
              </a:rPr>
              <a:t>Кредит на </a:t>
            </a:r>
          </a:p>
          <a:p>
            <a:pPr algn="ctr"/>
            <a:r>
              <a:rPr lang="ru-RU" sz="1600" b="1" kern="1200" spc="-58" dirty="0">
                <a:solidFill>
                  <a:srgbClr val="D42040"/>
                </a:solidFill>
                <a:latin typeface="Arial" panose="020B0604020202020204" pitchFamily="34" charset="0"/>
                <a:ea typeface="DIN Pro Black"/>
                <a:cs typeface="Arial" panose="020B0604020202020204" pitchFamily="34" charset="0"/>
              </a:rPr>
              <a:t>Образование </a:t>
            </a:r>
          </a:p>
          <a:p>
            <a:pPr algn="ctr"/>
            <a:r>
              <a:rPr lang="ru-RU" sz="1600" b="1" kern="1200" spc="-58" dirty="0">
                <a:solidFill>
                  <a:srgbClr val="D42040"/>
                </a:solidFill>
                <a:latin typeface="Arial" panose="020B0604020202020204" pitchFamily="34" charset="0"/>
                <a:ea typeface="DIN Pro Black"/>
                <a:cs typeface="Arial" panose="020B0604020202020204" pitchFamily="34" charset="0"/>
              </a:rPr>
              <a:t>«Знание – сила»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24ECCE4-86B2-4A07-8783-200232C298BE}"/>
              </a:ext>
            </a:extLst>
          </p:cNvPr>
          <p:cNvSpPr/>
          <p:nvPr/>
        </p:nvSpPr>
        <p:spPr>
          <a:xfrm>
            <a:off x="4844388" y="1265411"/>
            <a:ext cx="220984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kern="1200" spc="-58" dirty="0">
                <a:solidFill>
                  <a:srgbClr val="D42040"/>
                </a:solidFill>
                <a:latin typeface="Arial" panose="020B0604020202020204" pitchFamily="34" charset="0"/>
                <a:ea typeface="DIN Pro Black"/>
                <a:cs typeface="Arial" panose="020B0604020202020204" pitchFamily="34" charset="0"/>
              </a:rPr>
              <a:t>Кредиты на оплату </a:t>
            </a:r>
          </a:p>
          <a:p>
            <a:pPr algn="ctr"/>
            <a:r>
              <a:rPr lang="ru-RU" sz="1600" b="1" kern="1200" spc="-58" dirty="0">
                <a:solidFill>
                  <a:srgbClr val="D42040"/>
                </a:solidFill>
                <a:latin typeface="Arial" panose="020B0604020202020204" pitchFamily="34" charset="0"/>
                <a:ea typeface="DIN Pro Black"/>
                <a:cs typeface="Arial" panose="020B0604020202020204" pitchFamily="34" charset="0"/>
              </a:rPr>
              <a:t>товаров и услуг «Покупки в кредит»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5032C157-E992-406B-B305-08ACAEB43880}"/>
              </a:ext>
            </a:extLst>
          </p:cNvPr>
          <p:cNvSpPr/>
          <p:nvPr/>
        </p:nvSpPr>
        <p:spPr>
          <a:xfrm>
            <a:off x="272541" y="4559325"/>
            <a:ext cx="41701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l">
              <a:lnSpc>
                <a:spcPts val="1500"/>
              </a:lnSpc>
              <a:spcAft>
                <a:spcPts val="0"/>
              </a:spcAft>
              <a:buClr>
                <a:srgbClr val="B03858"/>
              </a:buClr>
              <a:buFont typeface="Arial" panose="020B0604020202020204" pitchFamily="34" charset="0"/>
              <a:buChar char="•"/>
              <a:tabLst>
                <a:tab pos="1390650" algn="l"/>
              </a:tabLst>
            </a:pPr>
            <a:r>
              <a:rPr lang="ru-RU" sz="1400" kern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гражданин РФ в возрасте от 18 лет</a:t>
            </a:r>
          </a:p>
          <a:p>
            <a:pPr marL="171450" lvl="0" indent="-171450" algn="l">
              <a:lnSpc>
                <a:spcPts val="1500"/>
              </a:lnSpc>
              <a:spcAft>
                <a:spcPts val="0"/>
              </a:spcAft>
              <a:buClr>
                <a:srgbClr val="B03858"/>
              </a:buClr>
              <a:buFont typeface="Arial" panose="020B0604020202020204" pitchFamily="34" charset="0"/>
              <a:buChar char="•"/>
              <a:tabLst>
                <a:tab pos="1390650" algn="l"/>
              </a:tabLst>
            </a:pPr>
            <a:r>
              <a:rPr lang="ru-RU" sz="1400" kern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постоянная регистрация на территории РФ</a:t>
            </a:r>
          </a:p>
          <a:p>
            <a:pPr marL="171450" indent="-171450" algn="l">
              <a:lnSpc>
                <a:spcPts val="1500"/>
              </a:lnSpc>
              <a:buClr>
                <a:srgbClr val="B03858"/>
              </a:buClr>
              <a:buFont typeface="Arial" panose="020B0604020202020204" pitchFamily="34" charset="0"/>
              <a:buChar char="•"/>
              <a:tabLst>
                <a:tab pos="1390650" algn="l"/>
              </a:tabLst>
            </a:pPr>
            <a:r>
              <a:rPr lang="ru-RU" sz="1400" kern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наличие контактного телефона + рабочего телефона (для работающих Клиентов)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4E99D30D-20A4-40BD-B2D7-2DB78555A563}"/>
              </a:ext>
            </a:extLst>
          </p:cNvPr>
          <p:cNvCxnSpPr/>
          <p:nvPr/>
        </p:nvCxnSpPr>
        <p:spPr>
          <a:xfrm>
            <a:off x="2555404" y="1031808"/>
            <a:ext cx="17649" cy="215901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E69F8143-4514-4FD5-B7AE-72CFAC776050}"/>
              </a:ext>
            </a:extLst>
          </p:cNvPr>
          <p:cNvCxnSpPr/>
          <p:nvPr/>
        </p:nvCxnSpPr>
        <p:spPr>
          <a:xfrm>
            <a:off x="381000" y="971385"/>
            <a:ext cx="10604993" cy="29226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" name="Блок-схема: узел 55">
            <a:extLst>
              <a:ext uri="{FF2B5EF4-FFF2-40B4-BE49-F238E27FC236}">
                <a16:creationId xmlns:a16="http://schemas.microsoft.com/office/drawing/2014/main" xmlns="" id="{8577E4ED-CC31-4F3C-9270-7E308FB7E594}"/>
              </a:ext>
            </a:extLst>
          </p:cNvPr>
          <p:cNvSpPr/>
          <p:nvPr/>
        </p:nvSpPr>
        <p:spPr>
          <a:xfrm>
            <a:off x="2320111" y="692600"/>
            <a:ext cx="474305" cy="553011"/>
          </a:xfrm>
          <a:prstGeom prst="flowChartConnector">
            <a:avLst/>
          </a:prstGeom>
          <a:solidFill>
            <a:schemeClr val="bg1"/>
          </a:solidFill>
          <a:ln w="3175" cap="flat">
            <a:solidFill>
              <a:schemeClr val="bg2">
                <a:lumMod val="90000"/>
              </a:schemeClr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57" name="Блок-схема: узел 56">
            <a:extLst>
              <a:ext uri="{FF2B5EF4-FFF2-40B4-BE49-F238E27FC236}">
                <a16:creationId xmlns:a16="http://schemas.microsoft.com/office/drawing/2014/main" xmlns="" id="{8017A781-DB14-4133-B742-449648716582}"/>
              </a:ext>
            </a:extLst>
          </p:cNvPr>
          <p:cNvSpPr/>
          <p:nvPr/>
        </p:nvSpPr>
        <p:spPr>
          <a:xfrm>
            <a:off x="4552359" y="691335"/>
            <a:ext cx="474305" cy="553011"/>
          </a:xfrm>
          <a:prstGeom prst="flowChartConnector">
            <a:avLst/>
          </a:prstGeom>
          <a:solidFill>
            <a:schemeClr val="bg1"/>
          </a:solidFill>
          <a:ln w="3175" cap="flat">
            <a:solidFill>
              <a:schemeClr val="bg2">
                <a:lumMod val="90000"/>
              </a:schemeClr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58" name="Блок-схема: узел 57">
            <a:extLst>
              <a:ext uri="{FF2B5EF4-FFF2-40B4-BE49-F238E27FC236}">
                <a16:creationId xmlns:a16="http://schemas.microsoft.com/office/drawing/2014/main" xmlns="" id="{6136727D-F536-4610-881B-06928C17D6E4}"/>
              </a:ext>
            </a:extLst>
          </p:cNvPr>
          <p:cNvSpPr/>
          <p:nvPr/>
        </p:nvSpPr>
        <p:spPr>
          <a:xfrm>
            <a:off x="6856615" y="683759"/>
            <a:ext cx="474305" cy="553011"/>
          </a:xfrm>
          <a:prstGeom prst="flowChartConnector">
            <a:avLst/>
          </a:prstGeom>
          <a:solidFill>
            <a:schemeClr val="bg1"/>
          </a:solidFill>
          <a:ln w="3175" cap="flat">
            <a:solidFill>
              <a:schemeClr val="bg2">
                <a:lumMod val="90000"/>
              </a:schemeClr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59" name="Блок-схема: узел 58">
            <a:extLst>
              <a:ext uri="{FF2B5EF4-FFF2-40B4-BE49-F238E27FC236}">
                <a16:creationId xmlns:a16="http://schemas.microsoft.com/office/drawing/2014/main" xmlns="" id="{3050B7F5-1163-4D1C-8EC8-0F020F25A53A}"/>
              </a:ext>
            </a:extLst>
          </p:cNvPr>
          <p:cNvSpPr/>
          <p:nvPr/>
        </p:nvSpPr>
        <p:spPr>
          <a:xfrm>
            <a:off x="8728823" y="701568"/>
            <a:ext cx="474305" cy="553011"/>
          </a:xfrm>
          <a:prstGeom prst="flowChartConnector">
            <a:avLst/>
          </a:prstGeom>
          <a:solidFill>
            <a:schemeClr val="bg1"/>
          </a:solidFill>
          <a:ln w="3175" cap="flat">
            <a:solidFill>
              <a:schemeClr val="bg2">
                <a:lumMod val="90000"/>
              </a:schemeClr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A1410A0C-01C0-4F9D-B24C-46FADAA946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8491" y="798701"/>
            <a:ext cx="344984" cy="31243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CF81070D-9BD3-4685-A159-BA7B978D35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7674" y="828589"/>
            <a:ext cx="262543" cy="30004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C0F924E0-921C-44D5-8508-01195D3252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8417" y="808348"/>
            <a:ext cx="314923" cy="29564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A42C06AD-F6EF-41CA-8B28-46B7A933BF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6155" y="832129"/>
            <a:ext cx="371494" cy="291888"/>
          </a:xfrm>
          <a:prstGeom prst="rect">
            <a:avLst/>
          </a:prstGeom>
        </p:spPr>
      </p:pic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606BFB90-497D-49C9-A3E8-554292C9CE5D}"/>
              </a:ext>
            </a:extLst>
          </p:cNvPr>
          <p:cNvSpPr/>
          <p:nvPr/>
        </p:nvSpPr>
        <p:spPr>
          <a:xfrm>
            <a:off x="5575037" y="4567727"/>
            <a:ext cx="48957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lnSpc>
                <a:spcPts val="1500"/>
              </a:lnSpc>
              <a:buClr>
                <a:srgbClr val="B03858"/>
              </a:buClr>
              <a:buFont typeface="Arial" panose="020B0604020202020204" pitchFamily="34" charset="0"/>
              <a:buChar char="•"/>
              <a:tabLst>
                <a:tab pos="1390650" algn="l"/>
              </a:tabLst>
            </a:pPr>
            <a:r>
              <a:rPr lang="ru-RU" sz="1400" kern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отсутствие активных просрочек по действующим кредитам</a:t>
            </a:r>
          </a:p>
          <a:p>
            <a:pPr marL="171450" indent="-171450" algn="l">
              <a:lnSpc>
                <a:spcPts val="1500"/>
              </a:lnSpc>
              <a:buClr>
                <a:srgbClr val="B03858"/>
              </a:buClr>
              <a:buFont typeface="Arial" panose="020B0604020202020204" pitchFamily="34" charset="0"/>
              <a:buChar char="•"/>
              <a:tabLst>
                <a:tab pos="1390650" algn="l"/>
              </a:tabLst>
            </a:pPr>
            <a:r>
              <a:rPr lang="ru-RU" sz="1400" kern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стаж от 3-х мес. (кроме программ кредитования: «Покупки в кредит», для пенсионеров)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519F3AF-A59C-4F03-B652-D44C7CDD7AB0}"/>
              </a:ext>
            </a:extLst>
          </p:cNvPr>
          <p:cNvSpPr txBox="1"/>
          <p:nvPr/>
        </p:nvSpPr>
        <p:spPr>
          <a:xfrm>
            <a:off x="3217311" y="4229858"/>
            <a:ext cx="4458511" cy="30093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условия для получения кредита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E2507207-5532-4477-AA96-67AB2FDF1CEB}"/>
              </a:ext>
            </a:extLst>
          </p:cNvPr>
          <p:cNvSpPr/>
          <p:nvPr/>
        </p:nvSpPr>
        <p:spPr>
          <a:xfrm>
            <a:off x="109305" y="2733606"/>
            <a:ext cx="69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₽</a:t>
            </a:r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C54DF086-8E8C-4413-95F6-A039802F75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5" y="3271994"/>
            <a:ext cx="199610" cy="26614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93316576-F8B1-430D-A35C-8AE47CA272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9" y="3787491"/>
            <a:ext cx="243881" cy="243881"/>
          </a:xfrm>
          <a:prstGeom prst="rect">
            <a:avLst/>
          </a:prstGeom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808A6086-031F-4604-A52C-BE697413A850}"/>
              </a:ext>
            </a:extLst>
          </p:cNvPr>
          <p:cNvSpPr/>
          <p:nvPr/>
        </p:nvSpPr>
        <p:spPr>
          <a:xfrm>
            <a:off x="643391" y="2780311"/>
            <a:ext cx="21023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20 000 – 1 </a:t>
            </a:r>
            <a:r>
              <a:rPr lang="en-US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00 000 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06A58DBC-6958-4983-AEF6-8881B32CD0A2}"/>
              </a:ext>
            </a:extLst>
          </p:cNvPr>
          <p:cNvSpPr/>
          <p:nvPr/>
        </p:nvSpPr>
        <p:spPr>
          <a:xfrm>
            <a:off x="2834536" y="2794937"/>
            <a:ext cx="2235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20 000 – 1 000 000 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9A96BA23-5ADE-4667-9FB3-7ACF30E0EF88}"/>
              </a:ext>
            </a:extLst>
          </p:cNvPr>
          <p:cNvSpPr/>
          <p:nvPr/>
        </p:nvSpPr>
        <p:spPr>
          <a:xfrm>
            <a:off x="7198425" y="2776462"/>
            <a:ext cx="1832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50 000 – 2 000 000 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75F8751C-B684-4890-89E4-9F103AF5C311}"/>
              </a:ext>
            </a:extLst>
          </p:cNvPr>
          <p:cNvSpPr/>
          <p:nvPr/>
        </p:nvSpPr>
        <p:spPr>
          <a:xfrm>
            <a:off x="5107767" y="2771795"/>
            <a:ext cx="21698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3 000 – 300 000 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5CE00AB4-FC33-42DE-885D-E64CDF2038E7}"/>
              </a:ext>
            </a:extLst>
          </p:cNvPr>
          <p:cNvSpPr/>
          <p:nvPr/>
        </p:nvSpPr>
        <p:spPr>
          <a:xfrm>
            <a:off x="1980917" y="3280074"/>
            <a:ext cx="13009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– 60 мес. 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FF007592-A93F-4E2C-A236-ECD1E0FCBECA}"/>
              </a:ext>
            </a:extLst>
          </p:cNvPr>
          <p:cNvSpPr/>
          <p:nvPr/>
        </p:nvSpPr>
        <p:spPr>
          <a:xfrm>
            <a:off x="5455971" y="3259793"/>
            <a:ext cx="13009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– 36 мес.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BDBD52E-818C-45CB-82CE-63CB092E8722}"/>
              </a:ext>
            </a:extLst>
          </p:cNvPr>
          <p:cNvSpPr txBox="1"/>
          <p:nvPr/>
        </p:nvSpPr>
        <p:spPr>
          <a:xfrm>
            <a:off x="5488166" y="3780216"/>
            <a:ext cx="851966" cy="27015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7,</a:t>
            </a:r>
            <a:r>
              <a:rPr lang="en-US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1400" kern="12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8E13A189-D79A-4A5F-8BEE-485EBBA1E96B}"/>
              </a:ext>
            </a:extLst>
          </p:cNvPr>
          <p:cNvSpPr/>
          <p:nvPr/>
        </p:nvSpPr>
        <p:spPr>
          <a:xfrm>
            <a:off x="3267633" y="3780216"/>
            <a:ext cx="10720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11,9%</a:t>
            </a:r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F5416DB4-77F1-40B9-A6F0-A36121C99456}"/>
              </a:ext>
            </a:extLst>
          </p:cNvPr>
          <p:cNvCxnSpPr>
            <a:cxnSpLocks/>
          </p:cNvCxnSpPr>
          <p:nvPr/>
        </p:nvCxnSpPr>
        <p:spPr>
          <a:xfrm>
            <a:off x="272541" y="2674959"/>
            <a:ext cx="10604993" cy="29226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852886BC-F245-4B5A-9B83-DBAAF240918A}"/>
              </a:ext>
            </a:extLst>
          </p:cNvPr>
          <p:cNvCxnSpPr>
            <a:cxnSpLocks/>
          </p:cNvCxnSpPr>
          <p:nvPr/>
        </p:nvCxnSpPr>
        <p:spPr>
          <a:xfrm>
            <a:off x="284070" y="3181040"/>
            <a:ext cx="10604993" cy="29226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0B60570F-D260-406B-BB5D-F437D160A611}"/>
              </a:ext>
            </a:extLst>
          </p:cNvPr>
          <p:cNvCxnSpPr/>
          <p:nvPr/>
        </p:nvCxnSpPr>
        <p:spPr>
          <a:xfrm>
            <a:off x="284070" y="3669777"/>
            <a:ext cx="10604993" cy="29226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8F22D70A-8AEB-4E89-8813-38CE3D8C7819}"/>
              </a:ext>
            </a:extLst>
          </p:cNvPr>
          <p:cNvCxnSpPr/>
          <p:nvPr/>
        </p:nvCxnSpPr>
        <p:spPr>
          <a:xfrm>
            <a:off x="288699" y="4178681"/>
            <a:ext cx="10604993" cy="29226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ECC7DF47-CF75-4672-AF90-703B37514583}"/>
              </a:ext>
            </a:extLst>
          </p:cNvPr>
          <p:cNvSpPr/>
          <p:nvPr/>
        </p:nvSpPr>
        <p:spPr>
          <a:xfrm>
            <a:off x="7572085" y="3783710"/>
            <a:ext cx="12037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14,9%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C9365A7A-882F-452A-A124-14354ED05D28}"/>
              </a:ext>
            </a:extLst>
          </p:cNvPr>
          <p:cNvSpPr/>
          <p:nvPr/>
        </p:nvSpPr>
        <p:spPr>
          <a:xfrm>
            <a:off x="7530460" y="3271520"/>
            <a:ext cx="13009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– </a:t>
            </a:r>
            <a:r>
              <a:rPr lang="en-US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 мес. 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A8749150-A482-4F00-B7CE-2CD6E8434ACC}"/>
              </a:ext>
            </a:extLst>
          </p:cNvPr>
          <p:cNvSpPr/>
          <p:nvPr/>
        </p:nvSpPr>
        <p:spPr>
          <a:xfrm>
            <a:off x="8995931" y="1291998"/>
            <a:ext cx="2077455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kern="1200" spc="-58" dirty="0">
                <a:solidFill>
                  <a:srgbClr val="D42040"/>
                </a:solidFill>
                <a:latin typeface="Arial" panose="020B0604020202020204" pitchFamily="34" charset="0"/>
                <a:ea typeface="DIN Pro Black"/>
                <a:cs typeface="Arial" panose="020B0604020202020204" pitchFamily="34" charset="0"/>
              </a:rPr>
              <a:t>Льготный кредит на освоение «Дальневосточного гектара»</a:t>
            </a:r>
          </a:p>
        </p:txBody>
      </p:sp>
      <p:sp>
        <p:nvSpPr>
          <p:cNvPr id="87" name="Блок-схема: узел 86">
            <a:extLst>
              <a:ext uri="{FF2B5EF4-FFF2-40B4-BE49-F238E27FC236}">
                <a16:creationId xmlns:a16="http://schemas.microsoft.com/office/drawing/2014/main" xmlns="" id="{B141CFA3-C3A9-4E8C-84F5-16D5E1D3D810}"/>
              </a:ext>
            </a:extLst>
          </p:cNvPr>
          <p:cNvSpPr/>
          <p:nvPr/>
        </p:nvSpPr>
        <p:spPr>
          <a:xfrm>
            <a:off x="10599082" y="673664"/>
            <a:ext cx="474305" cy="553011"/>
          </a:xfrm>
          <a:prstGeom prst="flowChartConnector">
            <a:avLst/>
          </a:prstGeom>
          <a:solidFill>
            <a:schemeClr val="bg1"/>
          </a:solidFill>
          <a:ln w="3175" cap="flat">
            <a:solidFill>
              <a:schemeClr val="bg2">
                <a:lumMod val="90000"/>
              </a:schemeClr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D86D9CBE-C5E9-40DF-B1CF-E12A12E14E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22708" y="808740"/>
            <a:ext cx="282210" cy="282210"/>
          </a:xfrm>
          <a:prstGeom prst="rect">
            <a:avLst/>
          </a:prstGeom>
        </p:spPr>
      </p:pic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95E10D66-FCAF-40D9-B70F-0998618BA4D6}"/>
              </a:ext>
            </a:extLst>
          </p:cNvPr>
          <p:cNvSpPr/>
          <p:nvPr/>
        </p:nvSpPr>
        <p:spPr>
          <a:xfrm>
            <a:off x="9203128" y="2763654"/>
            <a:ext cx="1832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3 000 – 600 000</a:t>
            </a:r>
            <a:r>
              <a:rPr lang="ru-RU" sz="105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67691985-05D3-475D-AB36-56C0CCD1B9F8}"/>
              </a:ext>
            </a:extLst>
          </p:cNvPr>
          <p:cNvSpPr/>
          <p:nvPr/>
        </p:nvSpPr>
        <p:spPr>
          <a:xfrm>
            <a:off x="9384184" y="3287355"/>
            <a:ext cx="13009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– 60 мес.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3CE3F200-2DA5-4CFF-90C9-79EEA606D01A}"/>
              </a:ext>
            </a:extLst>
          </p:cNvPr>
          <p:cNvSpPr/>
          <p:nvPr/>
        </p:nvSpPr>
        <p:spPr>
          <a:xfrm>
            <a:off x="9404984" y="3807831"/>
            <a:ext cx="13400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8,5% –14,5%</a:t>
            </a:r>
          </a:p>
        </p:txBody>
      </p: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xmlns="" id="{D5B153F9-2707-4FB2-BAB7-2C223CAA9325}"/>
              </a:ext>
            </a:extLst>
          </p:cNvPr>
          <p:cNvCxnSpPr/>
          <p:nvPr/>
        </p:nvCxnSpPr>
        <p:spPr>
          <a:xfrm>
            <a:off x="2573053" y="3680999"/>
            <a:ext cx="1207" cy="510956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75430848-DF82-4014-ABE9-0D7486EAA206}"/>
              </a:ext>
            </a:extLst>
          </p:cNvPr>
          <p:cNvSpPr/>
          <p:nvPr/>
        </p:nvSpPr>
        <p:spPr>
          <a:xfrm>
            <a:off x="947365" y="3750043"/>
            <a:ext cx="10720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12,9%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ABF4912D-3F50-49EB-8AB7-791D085A635C}"/>
              </a:ext>
            </a:extLst>
          </p:cNvPr>
          <p:cNvSpPr txBox="1"/>
          <p:nvPr/>
        </p:nvSpPr>
        <p:spPr>
          <a:xfrm>
            <a:off x="821350" y="2134020"/>
            <a:ext cx="185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Гарантированная ставка 10,9%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C8D9552-8E60-466E-AB02-ABE9F522AFC1}"/>
              </a:ext>
            </a:extLst>
          </p:cNvPr>
          <p:cNvSpPr txBox="1"/>
          <p:nvPr/>
        </p:nvSpPr>
        <p:spPr>
          <a:xfrm>
            <a:off x="1635999" y="5821395"/>
            <a:ext cx="9544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B03858"/>
              </a:buClr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</a:p>
          <a:p>
            <a:pPr>
              <a:buClr>
                <a:srgbClr val="B03858"/>
              </a:buClr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Гарантированная ставка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услуга для добросовестных заемщиков, предусматривающая пересчет уплаченных процентов по кредиту путем установления меньшей процентной ставки по договору.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E0C6FD43-C23B-423A-A01C-0E808E22A0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648" y="2162094"/>
            <a:ext cx="475255" cy="409247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DE293952-6967-48CB-8573-C130D8C417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7513" y="6039949"/>
            <a:ext cx="475255" cy="4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8005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0402823" y="234695"/>
            <a:ext cx="1459992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1475" y="198775"/>
            <a:ext cx="901065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ru-RU" spc="-55" dirty="0">
                <a:sym typeface="Pragmatica Slabserif"/>
              </a:rPr>
              <a:t>ПРЕИМУЩЕСТВА ОБСЛУЖИВАНИЯ БИЗНЕСА</a:t>
            </a:r>
            <a:br>
              <a:rPr lang="ru-RU" spc="-55" dirty="0">
                <a:sym typeface="Pragmatica Slabserif"/>
              </a:rPr>
            </a:br>
            <a:r>
              <a:rPr lang="ru-RU" spc="-55" dirty="0">
                <a:sym typeface="Pragmatica Slabserif"/>
              </a:rPr>
              <a:t>В ПОЧТА БАНКЕ (открытие расчетного счета)</a:t>
            </a:r>
            <a:endParaRPr spc="-105" dirty="0"/>
          </a:p>
        </p:txBody>
      </p:sp>
      <p:sp>
        <p:nvSpPr>
          <p:cNvPr id="10" name="Войти в число трех ведущих (Топ-3) банков РФ по масштабу лояльной клиентской базы за счет удобства, надежности и технологичности наших услуг при условии сохранения контроля над сетью отделений почтовой связи со стороны Почты России">
            <a:extLst>
              <a:ext uri="{FF2B5EF4-FFF2-40B4-BE49-F238E27FC236}">
                <a16:creationId xmlns:a16="http://schemas.microsoft.com/office/drawing/2014/main" xmlns="" id="{C580B2F3-4E5A-4B6D-91FC-5D9A8AC55E7C}"/>
              </a:ext>
            </a:extLst>
          </p:cNvPr>
          <p:cNvSpPr/>
          <p:nvPr/>
        </p:nvSpPr>
        <p:spPr>
          <a:xfrm>
            <a:off x="903157" y="4741182"/>
            <a:ext cx="4735643" cy="1772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683" tIns="39683" rIns="39683" bIns="39683" anchor="ctr">
            <a:spAutoFit/>
          </a:bodyPr>
          <a:lstStyle>
            <a:lvl1pPr defTabSz="1007706">
              <a:defRPr sz="1200">
                <a:latin typeface="Pragmatica Slabserif"/>
                <a:ea typeface="Pragmatica Slabserif"/>
                <a:cs typeface="Pragmatica Slabserif"/>
                <a:sym typeface="Pragmatica Slabserif"/>
              </a:defRPr>
            </a:lvl1pPr>
          </a:lstStyle>
          <a:p>
            <a:r>
              <a:rPr lang="ru-RU" sz="1100" b="1" dirty="0">
                <a:solidFill>
                  <a:srgbClr val="07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карты, за которые не придется платить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Выпуск карты, годовое обслуживание и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-оповещение – бесплатно</a:t>
            </a:r>
          </a:p>
          <a:p>
            <a:r>
              <a:rPr lang="ru-RU" sz="1100" b="1" dirty="0">
                <a:solidFill>
                  <a:srgbClr val="07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для ваших сотрудников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Хозяйственные и представительские расходы оплачиваются картой, а не личными деньгами под отчёт</a:t>
            </a:r>
          </a:p>
          <a:p>
            <a:r>
              <a:rPr lang="ru-RU" sz="1100" b="1" dirty="0">
                <a:solidFill>
                  <a:srgbClr val="07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Картой платить безопасно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нужно носить наличные, достаточно иметь карту и оплачивать бизнес-расходы одним касанием</a:t>
            </a:r>
          </a:p>
          <a:p>
            <a:r>
              <a:rPr lang="ru-RU" sz="1100" b="1" dirty="0">
                <a:solidFill>
                  <a:srgbClr val="07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выручки на счет через карту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Торговую выручку можно вносить на счет в удобное время, бесплатно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3EC81BF-5540-4998-8C62-25DF9414B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5" y="4666504"/>
            <a:ext cx="271824" cy="2660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365B3ED-06A7-4F42-8CD1-F6AE74F25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1" y="5075693"/>
            <a:ext cx="299164" cy="3044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D681074-F9AF-48BC-BF7A-3D8C8DD0F4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1" y="6137797"/>
            <a:ext cx="299963" cy="29996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4A66DCC-B520-4344-8775-FC42DE6FA2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5" y="5575929"/>
            <a:ext cx="309789" cy="309789"/>
          </a:xfrm>
          <a:prstGeom prst="rect">
            <a:avLst/>
          </a:prstGeom>
        </p:spPr>
      </p:pic>
      <p:sp>
        <p:nvSpPr>
          <p:cNvPr id="15" name="ПОЧТА БАНК будеТ лучшим провайдером современных финансовых услуг для широких слоев населения и бизнеса в РФ">
            <a:extLst>
              <a:ext uri="{FF2B5EF4-FFF2-40B4-BE49-F238E27FC236}">
                <a16:creationId xmlns:a16="http://schemas.microsoft.com/office/drawing/2014/main" xmlns="" id="{44B5F4B9-3904-415B-84BC-12A65C487CA4}"/>
              </a:ext>
            </a:extLst>
          </p:cNvPr>
          <p:cNvSpPr txBox="1">
            <a:spLocks/>
          </p:cNvSpPr>
          <p:nvPr/>
        </p:nvSpPr>
        <p:spPr>
          <a:xfrm>
            <a:off x="551645" y="4290747"/>
            <a:ext cx="4841814" cy="19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9pPr>
          </a:lstStyle>
          <a:p>
            <a:pPr marR="5080" indent="12700" hangingPunct="1">
              <a:defRPr cap="all">
                <a:solidFill>
                  <a:srgbClr val="D42040"/>
                </a:solidFill>
                <a:latin typeface="Pragmatica Slabserif"/>
                <a:ea typeface="Pragmatica Slabserif"/>
                <a:cs typeface="Pragmatica Slabserif"/>
                <a:sym typeface="Pragmatica Slabserif"/>
              </a:defRPr>
            </a:pPr>
            <a:r>
              <a:rPr lang="ru-RU" sz="1100" b="1" cap="all" dirty="0">
                <a:solidFill>
                  <a:srgbClr val="D42040"/>
                </a:solidFill>
                <a:latin typeface="Arial" panose="020B0604020202020204" pitchFamily="34" charset="0"/>
                <a:ea typeface="Pragmatica Slabserif"/>
                <a:cs typeface="Arial" panose="020B0604020202020204" pitchFamily="34" charset="0"/>
                <a:sym typeface="Pragmatica Slabserif"/>
              </a:rPr>
              <a:t>ПРЕИМУЩЕСТВА КОРПОРАТИВНОЙ КАРТЫ ПОЧТА БАНКА</a:t>
            </a:r>
          </a:p>
        </p:txBody>
      </p:sp>
      <p:sp>
        <p:nvSpPr>
          <p:cNvPr id="16" name="ПОЧТА БАНК будеТ лучшим провайдером современных финансовых услуг для широких слоев населения и бизнеса в РФ">
            <a:extLst>
              <a:ext uri="{FF2B5EF4-FFF2-40B4-BE49-F238E27FC236}">
                <a16:creationId xmlns:a16="http://schemas.microsoft.com/office/drawing/2014/main" xmlns="" id="{5FCE8DF4-8165-4BE7-A452-F35BF0D14499}"/>
              </a:ext>
            </a:extLst>
          </p:cNvPr>
          <p:cNvSpPr txBox="1">
            <a:spLocks/>
          </p:cNvSpPr>
          <p:nvPr/>
        </p:nvSpPr>
        <p:spPr>
          <a:xfrm>
            <a:off x="6042856" y="4204061"/>
            <a:ext cx="3992212" cy="280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 fontScale="9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9pPr>
          </a:lstStyle>
          <a:p>
            <a:pPr marR="5080" indent="12700" hangingPunct="1">
              <a:defRPr cap="all">
                <a:solidFill>
                  <a:srgbClr val="D42040"/>
                </a:solidFill>
                <a:latin typeface="Pragmatica Slabserif"/>
                <a:ea typeface="Pragmatica Slabserif"/>
                <a:cs typeface="Pragmatica Slabserif"/>
                <a:sym typeface="Pragmatica Slabserif"/>
              </a:defRPr>
            </a:pPr>
            <a:r>
              <a:rPr lang="ru-RU" sz="1200" b="1" cap="all" dirty="0">
                <a:solidFill>
                  <a:srgbClr val="D42040"/>
                </a:solidFill>
                <a:latin typeface="Arial" panose="020B0604020202020204" pitchFamily="34" charset="0"/>
                <a:ea typeface="Pragmatica Slabserif"/>
                <a:cs typeface="Arial" panose="020B0604020202020204" pitchFamily="34" charset="0"/>
                <a:sym typeface="Pragmatica Slabserif"/>
              </a:rPr>
              <a:t>ПРЕИМУЩЕСТВА САМОИНКАССАЦИИ ПОЧТА БАНКА</a:t>
            </a:r>
          </a:p>
        </p:txBody>
      </p:sp>
      <p:sp>
        <p:nvSpPr>
          <p:cNvPr id="17" name="Сделать финансовые услуги легкодоступными, качественными и удобными в использовании для широких слоев населения и малого бизнеса в РФ, в том числе в малых городах">
            <a:extLst>
              <a:ext uri="{FF2B5EF4-FFF2-40B4-BE49-F238E27FC236}">
                <a16:creationId xmlns:a16="http://schemas.microsoft.com/office/drawing/2014/main" xmlns="" id="{99EECAE5-8BD0-403B-AEF1-6B4EA4DD0CDA}"/>
              </a:ext>
            </a:extLst>
          </p:cNvPr>
          <p:cNvSpPr/>
          <p:nvPr/>
        </p:nvSpPr>
        <p:spPr>
          <a:xfrm>
            <a:off x="6597795" y="4588273"/>
            <a:ext cx="5265020" cy="1942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683" tIns="39683" rIns="39683" bIns="39683" anchor="ctr">
            <a:spAutoFit/>
          </a:bodyPr>
          <a:lstStyle/>
          <a:p>
            <a:pPr defTabSz="1007706">
              <a:defRPr sz="1200">
                <a:latin typeface="Pragmatica Slabserif"/>
                <a:ea typeface="Pragmatica Slabserif"/>
                <a:cs typeface="Pragmatica Slabserif"/>
                <a:sym typeface="Pragmatica Slabserif"/>
              </a:defRPr>
            </a:pPr>
            <a:r>
              <a:rPr lang="ru-RU" sz="1100" b="1" dirty="0">
                <a:solidFill>
                  <a:srgbClr val="071689"/>
                </a:solidFill>
                <a:latin typeface="Arial" panose="020B0604020202020204" pitchFamily="34" charset="0"/>
                <a:cs typeface="Arial" panose="020B0604020202020204" pitchFamily="34" charset="0"/>
                <a:sym typeface="Pragmatica Slabserif"/>
              </a:rPr>
              <a:t>Не нужно идти в отделение банка</a:t>
            </a:r>
          </a:p>
          <a:p>
            <a:pPr defTabSz="1007706">
              <a:defRPr sz="1200">
                <a:latin typeface="Pragmatica Slabserif"/>
                <a:ea typeface="Pragmatica Slabserif"/>
                <a:cs typeface="Pragmatica Slabserif"/>
                <a:sym typeface="Pragmatica Slabserif"/>
              </a:defRPr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Pragmatica Slabserif"/>
              </a:rPr>
              <a:t>сможете воспользоваться ближайшим банкоматом. расположенным рядом </a:t>
            </a:r>
          </a:p>
          <a:p>
            <a:pPr defTabSz="1007706">
              <a:defRPr sz="1200">
                <a:latin typeface="Pragmatica Slabserif"/>
                <a:ea typeface="Pragmatica Slabserif"/>
                <a:cs typeface="Pragmatica Slabserif"/>
                <a:sym typeface="Pragmatica Slabserif"/>
              </a:defRPr>
            </a:pPr>
            <a:r>
              <a:rPr lang="ru-RU" sz="1100" b="1" dirty="0">
                <a:solidFill>
                  <a:srgbClr val="07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выручки в удобное для вас время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Зачисляйте торговую выручку на расчетный счет в любое время, в будни и выходные.</a:t>
            </a:r>
          </a:p>
          <a:p>
            <a:r>
              <a:rPr lang="ru-RU" sz="1100" b="1" dirty="0">
                <a:solidFill>
                  <a:srgbClr val="07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 времени на инкассацию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Нет необходимости в расходах на транспортную инкассацию.</a:t>
            </a:r>
          </a:p>
          <a:p>
            <a:pPr defTabSz="1007706">
              <a:defRPr sz="1200">
                <a:latin typeface="Pragmatica Slabserif"/>
                <a:ea typeface="Pragmatica Slabserif"/>
                <a:cs typeface="Pragmatica Slabserif"/>
                <a:sym typeface="Pragmatica Slabserif"/>
              </a:defRPr>
            </a:pPr>
            <a:r>
              <a:rPr lang="ru-RU" sz="1100" b="1" dirty="0">
                <a:solidFill>
                  <a:srgbClr val="07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Зачисление средств на счет день в день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Выручка будет доступна для платежей со счета в этот же день.</a:t>
            </a:r>
          </a:p>
          <a:p>
            <a:pPr defTabSz="1007706">
              <a:defRPr sz="1200">
                <a:latin typeface="Pragmatica Slabserif"/>
                <a:ea typeface="Pragmatica Slabserif"/>
                <a:cs typeface="Pragmatica Slabserif"/>
                <a:sym typeface="Pragmatica Slabserif"/>
              </a:defRPr>
            </a:pPr>
            <a:r>
              <a:rPr lang="ru-RU" sz="1100" b="1" dirty="0">
                <a:solidFill>
                  <a:srgbClr val="07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Бесплатная самоинкассация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Внесение наличных во всех банкоматах Почта Банка без комиссии.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D151D0C-DC8F-4163-BF98-74B6A3505F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r="15911"/>
          <a:stretch/>
        </p:blipFill>
        <p:spPr>
          <a:xfrm>
            <a:off x="6042856" y="5496353"/>
            <a:ext cx="378326" cy="30899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3077CB2-1B1B-439B-9317-96F306FED6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6" b="11017"/>
          <a:stretch/>
        </p:blipFill>
        <p:spPr>
          <a:xfrm>
            <a:off x="6129786" y="5916894"/>
            <a:ext cx="245760" cy="24248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DC5A267-E530-4B39-90A6-7FD8FBD7318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0" t="10754" r="20165" b="9803"/>
          <a:stretch/>
        </p:blipFill>
        <p:spPr>
          <a:xfrm>
            <a:off x="6103995" y="4577808"/>
            <a:ext cx="275487" cy="3710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270EF07-70FB-438C-80AB-3AD1B39E43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r="13675"/>
          <a:stretch/>
        </p:blipFill>
        <p:spPr>
          <a:xfrm>
            <a:off x="6072561" y="5038450"/>
            <a:ext cx="302985" cy="299615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9E3B2EC4-AFF2-4D92-AF80-25E100636376}"/>
              </a:ext>
            </a:extLst>
          </p:cNvPr>
          <p:cNvCxnSpPr>
            <a:cxnSpLocks/>
          </p:cNvCxnSpPr>
          <p:nvPr/>
        </p:nvCxnSpPr>
        <p:spPr>
          <a:xfrm flipH="1">
            <a:off x="6031670" y="5530735"/>
            <a:ext cx="401622" cy="270408"/>
          </a:xfrm>
          <a:prstGeom prst="line">
            <a:avLst/>
          </a:prstGeom>
          <a:ln w="28575">
            <a:solidFill>
              <a:srgbClr val="D4204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2BA644C-3BCD-455F-B2BA-89C88FF27B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90" y="6293428"/>
            <a:ext cx="284756" cy="27874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09A2BFCC-3394-460A-9246-74DD6640A5BD}"/>
              </a:ext>
            </a:extLst>
          </p:cNvPr>
          <p:cNvSpPr/>
          <p:nvPr/>
        </p:nvSpPr>
        <p:spPr>
          <a:xfrm>
            <a:off x="371475" y="1307269"/>
            <a:ext cx="348539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39850" algn="l"/>
              </a:tabLst>
            </a:pPr>
            <a:r>
              <a:rPr lang="ru-RU" b="1" dirty="0">
                <a:solidFill>
                  <a:srgbClr val="07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Льготный период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Первые два месяца ведения счёта – бесплатно!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B5E1BCB-59FD-480D-8472-BF9909A91A5E}"/>
              </a:ext>
            </a:extLst>
          </p:cNvPr>
          <p:cNvSpPr/>
          <p:nvPr/>
        </p:nvSpPr>
        <p:spPr>
          <a:xfrm>
            <a:off x="4108046" y="1299720"/>
            <a:ext cx="35052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7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 счету 24х7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Бесплатное подключение Интернет-банка и Мобильного приложения.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92FCDD2-3D33-496F-9128-020DCBE4F443}"/>
              </a:ext>
            </a:extLst>
          </p:cNvPr>
          <p:cNvSpPr/>
          <p:nvPr/>
        </p:nvSpPr>
        <p:spPr>
          <a:xfrm>
            <a:off x="7743256" y="1271588"/>
            <a:ext cx="384711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7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5% годовых на остаток</a:t>
            </a: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выборе тарифного плана «Гуру» или «Бизнес-класс» на остаток от 50 тыс. руб.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2A1BE7BC-CB89-411C-A798-A29A66DD1122}"/>
              </a:ext>
            </a:extLst>
          </p:cNvPr>
          <p:cNvCxnSpPr/>
          <p:nvPr/>
        </p:nvCxnSpPr>
        <p:spPr>
          <a:xfrm>
            <a:off x="3856866" y="1271588"/>
            <a:ext cx="0" cy="935859"/>
          </a:xfrm>
          <a:prstGeom prst="line">
            <a:avLst/>
          </a:prstGeom>
          <a:noFill/>
          <a:ln w="9525" cap="flat">
            <a:solidFill>
              <a:srgbClr val="071689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694D92DB-6990-4926-8D70-406461DF9635}"/>
              </a:ext>
            </a:extLst>
          </p:cNvPr>
          <p:cNvCxnSpPr/>
          <p:nvPr/>
        </p:nvCxnSpPr>
        <p:spPr>
          <a:xfrm>
            <a:off x="7613302" y="1299720"/>
            <a:ext cx="0" cy="921216"/>
          </a:xfrm>
          <a:prstGeom prst="line">
            <a:avLst/>
          </a:prstGeom>
          <a:noFill/>
          <a:ln w="9525" cap="flat">
            <a:solidFill>
              <a:srgbClr val="071689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lang="ru-RU" smtClean="0"/>
              <a:t>12</a:t>
            </a:fld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539F2FF-B789-4701-A373-7CD322638E84}"/>
              </a:ext>
            </a:extLst>
          </p:cNvPr>
          <p:cNvSpPr/>
          <p:nvPr/>
        </p:nvSpPr>
        <p:spPr>
          <a:xfrm>
            <a:off x="333961" y="2141870"/>
            <a:ext cx="113232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7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БЕСПЛАТНАЯ САМОИНКАССАЦИЯ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выручки на расчетный счет через банкоматы Почта Банка – без комиссии*</a:t>
            </a:r>
          </a:p>
          <a:p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Для мало населенных пунктов, в которых отсутствуют банкоматы, банк прорабатывает возможность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самоинкасации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отделения почтовой связи (плановый срок реализации октябрь 2018 г.).  </a:t>
            </a:r>
          </a:p>
          <a:p>
            <a:pPr marL="285750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Зачислять торговую выручку на расчетный счет с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самоинкассацией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возможно в любое время.</a:t>
            </a:r>
          </a:p>
          <a:p>
            <a:pPr marL="285750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Нет необходимости в транспортной инкассации.</a:t>
            </a:r>
          </a:p>
          <a:p>
            <a:pPr marL="285750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Выручка будет доступна для платежных операций со счета в этот же день. </a:t>
            </a:r>
          </a:p>
          <a:p>
            <a:pPr marL="285750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Камчатского края: без комиссий и без ограничений по суммам.</a:t>
            </a:r>
          </a:p>
        </p:txBody>
      </p:sp>
    </p:spTree>
    <p:extLst>
      <p:ext uri="{BB962C8B-B14F-4D97-AF65-F5344CB8AC3E}">
        <p14:creationId xmlns:p14="http://schemas.microsoft.com/office/powerpoint/2010/main" val="291967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0402823" y="234695"/>
            <a:ext cx="1459992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1475" y="198775"/>
            <a:ext cx="901065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ru-RU" spc="-55" dirty="0">
                <a:sym typeface="Pragmatica Slabserif"/>
              </a:rPr>
              <a:t>ПРЕИМУЩЕСТВА ОБСЛУЖИВАНИЯ БИЗНЕСА</a:t>
            </a:r>
            <a:br>
              <a:rPr lang="ru-RU" spc="-55" dirty="0">
                <a:sym typeface="Pragmatica Slabserif"/>
              </a:rPr>
            </a:br>
            <a:r>
              <a:rPr lang="ru-RU" spc="-55" dirty="0">
                <a:sym typeface="Pragmatica Slabserif"/>
              </a:rPr>
              <a:t>В ПОЧТА БАНКЕ</a:t>
            </a:r>
            <a:endParaRPr spc="-105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lang="ru-RU" smtClean="0"/>
              <a:t>13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ED86E52-0261-4835-B38D-52D2C0B41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203960"/>
            <a:ext cx="8153400" cy="533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52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10591800" y="140207"/>
            <a:ext cx="1463040" cy="725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F0742F3-AB4B-42F7-9AE6-FBCC0CB8C150}"/>
              </a:ext>
            </a:extLst>
          </p:cNvPr>
          <p:cNvSpPr/>
          <p:nvPr/>
        </p:nvSpPr>
        <p:spPr>
          <a:xfrm>
            <a:off x="381000" y="17975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spc="-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ОФИС БАНКА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DF0F50A-4804-4D32-9A76-BDA27795E0D3}"/>
              </a:ext>
            </a:extLst>
          </p:cNvPr>
          <p:cNvSpPr txBox="1"/>
          <p:nvPr/>
        </p:nvSpPr>
        <p:spPr>
          <a:xfrm>
            <a:off x="1752600" y="839061"/>
            <a:ext cx="8153400" cy="63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22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часа в сутки, 7 дней в неделю клиенты банка могут</a:t>
            </a:r>
          </a:p>
          <a:p>
            <a:endParaRPr lang="ru-RU" sz="1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9A3CD4A-5B9D-4A7F-8186-858C720F74D1}"/>
              </a:ext>
            </a:extLst>
          </p:cNvPr>
          <p:cNvSpPr/>
          <p:nvPr/>
        </p:nvSpPr>
        <p:spPr>
          <a:xfrm>
            <a:off x="4038600" y="1764740"/>
            <a:ext cx="7467600" cy="3416860"/>
          </a:xfrm>
          <a:prstGeom prst="rect">
            <a:avLst/>
          </a:prstGeom>
        </p:spPr>
        <p:txBody>
          <a:bodyPr/>
          <a:lstStyle/>
          <a:p>
            <a:pPr marL="778634" lvl="1" indent="-321457">
              <a:lnSpc>
                <a:spcPts val="1898"/>
              </a:lnSpc>
              <a:buFont typeface="Wingdings" charset="2"/>
              <a:buChar char="ü"/>
            </a:pPr>
            <a:r>
              <a:rPr lang="ru-RU" sz="1406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Контролировать расходы </a:t>
            </a:r>
            <a:r>
              <a:rPr lang="ru-RU" sz="1406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управлять денежными средствами</a:t>
            </a:r>
          </a:p>
          <a:p>
            <a:pPr marL="778634" lvl="1" indent="-321457">
              <a:lnSpc>
                <a:spcPts val="1898"/>
              </a:lnSpc>
              <a:buFont typeface="Wingdings" charset="2"/>
              <a:buChar char="ü"/>
            </a:pPr>
            <a:r>
              <a:rPr lang="ru-RU" sz="1406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Совершать </a:t>
            </a:r>
            <a:r>
              <a:rPr lang="ru-RU" sz="1406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 и переводы</a:t>
            </a:r>
          </a:p>
          <a:p>
            <a:pPr marL="778634" lvl="1" indent="-321457">
              <a:lnSpc>
                <a:spcPts val="1898"/>
              </a:lnSpc>
              <a:buFont typeface="Wingdings" charset="2"/>
              <a:buChar char="ü"/>
            </a:pPr>
            <a:r>
              <a:rPr lang="ru-RU" sz="1406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Открывать вклады </a:t>
            </a:r>
            <a:r>
              <a:rPr lang="ru-RU" sz="1406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повышенной ставкой и целевые счета Онлайн</a:t>
            </a:r>
          </a:p>
          <a:p>
            <a:pPr marL="778634" lvl="1" indent="-321457">
              <a:lnSpc>
                <a:spcPts val="1898"/>
              </a:lnSpc>
              <a:buFont typeface="Wingdings" charset="2"/>
              <a:buChar char="ü"/>
            </a:pPr>
            <a:r>
              <a:rPr lang="ru-RU" sz="1406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Получать кредиты </a:t>
            </a:r>
            <a:r>
              <a:rPr lang="ru-RU" sz="1406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выходя из дома </a:t>
            </a:r>
          </a:p>
          <a:p>
            <a:pPr marL="778634" lvl="1" indent="-321457">
              <a:lnSpc>
                <a:spcPts val="1898"/>
              </a:lnSpc>
              <a:buFont typeface="Wingdings" charset="2"/>
              <a:buChar char="ü"/>
            </a:pPr>
            <a:r>
              <a:rPr lang="ru-RU" sz="1406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Платить телефоном с помощью </a:t>
            </a:r>
            <a:r>
              <a:rPr lang="en-US" sz="1406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Pay, Apple Pay, Samsung Pay</a:t>
            </a:r>
            <a:endParaRPr lang="ru-RU" sz="1406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8634" lvl="1" indent="-321457">
              <a:lnSpc>
                <a:spcPts val="1898"/>
              </a:lnSpc>
              <a:buFont typeface="Wingdings" charset="2"/>
              <a:buChar char="ü"/>
            </a:pPr>
            <a:r>
              <a:rPr lang="ru-RU" sz="1406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Совершать </a:t>
            </a:r>
            <a:r>
              <a:rPr lang="ru-RU" sz="1406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выгодные интернет-покупки</a:t>
            </a:r>
            <a:r>
              <a:rPr lang="ru-RU" sz="1406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Онлайн картой и пользоваться Пакетом Онлайн покупателя</a:t>
            </a:r>
          </a:p>
          <a:p>
            <a:pPr marL="778634" lvl="1" indent="-321457">
              <a:lnSpc>
                <a:spcPts val="1898"/>
              </a:lnSpc>
              <a:buFont typeface="Wingdings" charset="2"/>
              <a:buChar char="ü"/>
            </a:pPr>
            <a:r>
              <a:rPr lang="ru-RU" sz="1406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Удобно подтверждать операции</a:t>
            </a:r>
            <a:r>
              <a:rPr lang="ru-RU" sz="1406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используя биометрические технологии</a:t>
            </a:r>
          </a:p>
          <a:p>
            <a:pPr marL="778634" lvl="1" indent="-321457">
              <a:lnSpc>
                <a:spcPts val="1898"/>
              </a:lnSpc>
              <a:buFont typeface="Wingdings" charset="2"/>
              <a:buChar char="ü"/>
            </a:pPr>
            <a:r>
              <a:rPr lang="ru-RU" sz="1406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Общаться с банком </a:t>
            </a:r>
            <a:r>
              <a:rPr lang="ru-RU" sz="1406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онлайн чате</a:t>
            </a:r>
          </a:p>
          <a:p>
            <a:pPr marL="698270" lvl="1" indent="-241093">
              <a:lnSpc>
                <a:spcPts val="1898"/>
              </a:lnSpc>
              <a:buFont typeface="Wingdings" charset="2"/>
              <a:buChar char="ü"/>
            </a:pPr>
            <a:endParaRPr lang="ru-RU" sz="1406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Изображение 3">
            <a:extLst>
              <a:ext uri="{FF2B5EF4-FFF2-40B4-BE49-F238E27FC236}">
                <a16:creationId xmlns:a16="http://schemas.microsoft.com/office/drawing/2014/main" xmlns="" id="{A8E2F48D-0D76-4A46-8C68-2AC63593E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2" b="15364"/>
          <a:stretch/>
        </p:blipFill>
        <p:spPr>
          <a:xfrm>
            <a:off x="762000" y="1765519"/>
            <a:ext cx="2927787" cy="46599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9FB5BCD-5B92-4AB7-BBF2-D9AA52F77B61}"/>
              </a:ext>
            </a:extLst>
          </p:cNvPr>
          <p:cNvSpPr txBox="1"/>
          <p:nvPr/>
        </p:nvSpPr>
        <p:spPr>
          <a:xfrm>
            <a:off x="4876800" y="4114799"/>
            <a:ext cx="6477000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ru-RU" sz="1406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ru-RU" sz="1406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приложение Почта Банка </a:t>
            </a:r>
            <a:r>
              <a:rPr lang="ru-RU" sz="1406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зайдите на </a:t>
            </a:r>
            <a:r>
              <a:rPr lang="en-US" sz="1406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online.pochtabank.ru</a:t>
            </a:r>
            <a:r>
              <a:rPr lang="ru-RU" sz="1406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6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ru-RU" sz="1406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узнайте, что еще может Почта Банк Онлайн. </a:t>
            </a:r>
          </a:p>
        </p:txBody>
      </p:sp>
      <p:pic>
        <p:nvPicPr>
          <p:cNvPr id="29" name="Picture 2" descr="Ð°ÑÑÐ¸Ð½ÐºÐ¸ Ð¿Ð¾ Ð·Ð°Ð¿ÑÐ¾ÑÑ ÑÐºÐ°ÑÐ°ÑÑ Ð² apple store">
            <a:extLst>
              <a:ext uri="{FF2B5EF4-FFF2-40B4-BE49-F238E27FC236}">
                <a16:creationId xmlns:a16="http://schemas.microsoft.com/office/drawing/2014/main" xmlns="" id="{14C15CC1-E0AD-4B57-B33C-EAE6E7584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83" y="5490533"/>
            <a:ext cx="1244287" cy="42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Ð°ÑÑÐ¸Ð½ÐºÐ¸ Ð¿Ð¾ Ð·Ð°Ð¿ÑÐ¾ÑÑ ÑÐºÐ°ÑÐ°ÑÑ google play">
            <a:extLst>
              <a:ext uri="{FF2B5EF4-FFF2-40B4-BE49-F238E27FC236}">
                <a16:creationId xmlns:a16="http://schemas.microsoft.com/office/drawing/2014/main" xmlns="" id="{3FFF6C1E-8283-43F2-8F66-7668E1ACA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710" y="5471078"/>
            <a:ext cx="1298890" cy="44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Ð°ÑÑÐ¸Ð½ÐºÐ¸ Ð¿Ð¾ Ð·Ð°Ð¿ÑÐ¾ÑÑ ÑÐºÐ°ÑÐ°ÑÑ Ð´Ð»Ñ windows phone">
            <a:extLst>
              <a:ext uri="{FF2B5EF4-FFF2-40B4-BE49-F238E27FC236}">
                <a16:creationId xmlns:a16="http://schemas.microsoft.com/office/drawing/2014/main" xmlns="" id="{7CD45157-A2BB-4665-AC25-F35211F3B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86" y="5471078"/>
            <a:ext cx="1256211" cy="40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0">
            <a:extLst>
              <a:ext uri="{FF2B5EF4-FFF2-40B4-BE49-F238E27FC236}">
                <a16:creationId xmlns:a16="http://schemas.microsoft.com/office/drawing/2014/main" xmlns="" id="{A232176F-06E5-4529-8193-8FDEEA0EC63A}"/>
              </a:ext>
            </a:extLst>
          </p:cNvPr>
          <p:cNvSpPr/>
          <p:nvPr/>
        </p:nvSpPr>
        <p:spPr>
          <a:xfrm>
            <a:off x="10591379" y="152400"/>
            <a:ext cx="1463040" cy="725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BD05A54-2CB0-426D-B23E-1ECD2D756620}"/>
              </a:ext>
            </a:extLst>
          </p:cNvPr>
          <p:cNvSpPr/>
          <p:nvPr/>
        </p:nvSpPr>
        <p:spPr>
          <a:xfrm>
            <a:off x="381000" y="179752"/>
            <a:ext cx="990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60" dirty="0">
                <a:solidFill>
                  <a:srgbClr val="C00000"/>
                </a:solidFill>
                <a:latin typeface="Arial"/>
                <a:cs typeface="Arial"/>
              </a:rPr>
              <a:t>ПЛАТЕЖИ И ПЕРЕВОДЫ В КАНАЛАХ ПОЧТА БАНКА 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27CA02B-A2C2-4F07-9363-78AB6CBCF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46" y="1090069"/>
            <a:ext cx="2866534" cy="2726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7A4384-5C65-4737-9E5D-3B5378CFC4A7}"/>
              </a:ext>
            </a:extLst>
          </p:cNvPr>
          <p:cNvSpPr txBox="1"/>
          <p:nvPr/>
        </p:nvSpPr>
        <p:spPr>
          <a:xfrm>
            <a:off x="4019707" y="850721"/>
            <a:ext cx="295619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50" dirty="0">
                <a:solidFill>
                  <a:srgbClr val="DC0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250" b="1" dirty="0">
                <a:solidFill>
                  <a:srgbClr val="DC0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8 000 </a:t>
            </a:r>
            <a:r>
              <a:rPr lang="ru-RU" sz="2250" dirty="0">
                <a:solidFill>
                  <a:srgbClr val="DC0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A05A09-6D77-465E-BD60-5DD98B5EBFE0}"/>
              </a:ext>
            </a:extLst>
          </p:cNvPr>
          <p:cNvSpPr txBox="1"/>
          <p:nvPr/>
        </p:nvSpPr>
        <p:spPr>
          <a:xfrm>
            <a:off x="838200" y="1437053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911" indent="-20091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сотовой связи, интернета, ТВ, штрафов и налогов</a:t>
            </a:r>
          </a:p>
          <a:p>
            <a:pPr marL="200911" indent="-20091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 за ЖКУ, детские сады, школы, ВУЗы</a:t>
            </a:r>
          </a:p>
          <a:p>
            <a:pPr marL="200911" indent="-20091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Погашение кредитов в других банках</a:t>
            </a:r>
          </a:p>
          <a:p>
            <a:pPr marL="200911" indent="-20091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Переводы родным и близким</a:t>
            </a:r>
          </a:p>
          <a:p>
            <a:pPr marL="200911" indent="-20091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Переводы за рубеж через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СПД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Union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D00C663-860D-47C6-9705-8840DB887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13" y="3754485"/>
            <a:ext cx="607500" cy="6075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23298498-88B0-452D-B7ED-004479F5A803}"/>
              </a:ext>
            </a:extLst>
          </p:cNvPr>
          <p:cNvGrpSpPr/>
          <p:nvPr/>
        </p:nvGrpSpPr>
        <p:grpSpPr>
          <a:xfrm>
            <a:off x="981336" y="4387893"/>
            <a:ext cx="7781664" cy="1015663"/>
            <a:chOff x="-453882" y="7579888"/>
            <a:chExt cx="11939495" cy="1405260"/>
          </a:xfrm>
        </p:grpSpPr>
        <p:sp useBgFill="1"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73AAF1BB-B27F-404A-B910-6B3465E4A854}"/>
                </a:ext>
              </a:extLst>
            </p:cNvPr>
            <p:cNvSpPr/>
            <p:nvPr/>
          </p:nvSpPr>
          <p:spPr>
            <a:xfrm>
              <a:off x="8562750" y="7675982"/>
              <a:ext cx="2922863" cy="111781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12700" dist="12700" sx="1000" sy="1000" rotWithShape="0">
                <a:srgbClr val="000000"/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9050" tIns="19050" rIns="19050" bIns="19050" numCol="1" spcCol="38100" rtlCol="0" anchor="ctr">
              <a:spAutoFit/>
            </a:bodyPr>
            <a:lstStyle/>
            <a:p>
              <a:pPr lvl="0" algn="ctr" hangingPunct="0"/>
              <a:r>
                <a:rPr lang="ru-RU" sz="10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Платежи по расписанию </a:t>
              </a:r>
            </a:p>
            <a:p>
              <a:pPr lvl="0" algn="ctr" hangingPunct="0"/>
              <a:endParaRPr lang="ru-RU" sz="1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  <a:p>
              <a:pPr lvl="0" algn="ctr" hangingPunct="0"/>
              <a:r>
                <a:rPr lang="ru-RU" sz="10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Регулярные операции на фиксированные суммы в Мобильном банке</a:t>
              </a:r>
              <a:endParaRPr lang="ru-RU" sz="1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752F4CB3-CA9A-41A7-85CF-5B310B22A4A6}"/>
                </a:ext>
              </a:extLst>
            </p:cNvPr>
            <p:cNvSpPr/>
            <p:nvPr/>
          </p:nvSpPr>
          <p:spPr>
            <a:xfrm>
              <a:off x="4673644" y="7619291"/>
              <a:ext cx="2908528" cy="111781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>
              <a:outerShdw blurRad="12700" dist="12700" sx="1000" sy="1000" rotWithShape="0">
                <a:srgbClr val="000000"/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9050" tIns="19050" rIns="19050" bIns="19050" numCol="1" spcCol="38100" rtlCol="0" anchor="ctr">
              <a:spAutoFit/>
            </a:bodyPr>
            <a:lstStyle/>
            <a:p>
              <a:pPr lvl="0" algn="ctr" hangingPunct="0"/>
              <a:r>
                <a:rPr lang="ru-RU" sz="1000" b="1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Автоплатежи</a:t>
              </a:r>
              <a:r>
                <a:rPr lang="ru-RU" sz="10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 </a:t>
              </a:r>
            </a:p>
            <a:p>
              <a:pPr lvl="0" hangingPunct="0"/>
              <a:endParaRPr lang="ru-RU" sz="1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  <a:p>
              <a:pPr lvl="0" algn="ctr" hangingPunct="0"/>
              <a:r>
                <a:rPr lang="ru-RU" sz="10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За сотовую связь – автоматическое пополнение баланса телефона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2D83D96A-C0DD-4AEE-8892-F546E25F8229}"/>
                </a:ext>
              </a:extLst>
            </p:cNvPr>
            <p:cNvSpPr/>
            <p:nvPr/>
          </p:nvSpPr>
          <p:spPr>
            <a:xfrm>
              <a:off x="-453882" y="7579888"/>
              <a:ext cx="4716326" cy="1405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Фотоплатеж</a:t>
              </a:r>
              <a:endPara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Автоматическое распознавание текста, номеров счетов и иной информации из бумажных квитанций для совершения платежей в Мобильном банке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7CB25E28-2CD8-45A6-96EB-28361B876774}"/>
              </a:ext>
            </a:extLst>
          </p:cNvPr>
          <p:cNvSpPr/>
          <p:nvPr/>
        </p:nvSpPr>
        <p:spPr>
          <a:xfrm>
            <a:off x="861133" y="5638800"/>
            <a:ext cx="9730245" cy="1162360"/>
          </a:xfrm>
          <a:prstGeom prst="rect">
            <a:avLst/>
          </a:prstGeom>
          <a:solidFill>
            <a:srgbClr val="DC0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66" b="0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75CB214-A188-4CC1-B5D4-14FE7A065E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99" y="6095405"/>
            <a:ext cx="393955" cy="393955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D630B7ED-1135-4B11-83DD-FCED5A8AAFDC}"/>
              </a:ext>
            </a:extLst>
          </p:cNvPr>
          <p:cNvSpPr/>
          <p:nvPr/>
        </p:nvSpPr>
        <p:spPr>
          <a:xfrm>
            <a:off x="2156228" y="5723442"/>
            <a:ext cx="1835624" cy="265457"/>
          </a:xfrm>
          <a:prstGeom prst="rect">
            <a:avLst/>
          </a:prstGeom>
          <a:solidFill>
            <a:srgbClr val="DC0041"/>
          </a:solidFill>
        </p:spPr>
        <p:txBody>
          <a:bodyPr wrap="square">
            <a:spAutoFit/>
          </a:bodyPr>
          <a:lstStyle/>
          <a:p>
            <a:pPr defTabSz="642947" fontAlgn="ctr">
              <a:defRPr/>
            </a:pPr>
            <a:r>
              <a:rPr lang="ru-RU" sz="1125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</a:t>
            </a:r>
            <a:r>
              <a:rPr lang="en-US" sz="1125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1125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CD611FD-CA8C-4EC6-8EF2-7B656A9FCC78}"/>
              </a:ext>
            </a:extLst>
          </p:cNvPr>
          <p:cNvSpPr/>
          <p:nvPr/>
        </p:nvSpPr>
        <p:spPr>
          <a:xfrm>
            <a:off x="2164366" y="6065159"/>
            <a:ext cx="1502777" cy="546688"/>
          </a:xfrm>
          <a:prstGeom prst="rect">
            <a:avLst/>
          </a:prstGeom>
          <a:solidFill>
            <a:srgbClr val="DC0041"/>
          </a:solidFill>
        </p:spPr>
        <p:txBody>
          <a:bodyPr wrap="square">
            <a:spAutoFit/>
          </a:bodyPr>
          <a:lstStyle/>
          <a:p>
            <a:pPr algn="l"/>
            <a:r>
              <a:rPr lang="ru-RU" sz="98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Пройдите регистрацию на </a:t>
            </a:r>
            <a:r>
              <a:rPr lang="en-US" sz="98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ru-RU" sz="98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984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pochtabank.r</a:t>
            </a:r>
            <a:r>
              <a:rPr lang="en-US" sz="98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endParaRPr lang="ru-RU" sz="98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AA9A26C-AE74-49A4-B998-F16E79EDF5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77" y="6121996"/>
            <a:ext cx="345730" cy="345730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E987859-FED7-48A1-B0E9-7DEC2019B582}"/>
              </a:ext>
            </a:extLst>
          </p:cNvPr>
          <p:cNvSpPr/>
          <p:nvPr/>
        </p:nvSpPr>
        <p:spPr>
          <a:xfrm>
            <a:off x="4317327" y="6068537"/>
            <a:ext cx="1497282" cy="546688"/>
          </a:xfrm>
          <a:prstGeom prst="rect">
            <a:avLst/>
          </a:prstGeom>
          <a:solidFill>
            <a:srgbClr val="DC0041"/>
          </a:solidFill>
        </p:spPr>
        <p:txBody>
          <a:bodyPr wrap="square">
            <a:spAutoFit/>
          </a:bodyPr>
          <a:lstStyle/>
          <a:p>
            <a:pPr algn="l"/>
            <a:r>
              <a:rPr lang="ru-RU" sz="98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Приложение:</a:t>
            </a:r>
          </a:p>
          <a:p>
            <a:pPr algn="l"/>
            <a:r>
              <a:rPr lang="ru-RU" sz="98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98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IOS</a:t>
            </a:r>
            <a:r>
              <a:rPr lang="ru-RU" sz="98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8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  <a:r>
              <a:rPr lang="ru-RU" sz="98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8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10</a:t>
            </a:r>
            <a:endParaRPr lang="ru-RU" sz="98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F71C66C2-E212-4AF9-89D9-459286BCF4B1}"/>
              </a:ext>
            </a:extLst>
          </p:cNvPr>
          <p:cNvSpPr/>
          <p:nvPr/>
        </p:nvSpPr>
        <p:spPr>
          <a:xfrm>
            <a:off x="6607170" y="6133093"/>
            <a:ext cx="873957" cy="265457"/>
          </a:xfrm>
          <a:prstGeom prst="rect">
            <a:avLst/>
          </a:prstGeom>
          <a:solidFill>
            <a:srgbClr val="DC0041"/>
          </a:solidFill>
        </p:spPr>
        <p:txBody>
          <a:bodyPr wrap="none">
            <a:spAutoFit/>
          </a:bodyPr>
          <a:lstStyle/>
          <a:p>
            <a:pPr defTabSz="642947" fontAlgn="ctr">
              <a:defRPr/>
            </a:pPr>
            <a:r>
              <a:rPr lang="ru-RU" sz="1125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Банкомат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1D48D98-D6E8-4F3B-BE45-D358CCB261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145998" y="6044732"/>
            <a:ext cx="390356" cy="39035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3D03BD3-3ECD-47FE-9EEB-689A5B9D93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57" y="6039949"/>
            <a:ext cx="360062" cy="36006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BF16220F-512E-44E2-B956-CECA54E79AB2}"/>
              </a:ext>
            </a:extLst>
          </p:cNvPr>
          <p:cNvSpPr/>
          <p:nvPr/>
        </p:nvSpPr>
        <p:spPr>
          <a:xfrm>
            <a:off x="8481739" y="6114210"/>
            <a:ext cx="1662547" cy="265457"/>
          </a:xfrm>
          <a:prstGeom prst="rect">
            <a:avLst/>
          </a:prstGeom>
          <a:solidFill>
            <a:srgbClr val="DC0041"/>
          </a:solidFill>
        </p:spPr>
        <p:txBody>
          <a:bodyPr wrap="square">
            <a:spAutoFit/>
          </a:bodyPr>
          <a:lstStyle/>
          <a:p>
            <a:pPr defTabSz="642947" fontAlgn="ctr">
              <a:defRPr/>
            </a:pPr>
            <a:r>
              <a:rPr lang="ru-RU" sz="1125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Клиентский центр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649374C5-AEC4-4368-B413-8458B75477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042" y="3816393"/>
            <a:ext cx="548915" cy="5715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6FF5B045-530F-4A80-B4A9-3077304958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66" y="3799160"/>
            <a:ext cx="571500" cy="571500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1F12522C-0F48-4D0B-9F76-5321AFD7DBE4}"/>
              </a:ext>
            </a:extLst>
          </p:cNvPr>
          <p:cNvSpPr/>
          <p:nvPr/>
        </p:nvSpPr>
        <p:spPr>
          <a:xfrm>
            <a:off x="4253907" y="5720940"/>
            <a:ext cx="1577530" cy="265457"/>
          </a:xfrm>
          <a:prstGeom prst="rect">
            <a:avLst/>
          </a:prstGeom>
          <a:solidFill>
            <a:srgbClr val="DC0041"/>
          </a:solidFill>
        </p:spPr>
        <p:txBody>
          <a:bodyPr wrap="square">
            <a:spAutoFit/>
          </a:bodyPr>
          <a:lstStyle/>
          <a:p>
            <a:pPr defTabSz="642947" fontAlgn="ctr">
              <a:defRPr/>
            </a:pPr>
            <a:r>
              <a:rPr lang="ru-RU" sz="1125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Мобильный банк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5230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xmlns="" id="{751D8117-1836-4E67-A28A-F25251FB608E}"/>
              </a:ext>
            </a:extLst>
          </p:cNvPr>
          <p:cNvSpPr txBox="1">
            <a:spLocks/>
          </p:cNvSpPr>
          <p:nvPr/>
        </p:nvSpPr>
        <p:spPr>
          <a:xfrm>
            <a:off x="201269" y="276605"/>
            <a:ext cx="7047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1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НЕДЕЛЯ </a:t>
            </a:r>
            <a:r>
              <a:rPr kumimoji="0" lang="ru-RU" sz="2800" b="1" i="0" u="none" strike="noStrike" kern="0" cap="none" spc="-25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ФИНАНСОВОЙ</a:t>
            </a:r>
            <a:r>
              <a:rPr kumimoji="0" lang="ru-RU" sz="2800" b="1" i="0" u="none" strike="noStrike" kern="0" cap="none" spc="55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800" b="1" i="0" u="none" strike="noStrike" kern="0" cap="none" spc="-4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ГРАМОТНОСТИ</a:t>
            </a:r>
            <a:endParaRPr kumimoji="0" lang="ru-RU" sz="2800" b="1" i="0" u="none" strike="noStrike" kern="0" cap="none" spc="-4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xmlns="" id="{CCDEDFA8-BCB1-40C3-AC04-CCF71661145E}"/>
              </a:ext>
            </a:extLst>
          </p:cNvPr>
          <p:cNvSpPr/>
          <p:nvPr/>
        </p:nvSpPr>
        <p:spPr>
          <a:xfrm>
            <a:off x="152400" y="3706368"/>
            <a:ext cx="2428494" cy="3134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xmlns="" id="{19F265EC-7A55-4BD4-9D9A-4BED63E1E277}"/>
              </a:ext>
            </a:extLst>
          </p:cNvPr>
          <p:cNvSpPr/>
          <p:nvPr/>
        </p:nvSpPr>
        <p:spPr>
          <a:xfrm>
            <a:off x="3040215" y="3671597"/>
            <a:ext cx="2509266" cy="3164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xmlns="" id="{74216EE7-F467-457A-A455-BC25D8C5C0D8}"/>
              </a:ext>
            </a:extLst>
          </p:cNvPr>
          <p:cNvSpPr/>
          <p:nvPr/>
        </p:nvSpPr>
        <p:spPr>
          <a:xfrm>
            <a:off x="5992367" y="3692653"/>
            <a:ext cx="2466593" cy="3163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xmlns="" id="{C0F0D63F-7084-4D9C-B91A-550B930A4FE0}"/>
              </a:ext>
            </a:extLst>
          </p:cNvPr>
          <p:cNvSpPr/>
          <p:nvPr/>
        </p:nvSpPr>
        <p:spPr>
          <a:xfrm>
            <a:off x="8881871" y="3692653"/>
            <a:ext cx="2469642" cy="31630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xmlns="" id="{ED2F9BC6-A109-49C9-A930-39AFAD8DFFA6}"/>
              </a:ext>
            </a:extLst>
          </p:cNvPr>
          <p:cNvSpPr/>
          <p:nvPr/>
        </p:nvSpPr>
        <p:spPr>
          <a:xfrm>
            <a:off x="178307" y="1056132"/>
            <a:ext cx="3258312" cy="2377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F5D02DD2-FC39-422B-8DFF-DC756461DCCA}"/>
              </a:ext>
            </a:extLst>
          </p:cNvPr>
          <p:cNvSpPr txBox="1"/>
          <p:nvPr/>
        </p:nvSpPr>
        <p:spPr>
          <a:xfrm>
            <a:off x="911453" y="1051940"/>
            <a:ext cx="10662285" cy="275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767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F1C85"/>
                </a:solidFill>
                <a:latin typeface="Arial"/>
                <a:cs typeface="Arial"/>
              </a:rPr>
              <a:t>Почта </a:t>
            </a:r>
            <a:r>
              <a:rPr sz="1400" dirty="0">
                <a:solidFill>
                  <a:srgbClr val="0F1C85"/>
                </a:solidFill>
                <a:latin typeface="Arial"/>
                <a:cs typeface="Arial"/>
              </a:rPr>
              <a:t>Банк </a:t>
            </a:r>
            <a:r>
              <a:rPr sz="1400" spc="-10" dirty="0">
                <a:solidFill>
                  <a:srgbClr val="0F1C85"/>
                </a:solidFill>
                <a:latin typeface="Arial"/>
                <a:cs typeface="Arial"/>
              </a:rPr>
              <a:t>заботится </a:t>
            </a:r>
            <a:r>
              <a:rPr sz="1400" dirty="0">
                <a:solidFill>
                  <a:srgbClr val="0F1C85"/>
                </a:solidFill>
                <a:latin typeface="Arial"/>
                <a:cs typeface="Arial"/>
              </a:rPr>
              <a:t>о </a:t>
            </a:r>
            <a:r>
              <a:rPr sz="1400" spc="-5" dirty="0">
                <a:solidFill>
                  <a:srgbClr val="0F1C85"/>
                </a:solidFill>
                <a:latin typeface="Arial"/>
                <a:cs typeface="Arial"/>
              </a:rPr>
              <a:t>повышении финансовой грамотности россиян. </a:t>
            </a:r>
            <a:r>
              <a:rPr sz="1400" dirty="0">
                <a:solidFill>
                  <a:srgbClr val="0F1C85"/>
                </a:solidFill>
                <a:latin typeface="Arial"/>
                <a:cs typeface="Arial"/>
              </a:rPr>
              <a:t>С </a:t>
            </a:r>
            <a:r>
              <a:rPr sz="1400" spc="-5" dirty="0">
                <a:solidFill>
                  <a:srgbClr val="0F1C85"/>
                </a:solidFill>
                <a:latin typeface="Arial"/>
                <a:cs typeface="Arial"/>
              </a:rPr>
              <a:t>2015 </a:t>
            </a:r>
            <a:r>
              <a:rPr sz="1400" spc="-20" dirty="0">
                <a:solidFill>
                  <a:srgbClr val="0F1C85"/>
                </a:solidFill>
                <a:latin typeface="Arial"/>
                <a:cs typeface="Arial"/>
              </a:rPr>
              <a:t>года</a:t>
            </a:r>
            <a:r>
              <a:rPr sz="1400" spc="-105" dirty="0">
                <a:solidFill>
                  <a:srgbClr val="0F1C8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F1C85"/>
                </a:solidFill>
                <a:latin typeface="Arial"/>
                <a:cs typeface="Arial"/>
              </a:rPr>
              <a:t>Банк</a:t>
            </a:r>
            <a:endParaRPr sz="1400" dirty="0">
              <a:latin typeface="Arial"/>
              <a:cs typeface="Arial"/>
            </a:endParaRPr>
          </a:p>
          <a:p>
            <a:pPr marL="2691765" marR="5080" algn="ctr">
              <a:lnSpc>
                <a:spcPct val="100000"/>
              </a:lnSpc>
            </a:pPr>
            <a:r>
              <a:rPr sz="1400" spc="-15" dirty="0">
                <a:solidFill>
                  <a:srgbClr val="0F1C85"/>
                </a:solidFill>
                <a:latin typeface="Arial"/>
                <a:cs typeface="Arial"/>
              </a:rPr>
              <a:t>является </a:t>
            </a:r>
            <a:r>
              <a:rPr sz="1400" dirty="0">
                <a:solidFill>
                  <a:srgbClr val="0F1C85"/>
                </a:solidFill>
                <a:latin typeface="Arial"/>
                <a:cs typeface="Arial"/>
              </a:rPr>
              <a:t>активным участником и </a:t>
            </a:r>
            <a:r>
              <a:rPr sz="1400" spc="-5" dirty="0">
                <a:solidFill>
                  <a:srgbClr val="0F1C85"/>
                </a:solidFill>
                <a:latin typeface="Arial"/>
                <a:cs typeface="Arial"/>
              </a:rPr>
              <a:t>генеральным партнером </a:t>
            </a:r>
            <a:r>
              <a:rPr sz="1400" dirty="0">
                <a:solidFill>
                  <a:srgbClr val="0F1C85"/>
                </a:solidFill>
                <a:latin typeface="Arial"/>
                <a:cs typeface="Arial"/>
              </a:rPr>
              <a:t>«Всероссийской </a:t>
            </a:r>
            <a:r>
              <a:rPr sz="1400" spc="-15" dirty="0">
                <a:solidFill>
                  <a:srgbClr val="0F1C85"/>
                </a:solidFill>
                <a:latin typeface="Arial"/>
                <a:cs typeface="Arial"/>
              </a:rPr>
              <a:t>недели </a:t>
            </a:r>
            <a:r>
              <a:rPr sz="1400" dirty="0">
                <a:solidFill>
                  <a:srgbClr val="0F1C85"/>
                </a:solidFill>
                <a:latin typeface="Arial"/>
                <a:cs typeface="Arial"/>
              </a:rPr>
              <a:t>финансовой  </a:t>
            </a:r>
            <a:r>
              <a:rPr sz="1400" spc="-5" dirty="0">
                <a:solidFill>
                  <a:srgbClr val="0F1C85"/>
                </a:solidFill>
                <a:latin typeface="Arial"/>
                <a:cs typeface="Arial"/>
              </a:rPr>
              <a:t>грамотности», </a:t>
            </a:r>
            <a:r>
              <a:rPr sz="1400" spc="-10" dirty="0">
                <a:solidFill>
                  <a:srgbClr val="0F1C85"/>
                </a:solidFill>
                <a:latin typeface="Arial"/>
                <a:cs typeface="Arial"/>
              </a:rPr>
              <a:t>которая проводится </a:t>
            </a:r>
            <a:r>
              <a:rPr sz="1400" spc="-15" dirty="0">
                <a:solidFill>
                  <a:srgbClr val="0F1C85"/>
                </a:solidFill>
                <a:latin typeface="Arial"/>
                <a:cs typeface="Arial"/>
              </a:rPr>
              <a:t>под </a:t>
            </a:r>
            <a:r>
              <a:rPr sz="1400" spc="-10" dirty="0">
                <a:solidFill>
                  <a:srgbClr val="0F1C85"/>
                </a:solidFill>
                <a:latin typeface="Arial"/>
                <a:cs typeface="Arial"/>
              </a:rPr>
              <a:t>патронажем </a:t>
            </a:r>
            <a:r>
              <a:rPr sz="1400" spc="-5" dirty="0">
                <a:solidFill>
                  <a:srgbClr val="0F1C85"/>
                </a:solidFill>
                <a:latin typeface="Arial"/>
                <a:cs typeface="Arial"/>
              </a:rPr>
              <a:t>Министерства </a:t>
            </a:r>
            <a:r>
              <a:rPr sz="1400" dirty="0">
                <a:solidFill>
                  <a:srgbClr val="0F1C85"/>
                </a:solidFill>
                <a:latin typeface="Arial"/>
                <a:cs typeface="Arial"/>
              </a:rPr>
              <a:t>финансов </a:t>
            </a:r>
            <a:r>
              <a:rPr sz="1400" spc="-10" dirty="0">
                <a:solidFill>
                  <a:srgbClr val="0F1C85"/>
                </a:solidFill>
                <a:latin typeface="Arial"/>
                <a:cs typeface="Arial"/>
              </a:rPr>
              <a:t>Российской  Федерации.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2731135" marR="64135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F1C85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0F1C85"/>
                </a:solidFill>
                <a:latin typeface="Arial"/>
                <a:cs typeface="Arial"/>
              </a:rPr>
              <a:t>2017 </a:t>
            </a:r>
            <a:r>
              <a:rPr sz="1400" spc="-20" dirty="0">
                <a:solidFill>
                  <a:srgbClr val="0F1C85"/>
                </a:solidFill>
                <a:latin typeface="Arial"/>
                <a:cs typeface="Arial"/>
              </a:rPr>
              <a:t>году </a:t>
            </a:r>
            <a:r>
              <a:rPr sz="1400" spc="-10" dirty="0">
                <a:solidFill>
                  <a:srgbClr val="0F1C85"/>
                </a:solidFill>
                <a:latin typeface="Arial"/>
                <a:cs typeface="Arial"/>
              </a:rPr>
              <a:t>банк провел </a:t>
            </a:r>
            <a:r>
              <a:rPr sz="1400" dirty="0">
                <a:solidFill>
                  <a:srgbClr val="0F1C85"/>
                </a:solidFill>
                <a:latin typeface="Arial"/>
                <a:cs typeface="Arial"/>
              </a:rPr>
              <a:t>порядка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2 000 </a:t>
            </a:r>
            <a:r>
              <a:rPr sz="1400" spc="-15" dirty="0">
                <a:solidFill>
                  <a:srgbClr val="0F1C85"/>
                </a:solidFill>
                <a:latin typeface="Arial"/>
                <a:cs typeface="Arial"/>
              </a:rPr>
              <a:t>образовательных </a:t>
            </a:r>
            <a:r>
              <a:rPr sz="1400" spc="-5" dirty="0">
                <a:solidFill>
                  <a:srgbClr val="0F1C85"/>
                </a:solidFill>
                <a:latin typeface="Arial"/>
                <a:cs typeface="Arial"/>
              </a:rPr>
              <a:t>мастер-классов </a:t>
            </a:r>
            <a:r>
              <a:rPr sz="1400" dirty="0">
                <a:solidFill>
                  <a:srgbClr val="0F1C85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81 </a:t>
            </a:r>
            <a:r>
              <a:rPr sz="1400" spc="-5" dirty="0">
                <a:solidFill>
                  <a:srgbClr val="0F1C85"/>
                </a:solidFill>
                <a:latin typeface="Arial"/>
                <a:cs typeface="Arial"/>
              </a:rPr>
              <a:t>регионе страны,  </a:t>
            </a:r>
            <a:r>
              <a:rPr sz="1400" spc="-10" dirty="0">
                <a:solidFill>
                  <a:srgbClr val="0F1C85"/>
                </a:solidFill>
                <a:latin typeface="Arial"/>
                <a:cs typeface="Arial"/>
              </a:rPr>
              <a:t>которые посетили более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70 000 </a:t>
            </a:r>
            <a:r>
              <a:rPr sz="1400" spc="-5" dirty="0">
                <a:solidFill>
                  <a:srgbClr val="0F1C85"/>
                </a:solidFill>
                <a:latin typeface="Arial"/>
                <a:cs typeface="Arial"/>
              </a:rPr>
              <a:t>россиян </a:t>
            </a:r>
            <a:r>
              <a:rPr sz="1400" spc="-15" dirty="0">
                <a:solidFill>
                  <a:srgbClr val="0F1C85"/>
                </a:solidFill>
                <a:latin typeface="Arial"/>
                <a:cs typeface="Arial"/>
              </a:rPr>
              <a:t>всех </a:t>
            </a:r>
            <a:r>
              <a:rPr sz="1400" spc="-10" dirty="0">
                <a:solidFill>
                  <a:srgbClr val="0F1C85"/>
                </a:solidFill>
                <a:latin typeface="Arial"/>
                <a:cs typeface="Arial"/>
              </a:rPr>
              <a:t>возрастов. </a:t>
            </a:r>
            <a:r>
              <a:rPr sz="1400" spc="-30" dirty="0">
                <a:solidFill>
                  <a:srgbClr val="0F1C85"/>
                </a:solidFill>
                <a:latin typeface="Arial"/>
                <a:cs typeface="Arial"/>
              </a:rPr>
              <a:t>Успехи </a:t>
            </a:r>
            <a:r>
              <a:rPr sz="1400" spc="-5" dirty="0">
                <a:solidFill>
                  <a:srgbClr val="0F1C85"/>
                </a:solidFill>
                <a:latin typeface="Arial"/>
                <a:cs typeface="Arial"/>
              </a:rPr>
              <a:t>банка </a:t>
            </a:r>
            <a:r>
              <a:rPr sz="1400" dirty="0">
                <a:solidFill>
                  <a:srgbClr val="0F1C85"/>
                </a:solidFill>
                <a:latin typeface="Arial"/>
                <a:cs typeface="Arial"/>
              </a:rPr>
              <a:t>в </a:t>
            </a:r>
            <a:r>
              <a:rPr sz="1400" spc="-10" dirty="0">
                <a:solidFill>
                  <a:srgbClr val="0F1C85"/>
                </a:solidFill>
                <a:latin typeface="Arial"/>
                <a:cs typeface="Arial"/>
              </a:rPr>
              <a:t>области </a:t>
            </a:r>
            <a:r>
              <a:rPr sz="1400" spc="-5" dirty="0">
                <a:solidFill>
                  <a:srgbClr val="0F1C85"/>
                </a:solidFill>
                <a:latin typeface="Arial"/>
                <a:cs typeface="Arial"/>
              </a:rPr>
              <a:t>повышения  финансовой грамотности </a:t>
            </a:r>
            <a:r>
              <a:rPr sz="1400" spc="-10" dirty="0">
                <a:solidFill>
                  <a:srgbClr val="0F1C85"/>
                </a:solidFill>
                <a:latin typeface="Arial"/>
                <a:cs typeface="Arial"/>
              </a:rPr>
              <a:t>населения </a:t>
            </a:r>
            <a:r>
              <a:rPr sz="1400" dirty="0">
                <a:solidFill>
                  <a:srgbClr val="0F1C85"/>
                </a:solidFill>
                <a:latin typeface="Arial"/>
                <a:cs typeface="Arial"/>
              </a:rPr>
              <a:t>были </a:t>
            </a:r>
            <a:r>
              <a:rPr sz="1400" spc="-10" dirty="0">
                <a:solidFill>
                  <a:srgbClr val="0F1C85"/>
                </a:solidFill>
                <a:latin typeface="Arial"/>
                <a:cs typeface="Arial"/>
              </a:rPr>
              <a:t>отмечены почетными </a:t>
            </a:r>
            <a:r>
              <a:rPr sz="1400" spc="-5" dirty="0">
                <a:solidFill>
                  <a:srgbClr val="0F1C85"/>
                </a:solidFill>
                <a:latin typeface="Arial"/>
                <a:cs typeface="Arial"/>
              </a:rPr>
              <a:t>дипломами</a:t>
            </a:r>
            <a:r>
              <a:rPr sz="1400" spc="-60" dirty="0">
                <a:solidFill>
                  <a:srgbClr val="0F1C8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F1C85"/>
                </a:solidFill>
                <a:latin typeface="Arial"/>
                <a:cs typeface="Arial"/>
              </a:rPr>
              <a:t>Министерства</a:t>
            </a:r>
            <a:endParaRPr sz="1400" dirty="0">
              <a:latin typeface="Arial"/>
              <a:cs typeface="Arial"/>
            </a:endParaRPr>
          </a:p>
          <a:p>
            <a:pPr marL="2660015" algn="ctr">
              <a:lnSpc>
                <a:spcPct val="100000"/>
              </a:lnSpc>
            </a:pPr>
            <a:r>
              <a:rPr sz="1400" dirty="0">
                <a:solidFill>
                  <a:srgbClr val="0F1C85"/>
                </a:solidFill>
                <a:latin typeface="Arial"/>
                <a:cs typeface="Arial"/>
              </a:rPr>
              <a:t>финансов</a:t>
            </a:r>
            <a:r>
              <a:rPr sz="1400" spc="-30" dirty="0">
                <a:solidFill>
                  <a:srgbClr val="0F1C8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F1C85"/>
                </a:solidFill>
                <a:latin typeface="Arial"/>
                <a:cs typeface="Arial"/>
              </a:rPr>
              <a:t>РФ.</a:t>
            </a:r>
            <a:endParaRPr sz="1400" dirty="0">
              <a:latin typeface="Arial"/>
              <a:cs typeface="Arial"/>
            </a:endParaRPr>
          </a:p>
          <a:p>
            <a:pPr marL="2660015" algn="ctr">
              <a:lnSpc>
                <a:spcPct val="100000"/>
              </a:lnSpc>
            </a:pPr>
            <a:r>
              <a:rPr sz="1400" dirty="0">
                <a:solidFill>
                  <a:srgbClr val="0F1C85"/>
                </a:solidFill>
                <a:latin typeface="Arial"/>
                <a:cs typeface="Arial"/>
              </a:rPr>
              <a:t>В рамках Всероссийской </a:t>
            </a:r>
            <a:r>
              <a:rPr sz="1400" spc="-15" dirty="0">
                <a:solidFill>
                  <a:srgbClr val="0F1C85"/>
                </a:solidFill>
                <a:latin typeface="Arial"/>
                <a:cs typeface="Arial"/>
              </a:rPr>
              <a:t>недели </a:t>
            </a:r>
            <a:r>
              <a:rPr sz="1400" spc="-5" dirty="0">
                <a:solidFill>
                  <a:srgbClr val="0F1C85"/>
                </a:solidFill>
                <a:latin typeface="Arial"/>
                <a:cs typeface="Arial"/>
              </a:rPr>
              <a:t>финансовой грамотности для </a:t>
            </a:r>
            <a:r>
              <a:rPr sz="1400" spc="-15" dirty="0">
                <a:solidFill>
                  <a:srgbClr val="0F1C85"/>
                </a:solidFill>
                <a:latin typeface="Arial"/>
                <a:cs typeface="Arial"/>
              </a:rPr>
              <a:t>детей </a:t>
            </a:r>
            <a:r>
              <a:rPr sz="1400" dirty="0">
                <a:solidFill>
                  <a:srgbClr val="0F1C85"/>
                </a:solidFill>
                <a:latin typeface="Arial"/>
                <a:cs typeface="Arial"/>
              </a:rPr>
              <a:t>и </a:t>
            </a:r>
            <a:r>
              <a:rPr sz="1400" spc="-15" dirty="0">
                <a:solidFill>
                  <a:srgbClr val="0F1C85"/>
                </a:solidFill>
                <a:latin typeface="Arial"/>
                <a:cs typeface="Arial"/>
              </a:rPr>
              <a:t>молодежи,</a:t>
            </a:r>
            <a:r>
              <a:rPr sz="1400" spc="-70" dirty="0">
                <a:solidFill>
                  <a:srgbClr val="0F1C85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F1C85"/>
                </a:solidFill>
                <a:latin typeface="Arial"/>
                <a:cs typeface="Arial"/>
              </a:rPr>
              <a:t>которая</a:t>
            </a:r>
            <a:endParaRPr sz="1400" dirty="0">
              <a:latin typeface="Arial"/>
              <a:cs typeface="Arial"/>
            </a:endParaRPr>
          </a:p>
          <a:p>
            <a:pPr marL="2661920" algn="ctr">
              <a:lnSpc>
                <a:spcPct val="100000"/>
              </a:lnSpc>
            </a:pPr>
            <a:r>
              <a:rPr sz="1400" spc="-15" dirty="0">
                <a:solidFill>
                  <a:srgbClr val="0F1C85"/>
                </a:solidFill>
                <a:latin typeface="Arial"/>
                <a:cs typeface="Arial"/>
              </a:rPr>
              <a:t>проходила </a:t>
            </a:r>
            <a:r>
              <a:rPr sz="1400" spc="-5" dirty="0">
                <a:solidFill>
                  <a:srgbClr val="0F1C85"/>
                </a:solidFill>
                <a:latin typeface="Arial"/>
                <a:cs typeface="Arial"/>
              </a:rPr>
              <a:t>весной 2018 </a:t>
            </a:r>
            <a:r>
              <a:rPr sz="1400" spc="-55" dirty="0">
                <a:solidFill>
                  <a:srgbClr val="0F1C85"/>
                </a:solidFill>
                <a:latin typeface="Arial"/>
                <a:cs typeface="Arial"/>
              </a:rPr>
              <a:t>г., </a:t>
            </a:r>
            <a:r>
              <a:rPr sz="1400" dirty="0">
                <a:solidFill>
                  <a:srgbClr val="0F1C85"/>
                </a:solidFill>
                <a:latin typeface="Arial"/>
                <a:cs typeface="Arial"/>
              </a:rPr>
              <a:t>Банк </a:t>
            </a:r>
            <a:r>
              <a:rPr sz="1400" spc="-15" dirty="0">
                <a:solidFill>
                  <a:srgbClr val="0F1C85"/>
                </a:solidFill>
                <a:latin typeface="Arial"/>
                <a:cs typeface="Arial"/>
              </a:rPr>
              <a:t>провел </a:t>
            </a:r>
            <a:r>
              <a:rPr sz="1400" dirty="0">
                <a:solidFill>
                  <a:srgbClr val="0F1C85"/>
                </a:solidFill>
                <a:latin typeface="Arial"/>
                <a:cs typeface="Arial"/>
              </a:rPr>
              <a:t>порядка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1 500 </a:t>
            </a:r>
            <a:r>
              <a:rPr sz="1400" spc="-5" dirty="0">
                <a:solidFill>
                  <a:srgbClr val="0F1C85"/>
                </a:solidFill>
                <a:latin typeface="Arial"/>
                <a:cs typeface="Arial"/>
              </a:rPr>
              <a:t>мероприятий для </a:t>
            </a:r>
            <a:r>
              <a:rPr sz="1400" spc="-10" dirty="0">
                <a:solidFill>
                  <a:srgbClr val="0F1C85"/>
                </a:solidFill>
                <a:latin typeface="Arial"/>
                <a:cs typeface="Arial"/>
              </a:rPr>
              <a:t>более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43 000</a:t>
            </a:r>
            <a:r>
              <a:rPr sz="1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F1C85"/>
                </a:solidFill>
                <a:latin typeface="Arial"/>
                <a:cs typeface="Arial"/>
              </a:rPr>
              <a:t>человек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400" dirty="0">
                <a:solidFill>
                  <a:srgbClr val="001688"/>
                </a:solidFill>
                <a:latin typeface="Arial"/>
                <a:cs typeface="Arial"/>
              </a:rPr>
              <a:t>В </a:t>
            </a:r>
            <a:r>
              <a:rPr sz="1400" spc="-10" dirty="0">
                <a:solidFill>
                  <a:srgbClr val="001688"/>
                </a:solidFill>
                <a:latin typeface="Arial"/>
                <a:cs typeface="Arial"/>
              </a:rPr>
              <a:t>течение </a:t>
            </a:r>
            <a:r>
              <a:rPr sz="1400" spc="-5" dirty="0">
                <a:solidFill>
                  <a:srgbClr val="001688"/>
                </a:solidFill>
                <a:latin typeface="Arial"/>
                <a:cs typeface="Arial"/>
              </a:rPr>
              <a:t>2018 </a:t>
            </a:r>
            <a:r>
              <a:rPr sz="1400" spc="-20" dirty="0">
                <a:solidFill>
                  <a:srgbClr val="001688"/>
                </a:solidFill>
                <a:latin typeface="Arial"/>
                <a:cs typeface="Arial"/>
              </a:rPr>
              <a:t>года </a:t>
            </a:r>
            <a:r>
              <a:rPr sz="1400" spc="-10" dirty="0">
                <a:solidFill>
                  <a:srgbClr val="001688"/>
                </a:solidFill>
                <a:latin typeface="Arial"/>
                <a:cs typeface="Arial"/>
              </a:rPr>
              <a:t>Почта </a:t>
            </a:r>
            <a:r>
              <a:rPr sz="1400" dirty="0">
                <a:solidFill>
                  <a:srgbClr val="001688"/>
                </a:solidFill>
                <a:latin typeface="Arial"/>
                <a:cs typeface="Arial"/>
              </a:rPr>
              <a:t>Банк </a:t>
            </a:r>
            <a:r>
              <a:rPr sz="1400" spc="-15" dirty="0">
                <a:solidFill>
                  <a:srgbClr val="001688"/>
                </a:solidFill>
                <a:latin typeface="Arial"/>
                <a:cs typeface="Arial"/>
              </a:rPr>
              <a:t>проведет </a:t>
            </a:r>
            <a:r>
              <a:rPr sz="1400" dirty="0">
                <a:solidFill>
                  <a:srgbClr val="001688"/>
                </a:solidFill>
                <a:latin typeface="Arial"/>
                <a:cs typeface="Arial"/>
              </a:rPr>
              <a:t>порядка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3 000 </a:t>
            </a:r>
            <a:r>
              <a:rPr sz="1400" spc="-5" dirty="0">
                <a:solidFill>
                  <a:srgbClr val="001688"/>
                </a:solidFill>
                <a:latin typeface="Arial"/>
                <a:cs typeface="Arial"/>
              </a:rPr>
              <a:t>мероприятий для взрослых </a:t>
            </a:r>
            <a:r>
              <a:rPr sz="1400" dirty="0">
                <a:solidFill>
                  <a:srgbClr val="001688"/>
                </a:solidFill>
                <a:latin typeface="Arial"/>
                <a:cs typeface="Arial"/>
              </a:rPr>
              <a:t>и </a:t>
            </a:r>
            <a:r>
              <a:rPr sz="1400" spc="-15" dirty="0">
                <a:solidFill>
                  <a:srgbClr val="001688"/>
                </a:solidFill>
                <a:latin typeface="Arial"/>
                <a:cs typeface="Arial"/>
              </a:rPr>
              <a:t>детей </a:t>
            </a:r>
            <a:r>
              <a:rPr sz="1400" dirty="0">
                <a:solidFill>
                  <a:srgbClr val="001688"/>
                </a:solidFill>
                <a:latin typeface="Arial"/>
                <a:cs typeface="Arial"/>
              </a:rPr>
              <a:t>на </a:t>
            </a:r>
            <a:r>
              <a:rPr sz="1400" spc="-5" dirty="0">
                <a:solidFill>
                  <a:srgbClr val="001688"/>
                </a:solidFill>
                <a:latin typeface="Arial"/>
                <a:cs typeface="Arial"/>
              </a:rPr>
              <a:t>всей территории</a:t>
            </a:r>
            <a:r>
              <a:rPr sz="1400" spc="-175" dirty="0">
                <a:solidFill>
                  <a:srgbClr val="00168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1688"/>
                </a:solidFill>
                <a:latin typeface="Arial"/>
                <a:cs typeface="Arial"/>
              </a:rPr>
              <a:t>РФ.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xmlns="" id="{349DA79C-5FC0-4621-85B1-E6FC2F6F5EDA}"/>
              </a:ext>
            </a:extLst>
          </p:cNvPr>
          <p:cNvSpPr/>
          <p:nvPr/>
        </p:nvSpPr>
        <p:spPr>
          <a:xfrm>
            <a:off x="10402823" y="234695"/>
            <a:ext cx="1459992" cy="723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3499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/>
        </p:nvSpPr>
        <p:spPr>
          <a:xfrm>
            <a:off x="0" y="2720798"/>
            <a:ext cx="8064000" cy="483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43"/>
                </a:lnTo>
                <a:lnTo>
                  <a:pt x="20867" y="21600"/>
                </a:lnTo>
                <a:lnTo>
                  <a:pt x="1" y="21353"/>
                </a:lnTo>
                <a:lnTo>
                  <a:pt x="0" y="0"/>
                </a:lnTo>
                <a:close/>
              </a:path>
            </a:pathLst>
          </a:custGeom>
          <a:solidFill>
            <a:srgbClr val="00168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7" tIns="32147" rIns="32147" bIns="32147" anchor="ctr"/>
          <a:lstStyle>
            <a:lvl1pPr marR="635000" algn="r">
              <a:defRPr sz="4200" cap="all" spc="8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100" dirty="0">
                <a:latin typeface="Helvetica Light"/>
                <a:cs typeface="Arial" panose="020B0604020202020204" pitchFamily="34" charset="0"/>
              </a:rPr>
              <a:t>В ПОЧТА БАНК!</a:t>
            </a:r>
          </a:p>
        </p:txBody>
      </p:sp>
      <p:grpSp>
        <p:nvGrpSpPr>
          <p:cNvPr id="623" name="Group 623"/>
          <p:cNvGrpSpPr/>
          <p:nvPr/>
        </p:nvGrpSpPr>
        <p:grpSpPr>
          <a:xfrm rot="16200000">
            <a:off x="10973281" y="4538383"/>
            <a:ext cx="75623" cy="2412663"/>
            <a:chOff x="0" y="0"/>
            <a:chExt cx="151244" cy="4825322"/>
          </a:xfrm>
        </p:grpSpPr>
        <p:sp>
          <p:nvSpPr>
            <p:cNvPr id="603" name="Shape 603"/>
            <p:cNvSpPr/>
            <p:nvPr/>
          </p:nvSpPr>
          <p:spPr>
            <a:xfrm>
              <a:off x="0" y="4674078"/>
              <a:ext cx="151245" cy="15124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3547" tIns="13547" rIns="13547" bIns="13547" numCol="1" anchor="ctr">
              <a:noAutofit/>
            </a:bodyPr>
            <a:lstStyle/>
            <a:p>
              <a:pPr defTabSz="293508">
                <a:defRPr sz="2200">
                  <a:solidFill>
                    <a:srgbClr val="FFFFFF"/>
                  </a:solidFill>
                </a:defRPr>
              </a:pPr>
              <a:endParaRPr sz="1100">
                <a:cs typeface="Arial" panose="020B0604020202020204" pitchFamily="34" charset="0"/>
              </a:endParaRPr>
            </a:p>
          </p:txBody>
        </p:sp>
        <p:sp>
          <p:nvSpPr>
            <p:cNvPr id="604" name="Shape 604"/>
            <p:cNvSpPr/>
            <p:nvPr/>
          </p:nvSpPr>
          <p:spPr>
            <a:xfrm>
              <a:off x="0" y="4428074"/>
              <a:ext cx="151245" cy="15124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3547" tIns="13547" rIns="13547" bIns="13547" numCol="1" anchor="ctr">
              <a:noAutofit/>
            </a:bodyPr>
            <a:lstStyle/>
            <a:p>
              <a:pPr defTabSz="293508">
                <a:defRPr sz="2200">
                  <a:solidFill>
                    <a:srgbClr val="FFFFFF"/>
                  </a:solidFill>
                </a:defRPr>
              </a:pPr>
              <a:endParaRPr sz="1100">
                <a:cs typeface="Arial" panose="020B0604020202020204" pitchFamily="34" charset="0"/>
              </a:endParaRPr>
            </a:p>
          </p:txBody>
        </p:sp>
        <p:sp>
          <p:nvSpPr>
            <p:cNvPr id="605" name="Shape 605"/>
            <p:cNvSpPr/>
            <p:nvPr/>
          </p:nvSpPr>
          <p:spPr>
            <a:xfrm>
              <a:off x="0" y="4182070"/>
              <a:ext cx="151245" cy="15124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3547" tIns="13547" rIns="13547" bIns="13547" numCol="1" anchor="ctr">
              <a:noAutofit/>
            </a:bodyPr>
            <a:lstStyle/>
            <a:p>
              <a:pPr defTabSz="293508">
                <a:defRPr sz="2200">
                  <a:solidFill>
                    <a:srgbClr val="FFFFFF"/>
                  </a:solidFill>
                </a:defRPr>
              </a:pPr>
              <a:endParaRPr sz="1100">
                <a:cs typeface="Arial" panose="020B0604020202020204" pitchFamily="34" charset="0"/>
              </a:endParaRPr>
            </a:p>
          </p:txBody>
        </p:sp>
        <p:sp>
          <p:nvSpPr>
            <p:cNvPr id="606" name="Shape 606"/>
            <p:cNvSpPr/>
            <p:nvPr/>
          </p:nvSpPr>
          <p:spPr>
            <a:xfrm>
              <a:off x="0" y="3936066"/>
              <a:ext cx="151245" cy="15124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3547" tIns="13547" rIns="13547" bIns="13547" numCol="1" anchor="ctr">
              <a:noAutofit/>
            </a:bodyPr>
            <a:lstStyle/>
            <a:p>
              <a:pPr defTabSz="293508">
                <a:defRPr sz="2200">
                  <a:solidFill>
                    <a:srgbClr val="FFFFFF"/>
                  </a:solidFill>
                </a:defRPr>
              </a:pPr>
              <a:endParaRPr sz="1100">
                <a:cs typeface="Arial" panose="020B0604020202020204" pitchFamily="34" charset="0"/>
              </a:endParaRPr>
            </a:p>
          </p:txBody>
        </p:sp>
        <p:sp>
          <p:nvSpPr>
            <p:cNvPr id="607" name="Shape 607"/>
            <p:cNvSpPr/>
            <p:nvPr/>
          </p:nvSpPr>
          <p:spPr>
            <a:xfrm>
              <a:off x="0" y="3690062"/>
              <a:ext cx="151245" cy="15124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3547" tIns="13547" rIns="13547" bIns="13547" numCol="1" anchor="ctr">
              <a:noAutofit/>
            </a:bodyPr>
            <a:lstStyle/>
            <a:p>
              <a:pPr defTabSz="293508">
                <a:defRPr sz="2200">
                  <a:solidFill>
                    <a:srgbClr val="FFFFFF"/>
                  </a:solidFill>
                </a:defRPr>
              </a:pPr>
              <a:endParaRPr sz="1100">
                <a:cs typeface="Arial" panose="020B0604020202020204" pitchFamily="34" charset="0"/>
              </a:endParaRPr>
            </a:p>
          </p:txBody>
        </p:sp>
        <p:sp>
          <p:nvSpPr>
            <p:cNvPr id="608" name="Shape 608"/>
            <p:cNvSpPr/>
            <p:nvPr/>
          </p:nvSpPr>
          <p:spPr>
            <a:xfrm>
              <a:off x="0" y="3444057"/>
              <a:ext cx="151245" cy="15124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3547" tIns="13547" rIns="13547" bIns="13547" numCol="1" anchor="ctr">
              <a:noAutofit/>
            </a:bodyPr>
            <a:lstStyle/>
            <a:p>
              <a:pPr defTabSz="293508">
                <a:defRPr sz="2200">
                  <a:solidFill>
                    <a:srgbClr val="FFFFFF"/>
                  </a:solidFill>
                </a:defRPr>
              </a:pPr>
              <a:endParaRPr sz="1100">
                <a:cs typeface="Arial" panose="020B0604020202020204" pitchFamily="34" charset="0"/>
              </a:endParaRPr>
            </a:p>
          </p:txBody>
        </p:sp>
        <p:sp>
          <p:nvSpPr>
            <p:cNvPr id="609" name="Shape 609"/>
            <p:cNvSpPr/>
            <p:nvPr/>
          </p:nvSpPr>
          <p:spPr>
            <a:xfrm>
              <a:off x="0" y="3198053"/>
              <a:ext cx="151245" cy="15124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3547" tIns="13547" rIns="13547" bIns="13547" numCol="1" anchor="ctr">
              <a:noAutofit/>
            </a:bodyPr>
            <a:lstStyle/>
            <a:p>
              <a:pPr defTabSz="293508">
                <a:defRPr sz="2200">
                  <a:solidFill>
                    <a:srgbClr val="FFFFFF"/>
                  </a:solidFill>
                </a:defRPr>
              </a:pPr>
              <a:endParaRPr sz="1100">
                <a:cs typeface="Arial" panose="020B0604020202020204" pitchFamily="34" charset="0"/>
              </a:endParaRPr>
            </a:p>
          </p:txBody>
        </p:sp>
        <p:sp>
          <p:nvSpPr>
            <p:cNvPr id="610" name="Shape 610"/>
            <p:cNvSpPr/>
            <p:nvPr/>
          </p:nvSpPr>
          <p:spPr>
            <a:xfrm>
              <a:off x="0" y="2952049"/>
              <a:ext cx="151245" cy="15124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3547" tIns="13547" rIns="13547" bIns="13547" numCol="1" anchor="ctr">
              <a:noAutofit/>
            </a:bodyPr>
            <a:lstStyle/>
            <a:p>
              <a:pPr defTabSz="293508">
                <a:defRPr sz="2200">
                  <a:solidFill>
                    <a:srgbClr val="FFFFFF"/>
                  </a:solidFill>
                </a:defRPr>
              </a:pPr>
              <a:endParaRPr sz="1100">
                <a:cs typeface="Arial" panose="020B0604020202020204" pitchFamily="34" charset="0"/>
              </a:endParaRPr>
            </a:p>
          </p:txBody>
        </p:sp>
        <p:sp>
          <p:nvSpPr>
            <p:cNvPr id="611" name="Shape 611"/>
            <p:cNvSpPr/>
            <p:nvPr/>
          </p:nvSpPr>
          <p:spPr>
            <a:xfrm>
              <a:off x="0" y="2706045"/>
              <a:ext cx="151245" cy="15124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3547" tIns="13547" rIns="13547" bIns="13547" numCol="1" anchor="ctr">
              <a:noAutofit/>
            </a:bodyPr>
            <a:lstStyle/>
            <a:p>
              <a:pPr defTabSz="293508">
                <a:defRPr sz="2200">
                  <a:solidFill>
                    <a:srgbClr val="FFFFFF"/>
                  </a:solidFill>
                </a:defRPr>
              </a:pPr>
              <a:endParaRPr sz="1100">
                <a:cs typeface="Arial" panose="020B0604020202020204" pitchFamily="34" charset="0"/>
              </a:endParaRPr>
            </a:p>
          </p:txBody>
        </p:sp>
        <p:sp>
          <p:nvSpPr>
            <p:cNvPr id="612" name="Shape 612"/>
            <p:cNvSpPr/>
            <p:nvPr/>
          </p:nvSpPr>
          <p:spPr>
            <a:xfrm>
              <a:off x="0" y="2460041"/>
              <a:ext cx="151245" cy="15124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3547" tIns="13547" rIns="13547" bIns="13547" numCol="1" anchor="ctr">
              <a:noAutofit/>
            </a:bodyPr>
            <a:lstStyle/>
            <a:p>
              <a:pPr defTabSz="293508">
                <a:defRPr sz="2200">
                  <a:solidFill>
                    <a:srgbClr val="FFFFFF"/>
                  </a:solidFill>
                </a:defRPr>
              </a:pPr>
              <a:endParaRPr sz="1100">
                <a:cs typeface="Arial" panose="020B0604020202020204" pitchFamily="34" charset="0"/>
              </a:endParaRPr>
            </a:p>
          </p:txBody>
        </p:sp>
        <p:sp>
          <p:nvSpPr>
            <p:cNvPr id="613" name="Shape 613"/>
            <p:cNvSpPr/>
            <p:nvPr/>
          </p:nvSpPr>
          <p:spPr>
            <a:xfrm>
              <a:off x="0" y="2214037"/>
              <a:ext cx="151245" cy="15124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3547" tIns="13547" rIns="13547" bIns="13547" numCol="1" anchor="ctr">
              <a:noAutofit/>
            </a:bodyPr>
            <a:lstStyle/>
            <a:p>
              <a:pPr defTabSz="293508">
                <a:defRPr sz="2200">
                  <a:solidFill>
                    <a:srgbClr val="FFFFFF"/>
                  </a:solidFill>
                </a:defRPr>
              </a:pPr>
              <a:endParaRPr sz="1100">
                <a:cs typeface="Arial" panose="020B0604020202020204" pitchFamily="34" charset="0"/>
              </a:endParaRPr>
            </a:p>
          </p:txBody>
        </p:sp>
        <p:sp>
          <p:nvSpPr>
            <p:cNvPr id="614" name="Shape 614"/>
            <p:cNvSpPr/>
            <p:nvPr/>
          </p:nvSpPr>
          <p:spPr>
            <a:xfrm>
              <a:off x="0" y="1968033"/>
              <a:ext cx="151245" cy="15124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3547" tIns="13547" rIns="13547" bIns="13547" numCol="1" anchor="ctr">
              <a:noAutofit/>
            </a:bodyPr>
            <a:lstStyle/>
            <a:p>
              <a:pPr defTabSz="293508">
                <a:defRPr sz="2200">
                  <a:solidFill>
                    <a:srgbClr val="FFFFFF"/>
                  </a:solidFill>
                </a:defRPr>
              </a:pPr>
              <a:endParaRPr sz="1100">
                <a:cs typeface="Arial" panose="020B0604020202020204" pitchFamily="34" charset="0"/>
              </a:endParaRPr>
            </a:p>
          </p:txBody>
        </p:sp>
        <p:sp>
          <p:nvSpPr>
            <p:cNvPr id="615" name="Shape 615"/>
            <p:cNvSpPr/>
            <p:nvPr/>
          </p:nvSpPr>
          <p:spPr>
            <a:xfrm>
              <a:off x="0" y="1722028"/>
              <a:ext cx="151245" cy="151246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3547" tIns="13547" rIns="13547" bIns="13547" numCol="1" anchor="ctr">
              <a:noAutofit/>
            </a:bodyPr>
            <a:lstStyle/>
            <a:p>
              <a:pPr defTabSz="293508">
                <a:defRPr sz="2200">
                  <a:solidFill>
                    <a:srgbClr val="FFFFFF"/>
                  </a:solidFill>
                </a:defRPr>
              </a:pPr>
              <a:endParaRPr sz="1100">
                <a:cs typeface="Arial" panose="020B0604020202020204" pitchFamily="34" charset="0"/>
              </a:endParaRPr>
            </a:p>
          </p:txBody>
        </p:sp>
        <p:sp>
          <p:nvSpPr>
            <p:cNvPr id="616" name="Shape 616"/>
            <p:cNvSpPr/>
            <p:nvPr/>
          </p:nvSpPr>
          <p:spPr>
            <a:xfrm>
              <a:off x="0" y="1476024"/>
              <a:ext cx="151245" cy="15124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3547" tIns="13547" rIns="13547" bIns="13547" numCol="1" anchor="ctr">
              <a:noAutofit/>
            </a:bodyPr>
            <a:lstStyle/>
            <a:p>
              <a:pPr defTabSz="293508">
                <a:defRPr sz="2200">
                  <a:solidFill>
                    <a:srgbClr val="FFFFFF"/>
                  </a:solidFill>
                </a:defRPr>
              </a:pPr>
              <a:endParaRPr sz="1100">
                <a:cs typeface="Arial" panose="020B0604020202020204" pitchFamily="34" charset="0"/>
              </a:endParaRPr>
            </a:p>
          </p:txBody>
        </p:sp>
        <p:sp>
          <p:nvSpPr>
            <p:cNvPr id="617" name="Shape 617"/>
            <p:cNvSpPr/>
            <p:nvPr/>
          </p:nvSpPr>
          <p:spPr>
            <a:xfrm>
              <a:off x="0" y="1230020"/>
              <a:ext cx="151245" cy="15124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3547" tIns="13547" rIns="13547" bIns="13547" numCol="1" anchor="ctr">
              <a:noAutofit/>
            </a:bodyPr>
            <a:lstStyle/>
            <a:p>
              <a:pPr defTabSz="293508">
                <a:defRPr sz="2200">
                  <a:solidFill>
                    <a:srgbClr val="FFFFFF"/>
                  </a:solidFill>
                </a:defRPr>
              </a:pPr>
              <a:endParaRPr sz="1100">
                <a:cs typeface="Arial" panose="020B0604020202020204" pitchFamily="34" charset="0"/>
              </a:endParaRPr>
            </a:p>
          </p:txBody>
        </p:sp>
        <p:sp>
          <p:nvSpPr>
            <p:cNvPr id="618" name="Shape 618"/>
            <p:cNvSpPr/>
            <p:nvPr/>
          </p:nvSpPr>
          <p:spPr>
            <a:xfrm>
              <a:off x="0" y="984016"/>
              <a:ext cx="151245" cy="15124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3547" tIns="13547" rIns="13547" bIns="13547" numCol="1" anchor="ctr">
              <a:noAutofit/>
            </a:bodyPr>
            <a:lstStyle/>
            <a:p>
              <a:pPr defTabSz="293508">
                <a:defRPr sz="2200">
                  <a:solidFill>
                    <a:srgbClr val="FFFFFF"/>
                  </a:solidFill>
                </a:defRPr>
              </a:pPr>
              <a:endParaRPr sz="1100">
                <a:cs typeface="Arial" panose="020B0604020202020204" pitchFamily="34" charset="0"/>
              </a:endParaRPr>
            </a:p>
          </p:txBody>
        </p:sp>
        <p:sp>
          <p:nvSpPr>
            <p:cNvPr id="619" name="Shape 619"/>
            <p:cNvSpPr/>
            <p:nvPr/>
          </p:nvSpPr>
          <p:spPr>
            <a:xfrm>
              <a:off x="0" y="738012"/>
              <a:ext cx="151245" cy="15124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3547" tIns="13547" rIns="13547" bIns="13547" numCol="1" anchor="ctr">
              <a:noAutofit/>
            </a:bodyPr>
            <a:lstStyle/>
            <a:p>
              <a:pPr defTabSz="293508">
                <a:defRPr sz="2200">
                  <a:solidFill>
                    <a:srgbClr val="FFFFFF"/>
                  </a:solidFill>
                </a:defRPr>
              </a:pPr>
              <a:endParaRPr sz="1100">
                <a:cs typeface="Arial" panose="020B0604020202020204" pitchFamily="34" charset="0"/>
              </a:endParaRPr>
            </a:p>
          </p:txBody>
        </p:sp>
        <p:sp>
          <p:nvSpPr>
            <p:cNvPr id="620" name="Shape 620"/>
            <p:cNvSpPr/>
            <p:nvPr/>
          </p:nvSpPr>
          <p:spPr>
            <a:xfrm>
              <a:off x="0" y="492008"/>
              <a:ext cx="151245" cy="15124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3547" tIns="13547" rIns="13547" bIns="13547" numCol="1" anchor="ctr">
              <a:noAutofit/>
            </a:bodyPr>
            <a:lstStyle/>
            <a:p>
              <a:pPr defTabSz="293508">
                <a:defRPr sz="2200">
                  <a:solidFill>
                    <a:srgbClr val="FFFFFF"/>
                  </a:solidFill>
                </a:defRPr>
              </a:pPr>
              <a:endParaRPr sz="1100">
                <a:cs typeface="Arial" panose="020B0604020202020204" pitchFamily="34" charset="0"/>
              </a:endParaRPr>
            </a:p>
          </p:txBody>
        </p:sp>
        <p:sp>
          <p:nvSpPr>
            <p:cNvPr id="621" name="Shape 621"/>
            <p:cNvSpPr/>
            <p:nvPr/>
          </p:nvSpPr>
          <p:spPr>
            <a:xfrm>
              <a:off x="0" y="246004"/>
              <a:ext cx="151245" cy="15124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3547" tIns="13547" rIns="13547" bIns="13547" numCol="1" anchor="ctr">
              <a:noAutofit/>
            </a:bodyPr>
            <a:lstStyle/>
            <a:p>
              <a:pPr defTabSz="293508">
                <a:defRPr sz="2200">
                  <a:solidFill>
                    <a:srgbClr val="FFFFFF"/>
                  </a:solidFill>
                </a:defRPr>
              </a:pPr>
              <a:endParaRPr sz="1100">
                <a:cs typeface="Arial" panose="020B0604020202020204" pitchFamily="34" charset="0"/>
              </a:endParaRPr>
            </a:p>
          </p:txBody>
        </p:sp>
        <p:sp>
          <p:nvSpPr>
            <p:cNvPr id="622" name="Shape 622"/>
            <p:cNvSpPr/>
            <p:nvPr/>
          </p:nvSpPr>
          <p:spPr>
            <a:xfrm>
              <a:off x="0" y="0"/>
              <a:ext cx="151245" cy="15124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3547" tIns="13547" rIns="13547" bIns="13547" numCol="1" anchor="ctr">
              <a:noAutofit/>
            </a:bodyPr>
            <a:lstStyle/>
            <a:p>
              <a:pPr defTabSz="293508">
                <a:defRPr sz="2200">
                  <a:solidFill>
                    <a:srgbClr val="FFFFFF"/>
                  </a:solidFill>
                </a:defRPr>
              </a:pPr>
              <a:endParaRPr sz="1100">
                <a:cs typeface="Arial" panose="020B0604020202020204" pitchFamily="34" charset="0"/>
              </a:endParaRPr>
            </a:p>
          </p:txBody>
        </p:sp>
      </p:grpSp>
      <p:sp>
        <p:nvSpPr>
          <p:cNvPr id="624" name="Shape 624"/>
          <p:cNvSpPr/>
          <p:nvPr/>
        </p:nvSpPr>
        <p:spPr>
          <a:xfrm>
            <a:off x="1" y="2255730"/>
            <a:ext cx="8334203" cy="483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43"/>
                </a:lnTo>
                <a:lnTo>
                  <a:pt x="20884" y="21600"/>
                </a:lnTo>
                <a:lnTo>
                  <a:pt x="1" y="21353"/>
                </a:lnTo>
                <a:lnTo>
                  <a:pt x="0" y="0"/>
                </a:lnTo>
                <a:close/>
              </a:path>
            </a:pathLst>
          </a:custGeom>
          <a:solidFill>
            <a:srgbClr val="C10B4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147" tIns="32147" rIns="32147" bIns="32147" anchor="ctr"/>
          <a:lstStyle>
            <a:lvl1pPr marR="635000" algn="r">
              <a:defRPr sz="4200" cap="all" spc="8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100" dirty="0">
                <a:latin typeface="Helvetica Light"/>
                <a:cs typeface="Arial" panose="020B0604020202020204" pitchFamily="34" charset="0"/>
              </a:rPr>
              <a:t>ДОБРО ПОЖАЛОВАТЬ</a:t>
            </a:r>
          </a:p>
        </p:txBody>
      </p:sp>
      <p:sp>
        <p:nvSpPr>
          <p:cNvPr id="626" name="Shape 626"/>
          <p:cNvSpPr/>
          <p:nvPr/>
        </p:nvSpPr>
        <p:spPr>
          <a:xfrm>
            <a:off x="583184" y="4614221"/>
            <a:ext cx="4979140" cy="309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lnSpc>
                <a:spcPct val="110000"/>
              </a:lnSpc>
              <a:defRPr sz="3200">
                <a:solidFill>
                  <a:srgbClr val="001689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A394365-37A0-47DB-9DDF-581DFB9234A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latin typeface="Helvetica Light"/>
              </a:rPr>
              <a:pPr/>
              <a:t>17</a:t>
            </a:fld>
            <a:endParaRPr lang="ru-RU">
              <a:latin typeface="Helvetica Ligh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6F11FE4-2396-4603-B076-DBCF6FB8E909}"/>
              </a:ext>
            </a:extLst>
          </p:cNvPr>
          <p:cNvSpPr/>
          <p:nvPr/>
        </p:nvSpPr>
        <p:spPr>
          <a:xfrm>
            <a:off x="592345" y="3609555"/>
            <a:ext cx="14847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/>
              <a:t>Контакты: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5F17FA8-ACDA-40DF-AC02-1EE3DC65D417}"/>
              </a:ext>
            </a:extLst>
          </p:cNvPr>
          <p:cNvSpPr/>
          <p:nvPr/>
        </p:nvSpPr>
        <p:spPr>
          <a:xfrm>
            <a:off x="566955" y="4310955"/>
            <a:ext cx="10098820" cy="120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 sz="3200">
                <a:solidFill>
                  <a:srgbClr val="0016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Ф.И.О. Вячеслав Юрьевич Ермилов </a:t>
            </a:r>
          </a:p>
          <a:p>
            <a:pPr>
              <a:lnSpc>
                <a:spcPct val="110000"/>
              </a:lnSpc>
              <a:defRPr sz="3200">
                <a:solidFill>
                  <a:srgbClr val="0016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(Управляющий областным центром «Владивостокский»)</a:t>
            </a:r>
          </a:p>
          <a:p>
            <a:pPr>
              <a:lnSpc>
                <a:spcPct val="110000"/>
              </a:lnSpc>
              <a:defRPr sz="3200">
                <a:solidFill>
                  <a:srgbClr val="0016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Телефон: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+7 962 222 22 79</a:t>
            </a:r>
          </a:p>
        </p:txBody>
      </p:sp>
      <p:pic>
        <p:nvPicPr>
          <p:cNvPr id="118" name="image3.png" descr="image3.png">
            <a:extLst>
              <a:ext uri="{FF2B5EF4-FFF2-40B4-BE49-F238E27FC236}">
                <a16:creationId xmlns:a16="http://schemas.microsoft.com/office/drawing/2014/main" xmlns="" id="{FB6E4D95-4F07-4957-AA0C-17CC6E5AF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03174" y="235244"/>
            <a:ext cx="1459979" cy="7240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7982058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4555235"/>
            <a:ext cx="11353800" cy="1990725"/>
          </a:xfrm>
          <a:custGeom>
            <a:avLst/>
            <a:gdLst/>
            <a:ahLst/>
            <a:cxnLst/>
            <a:rect l="l" t="t" r="r" b="b"/>
            <a:pathLst>
              <a:path w="11353800" h="1990725">
                <a:moveTo>
                  <a:pt x="0" y="1990344"/>
                </a:moveTo>
                <a:lnTo>
                  <a:pt x="11353800" y="1990344"/>
                </a:lnTo>
                <a:lnTo>
                  <a:pt x="11353800" y="0"/>
                </a:lnTo>
                <a:lnTo>
                  <a:pt x="0" y="0"/>
                </a:lnTo>
                <a:lnTo>
                  <a:pt x="0" y="1990344"/>
                </a:lnTo>
                <a:close/>
              </a:path>
            </a:pathLst>
          </a:custGeom>
          <a:solidFill>
            <a:srgbClr val="C71246">
              <a:alpha val="745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016" y="4555235"/>
            <a:ext cx="11353800" cy="1990725"/>
          </a:xfrm>
          <a:custGeom>
            <a:avLst/>
            <a:gdLst/>
            <a:ahLst/>
            <a:cxnLst/>
            <a:rect l="l" t="t" r="r" b="b"/>
            <a:pathLst>
              <a:path w="11353800" h="1990725">
                <a:moveTo>
                  <a:pt x="0" y="1990344"/>
                </a:moveTo>
                <a:lnTo>
                  <a:pt x="11353800" y="1990344"/>
                </a:lnTo>
                <a:lnTo>
                  <a:pt x="11353800" y="0"/>
                </a:lnTo>
                <a:lnTo>
                  <a:pt x="0" y="0"/>
                </a:lnTo>
                <a:lnTo>
                  <a:pt x="0" y="1990344"/>
                </a:lnTo>
                <a:close/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24858" y="1215974"/>
            <a:ext cx="752792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ПОЧТА БАНК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создан </a:t>
            </a:r>
            <a:r>
              <a:rPr sz="1400" b="1" spc="-20" dirty="0">
                <a:solidFill>
                  <a:srgbClr val="404040"/>
                </a:solidFill>
                <a:latin typeface="Arial"/>
                <a:cs typeface="Arial"/>
              </a:rPr>
              <a:t>Группой  ВТБ</a:t>
            </a:r>
            <a:r>
              <a:rPr sz="1400" b="1" spc="3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и </a:t>
            </a: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ФГУП </a:t>
            </a:r>
            <a:r>
              <a:rPr sz="1400" b="1" spc="-15" dirty="0">
                <a:solidFill>
                  <a:srgbClr val="404040"/>
                </a:solidFill>
                <a:latin typeface="Arial"/>
                <a:cs typeface="Arial"/>
              </a:rPr>
              <a:t>«Почта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России» во исполнение  Распоряжения Правительства </a:t>
            </a: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РФ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№ </a:t>
            </a: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1820-Р </a:t>
            </a:r>
            <a:r>
              <a:rPr sz="1400" b="1" spc="-25" dirty="0">
                <a:solidFill>
                  <a:srgbClr val="404040"/>
                </a:solidFill>
                <a:latin typeface="Arial"/>
                <a:cs typeface="Arial"/>
              </a:rPr>
              <a:t>от </a:t>
            </a: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16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сентября </a:t>
            </a: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2015 </a:t>
            </a:r>
            <a:r>
              <a:rPr sz="1400" b="1" spc="-15" dirty="0">
                <a:solidFill>
                  <a:srgbClr val="404040"/>
                </a:solidFill>
                <a:latin typeface="Arial"/>
                <a:cs typeface="Arial"/>
              </a:rPr>
              <a:t>года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«О </a:t>
            </a: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мерах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по  созданию </a:t>
            </a:r>
            <a:r>
              <a:rPr sz="1400" b="1" spc="-15" dirty="0">
                <a:solidFill>
                  <a:srgbClr val="404040"/>
                </a:solidFill>
                <a:latin typeface="Arial"/>
                <a:cs typeface="Arial"/>
              </a:rPr>
              <a:t>Почтового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Банка» и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начал </a:t>
            </a: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работу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с </a:t>
            </a: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апреля 2016 </a:t>
            </a:r>
            <a:r>
              <a:rPr sz="1400" b="1" spc="-15" dirty="0">
                <a:solidFill>
                  <a:srgbClr val="404040"/>
                </a:solidFill>
                <a:latin typeface="Arial"/>
                <a:cs typeface="Arial"/>
              </a:rPr>
              <a:t>года.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Он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взял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лучшее </a:t>
            </a:r>
            <a:r>
              <a:rPr sz="1400" spc="-50" dirty="0">
                <a:solidFill>
                  <a:srgbClr val="404040"/>
                </a:solidFill>
                <a:latin typeface="Arial"/>
                <a:cs typeface="Arial"/>
              </a:rPr>
              <a:t>от 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каждой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структуры: 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шаговую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доступность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почтовых 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отделений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и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финансовую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экспертизу  </a:t>
            </a:r>
            <a:r>
              <a:rPr sz="1400" spc="-25" dirty="0">
                <a:solidFill>
                  <a:srgbClr val="404040"/>
                </a:solidFill>
                <a:latin typeface="Arial"/>
                <a:cs typeface="Arial"/>
              </a:rPr>
              <a:t>Группы</a:t>
            </a:r>
            <a:r>
              <a:rPr sz="14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ВТБ.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4858" y="2496693"/>
            <a:ext cx="752602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404040"/>
                </a:solidFill>
                <a:latin typeface="Arial"/>
                <a:cs typeface="Arial"/>
              </a:rPr>
              <a:t>Группа ВТБ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и </a:t>
            </a:r>
            <a:r>
              <a:rPr sz="1400" b="1" spc="-15" dirty="0">
                <a:solidFill>
                  <a:srgbClr val="404040"/>
                </a:solidFill>
                <a:latin typeface="Arial"/>
                <a:cs typeface="Arial"/>
              </a:rPr>
              <a:t>Почта России являются </a:t>
            </a: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паритетными акционерами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(у каждой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компании  по 49,999988% акций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Банка).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Основными </a:t>
            </a: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социально-экономическими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задачами Почта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Банка</a:t>
            </a:r>
            <a:r>
              <a:rPr sz="1400" b="1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04040"/>
                </a:solidFill>
                <a:latin typeface="Arial"/>
                <a:cs typeface="Arial"/>
              </a:rPr>
              <a:t>являются: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24858" y="3350513"/>
            <a:ext cx="752919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повышение доступности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и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качества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финансовых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услуг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для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населения 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России,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том 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числе в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малых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и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труднодоступных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населенных</a:t>
            </a:r>
            <a:r>
              <a:rPr sz="1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пунктах;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увеличение 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доли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безналичных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платежей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sz="14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экономике.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9016" y="4564379"/>
            <a:ext cx="1488948" cy="1970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07107" y="4203953"/>
            <a:ext cx="9854565" cy="222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На текущий момент </a:t>
            </a:r>
            <a:r>
              <a:rPr sz="1400" spc="-10" dirty="0">
                <a:latin typeface="Arial"/>
                <a:cs typeface="Arial"/>
              </a:rPr>
              <a:t>Почта </a:t>
            </a:r>
            <a:r>
              <a:rPr sz="1400" dirty="0">
                <a:latin typeface="Arial"/>
                <a:cs typeface="Arial"/>
              </a:rPr>
              <a:t>Банк </a:t>
            </a:r>
            <a:r>
              <a:rPr sz="1400" spc="-15" dirty="0">
                <a:latin typeface="Arial"/>
                <a:cs typeface="Arial"/>
              </a:rPr>
              <a:t>является </a:t>
            </a:r>
            <a:r>
              <a:rPr sz="1400" spc="-10" dirty="0">
                <a:latin typeface="Arial"/>
                <a:cs typeface="Arial"/>
              </a:rPr>
              <a:t>второй </a:t>
            </a:r>
            <a:r>
              <a:rPr sz="1400" spc="-5" dirty="0">
                <a:latin typeface="Arial"/>
                <a:cs typeface="Arial"/>
              </a:rPr>
              <a:t>крупнейшей банковской </a:t>
            </a:r>
            <a:r>
              <a:rPr sz="1400" spc="-10" dirty="0">
                <a:latin typeface="Arial"/>
                <a:cs typeface="Arial"/>
              </a:rPr>
              <a:t>сетью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стране.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50">
              <a:latin typeface="Times New Roman"/>
              <a:cs typeface="Times New Roman"/>
            </a:endParaRPr>
          </a:p>
          <a:p>
            <a:pPr marL="316230">
              <a:lnSpc>
                <a:spcPct val="100000"/>
              </a:lnSpc>
            </a:pP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ЗАПУСК </a:t>
            </a: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ПОЧТА БАНКА 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БЫЛ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ОДОБРЕН 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РУКОВОДСТВОМ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РОССИЙСКОЙ </a:t>
            </a: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ФЕДЕРАЦИИ,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ПРОЕКТ</a:t>
            </a:r>
            <a:r>
              <a:rPr sz="1400" b="1" spc="2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endParaRPr sz="1400">
              <a:latin typeface="Arial"/>
              <a:cs typeface="Arial"/>
            </a:endParaRPr>
          </a:p>
          <a:p>
            <a:pPr marL="316230">
              <a:lnSpc>
                <a:spcPct val="100000"/>
              </a:lnSpc>
            </a:pP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ЗНАЧИТЕЛЬНОЙ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СТЕПЕНИ</a:t>
            </a:r>
            <a:r>
              <a:rPr sz="1400" b="1" spc="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СОЦИАЛЬНЫЙ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16230" marR="166370" algn="just">
              <a:lnSpc>
                <a:spcPct val="100000"/>
              </a:lnSpc>
            </a:pPr>
            <a:r>
              <a:rPr sz="1400" i="1" spc="-10" dirty="0">
                <a:solidFill>
                  <a:srgbClr val="404040"/>
                </a:solidFill>
                <a:latin typeface="Arial"/>
                <a:cs typeface="Arial"/>
              </a:rPr>
              <a:t>«Это </a:t>
            </a:r>
            <a:r>
              <a:rPr sz="1400" i="1" spc="-15" dirty="0">
                <a:solidFill>
                  <a:srgbClr val="404040"/>
                </a:solidFill>
                <a:latin typeface="Arial"/>
                <a:cs typeface="Arial"/>
              </a:rPr>
              <a:t>очень </a:t>
            </a:r>
            <a:r>
              <a:rPr sz="1400" i="1" spc="-5" dirty="0">
                <a:solidFill>
                  <a:srgbClr val="404040"/>
                </a:solidFill>
                <a:latin typeface="Arial"/>
                <a:cs typeface="Arial"/>
              </a:rPr>
              <a:t>хорошая идея. </a:t>
            </a:r>
            <a:r>
              <a:rPr sz="1400" i="1" spc="-10" dirty="0">
                <a:solidFill>
                  <a:srgbClr val="404040"/>
                </a:solidFill>
                <a:latin typeface="Arial"/>
                <a:cs typeface="Arial"/>
              </a:rPr>
              <a:t>Мы знаем, что такие </a:t>
            </a:r>
            <a:r>
              <a:rPr sz="1400" i="1" dirty="0">
                <a:solidFill>
                  <a:srgbClr val="404040"/>
                </a:solidFill>
                <a:latin typeface="Arial"/>
                <a:cs typeface="Arial"/>
              </a:rPr>
              <a:t>банки </a:t>
            </a:r>
            <a:r>
              <a:rPr sz="1400" i="1" spc="-25" dirty="0">
                <a:solidFill>
                  <a:srgbClr val="404040"/>
                </a:solidFill>
                <a:latin typeface="Arial"/>
                <a:cs typeface="Arial"/>
              </a:rPr>
              <a:t>во </a:t>
            </a:r>
            <a:r>
              <a:rPr sz="1400" i="1" spc="-5" dirty="0">
                <a:solidFill>
                  <a:srgbClr val="404040"/>
                </a:solidFill>
                <a:latin typeface="Arial"/>
                <a:cs typeface="Arial"/>
              </a:rPr>
              <a:t>многих </a:t>
            </a:r>
            <a:r>
              <a:rPr sz="1400" i="1" spc="-10" dirty="0">
                <a:solidFill>
                  <a:srgbClr val="404040"/>
                </a:solidFill>
                <a:latin typeface="Arial"/>
                <a:cs typeface="Arial"/>
              </a:rPr>
              <a:t>странах </a:t>
            </a:r>
            <a:r>
              <a:rPr sz="1400" i="1" dirty="0">
                <a:solidFill>
                  <a:srgbClr val="404040"/>
                </a:solidFill>
                <a:latin typeface="Arial"/>
                <a:cs typeface="Arial"/>
              </a:rPr>
              <a:t>мира </a:t>
            </a:r>
            <a:r>
              <a:rPr sz="1400" i="1" spc="-15" dirty="0">
                <a:solidFill>
                  <a:srgbClr val="404040"/>
                </a:solidFill>
                <a:latin typeface="Arial"/>
                <a:cs typeface="Arial"/>
              </a:rPr>
              <a:t>очень </a:t>
            </a:r>
            <a:r>
              <a:rPr sz="1400" i="1" spc="-5" dirty="0">
                <a:solidFill>
                  <a:srgbClr val="404040"/>
                </a:solidFill>
                <a:latin typeface="Arial"/>
                <a:cs typeface="Arial"/>
              </a:rPr>
              <a:t>активно  </a:t>
            </a:r>
            <a:r>
              <a:rPr sz="1400" i="1" spc="-10" dirty="0">
                <a:solidFill>
                  <a:srgbClr val="404040"/>
                </a:solidFill>
                <a:latin typeface="Arial"/>
                <a:cs typeface="Arial"/>
              </a:rPr>
              <a:t>функционируют </a:t>
            </a:r>
            <a:r>
              <a:rPr sz="1400" i="1" dirty="0">
                <a:solidFill>
                  <a:srgbClr val="404040"/>
                </a:solidFill>
                <a:latin typeface="Arial"/>
                <a:cs typeface="Arial"/>
              </a:rPr>
              <a:t>и </a:t>
            </a:r>
            <a:r>
              <a:rPr sz="1400" i="1" spc="-15" dirty="0">
                <a:solidFill>
                  <a:srgbClr val="404040"/>
                </a:solidFill>
                <a:latin typeface="Arial"/>
                <a:cs typeface="Arial"/>
              </a:rPr>
              <a:t>достаточно </a:t>
            </a:r>
            <a:r>
              <a:rPr sz="1400" i="1" spc="-5" dirty="0">
                <a:solidFill>
                  <a:srgbClr val="404040"/>
                </a:solidFill>
                <a:latin typeface="Arial"/>
                <a:cs typeface="Arial"/>
              </a:rPr>
              <a:t>успешно. Важно </a:t>
            </a:r>
            <a:r>
              <a:rPr sz="1400" i="1" spc="-10" dirty="0">
                <a:solidFill>
                  <a:srgbClr val="404040"/>
                </a:solidFill>
                <a:latin typeface="Arial"/>
                <a:cs typeface="Arial"/>
              </a:rPr>
              <a:t>только, чтобы </a:t>
            </a:r>
            <a:r>
              <a:rPr sz="1400" i="1" spc="-25" dirty="0">
                <a:solidFill>
                  <a:srgbClr val="404040"/>
                </a:solidFill>
                <a:latin typeface="Arial"/>
                <a:cs typeface="Arial"/>
              </a:rPr>
              <a:t>качество </a:t>
            </a:r>
            <a:r>
              <a:rPr sz="1400" i="1" spc="-15" dirty="0">
                <a:solidFill>
                  <a:srgbClr val="404040"/>
                </a:solidFill>
                <a:latin typeface="Arial"/>
                <a:cs typeface="Arial"/>
              </a:rPr>
              <a:t>предоставляемых </a:t>
            </a:r>
            <a:r>
              <a:rPr sz="1400" i="1" spc="-10" dirty="0">
                <a:solidFill>
                  <a:srgbClr val="404040"/>
                </a:solidFill>
                <a:latin typeface="Arial"/>
                <a:cs typeface="Arial"/>
              </a:rPr>
              <a:t>услуг </a:t>
            </a:r>
            <a:r>
              <a:rPr sz="1400" i="1" spc="-5" dirty="0">
                <a:solidFill>
                  <a:srgbClr val="404040"/>
                </a:solidFill>
                <a:latin typeface="Arial"/>
                <a:cs typeface="Arial"/>
              </a:rPr>
              <a:t>было не  </a:t>
            </a:r>
            <a:r>
              <a:rPr sz="1400" i="1" dirty="0">
                <a:solidFill>
                  <a:srgbClr val="404040"/>
                </a:solidFill>
                <a:latin typeface="Arial"/>
                <a:cs typeface="Arial"/>
              </a:rPr>
              <a:t>хуже, </a:t>
            </a:r>
            <a:r>
              <a:rPr sz="1400" i="1" spc="-5" dirty="0">
                <a:solidFill>
                  <a:srgbClr val="404040"/>
                </a:solidFill>
                <a:latin typeface="Arial"/>
                <a:cs typeface="Arial"/>
              </a:rPr>
              <a:t>чем </a:t>
            </a:r>
            <a:r>
              <a:rPr sz="1400" i="1" dirty="0">
                <a:solidFill>
                  <a:srgbClr val="404040"/>
                </a:solidFill>
                <a:latin typeface="Arial"/>
                <a:cs typeface="Arial"/>
              </a:rPr>
              <a:t>в </a:t>
            </a:r>
            <a:r>
              <a:rPr sz="1400" i="1" spc="-10" dirty="0">
                <a:solidFill>
                  <a:srgbClr val="404040"/>
                </a:solidFill>
                <a:latin typeface="Arial"/>
                <a:cs typeface="Arial"/>
              </a:rPr>
              <a:t>других </a:t>
            </a:r>
            <a:r>
              <a:rPr sz="1400" i="1" spc="-5" dirty="0">
                <a:solidFill>
                  <a:srgbClr val="404040"/>
                </a:solidFill>
                <a:latin typeface="Arial"/>
                <a:cs typeface="Arial"/>
              </a:rPr>
              <a:t>банковских</a:t>
            </a:r>
            <a:r>
              <a:rPr sz="1400" i="1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404040"/>
                </a:solidFill>
                <a:latin typeface="Arial"/>
                <a:cs typeface="Arial"/>
              </a:rPr>
              <a:t>учреждениях».</a:t>
            </a:r>
            <a:endParaRPr sz="1400">
              <a:latin typeface="Arial"/>
              <a:cs typeface="Arial"/>
            </a:endParaRPr>
          </a:p>
          <a:p>
            <a:pPr marL="6809740" marR="168275" indent="1429385" algn="r">
              <a:lnSpc>
                <a:spcPct val="100000"/>
              </a:lnSpc>
            </a:pP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Владимир</a:t>
            </a:r>
            <a:r>
              <a:rPr sz="1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Путин,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Президент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Российской</a:t>
            </a:r>
            <a:r>
              <a:rPr sz="1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Федерации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6899" y="1416354"/>
            <a:ext cx="1058809" cy="381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8284" y="2899108"/>
            <a:ext cx="1418794" cy="675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3587" y="1242060"/>
            <a:ext cx="1626235" cy="1278890"/>
          </a:xfrm>
          <a:prstGeom prst="rect">
            <a:avLst/>
          </a:prstGeom>
          <a:ln w="3175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22225" algn="ctr">
              <a:lnSpc>
                <a:spcPct val="100000"/>
              </a:lnSpc>
              <a:spcBef>
                <a:spcPts val="2200"/>
              </a:spcBef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49,99%</a:t>
            </a:r>
            <a:endParaRPr sz="2400">
              <a:latin typeface="Arial"/>
              <a:cs typeface="Arial"/>
            </a:endParaRPr>
          </a:p>
          <a:p>
            <a:pPr marL="20955" algn="ctr">
              <a:lnSpc>
                <a:spcPct val="100000"/>
              </a:lnSpc>
              <a:spcBef>
                <a:spcPts val="30"/>
              </a:spcBef>
            </a:pPr>
            <a:r>
              <a:rPr sz="1050" dirty="0">
                <a:solidFill>
                  <a:srgbClr val="585858"/>
                </a:solidFill>
                <a:latin typeface="Arial"/>
                <a:cs typeface="Arial"/>
              </a:rPr>
              <a:t>АКЦИЙ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18232" y="1386839"/>
            <a:ext cx="1327404" cy="673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 idx="4294967295"/>
          </p:nvPr>
        </p:nvSpPr>
        <p:spPr>
          <a:xfrm>
            <a:off x="0" y="473075"/>
            <a:ext cx="6938963" cy="452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ПОЧТА </a:t>
            </a:r>
            <a:r>
              <a:rPr spc="-35" dirty="0"/>
              <a:t>БАНК </a:t>
            </a:r>
            <a:r>
              <a:rPr spc="-5" dirty="0"/>
              <a:t>– </a:t>
            </a:r>
            <a:r>
              <a:rPr spc="-10" dirty="0"/>
              <a:t>СОЦИАЛЬНЫЙ</a:t>
            </a:r>
            <a:r>
              <a:rPr spc="140" dirty="0"/>
              <a:t> </a:t>
            </a:r>
            <a:r>
              <a:rPr dirty="0"/>
              <a:t>ПРОЕКТ</a:t>
            </a:r>
          </a:p>
        </p:txBody>
      </p:sp>
      <p:sp>
        <p:nvSpPr>
          <p:cNvPr id="14" name="object 14"/>
          <p:cNvSpPr/>
          <p:nvPr/>
        </p:nvSpPr>
        <p:spPr>
          <a:xfrm>
            <a:off x="10402823" y="234695"/>
            <a:ext cx="1459992" cy="723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17648" y="1242060"/>
            <a:ext cx="1628139" cy="1278890"/>
          </a:xfrm>
          <a:prstGeom prst="rect">
            <a:avLst/>
          </a:prstGeom>
          <a:ln w="3175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18110" algn="ctr">
              <a:lnSpc>
                <a:spcPct val="100000"/>
              </a:lnSpc>
              <a:spcBef>
                <a:spcPts val="2200"/>
              </a:spcBef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49,99%</a:t>
            </a:r>
            <a:endParaRPr sz="2400">
              <a:latin typeface="Arial"/>
              <a:cs typeface="Arial"/>
            </a:endParaRPr>
          </a:p>
          <a:p>
            <a:pPr marL="36195" algn="ctr">
              <a:lnSpc>
                <a:spcPct val="100000"/>
              </a:lnSpc>
              <a:spcBef>
                <a:spcPts val="30"/>
              </a:spcBef>
            </a:pPr>
            <a:r>
              <a:rPr sz="1050" spc="5" dirty="0">
                <a:solidFill>
                  <a:srgbClr val="585858"/>
                </a:solidFill>
                <a:latin typeface="Arial"/>
                <a:cs typeface="Arial"/>
              </a:rPr>
              <a:t>АКЦИЙ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8827" y="2606039"/>
            <a:ext cx="3621404" cy="224154"/>
          </a:xfrm>
          <a:custGeom>
            <a:avLst/>
            <a:gdLst/>
            <a:ahLst/>
            <a:cxnLst/>
            <a:rect l="l" t="t" r="r" b="b"/>
            <a:pathLst>
              <a:path w="3621404" h="224155">
                <a:moveTo>
                  <a:pt x="3621024" y="0"/>
                </a:moveTo>
                <a:lnTo>
                  <a:pt x="3587475" y="66147"/>
                </a:lnTo>
                <a:lnTo>
                  <a:pt x="3549837" y="90397"/>
                </a:lnTo>
                <a:lnTo>
                  <a:pt x="3502111" y="106302"/>
                </a:lnTo>
                <a:lnTo>
                  <a:pt x="3447161" y="112013"/>
                </a:lnTo>
                <a:lnTo>
                  <a:pt x="1984375" y="112013"/>
                </a:lnTo>
                <a:lnTo>
                  <a:pt x="1929424" y="117725"/>
                </a:lnTo>
                <a:lnTo>
                  <a:pt x="1881698" y="133630"/>
                </a:lnTo>
                <a:lnTo>
                  <a:pt x="1844060" y="157880"/>
                </a:lnTo>
                <a:lnTo>
                  <a:pt x="1819376" y="188628"/>
                </a:lnTo>
                <a:lnTo>
                  <a:pt x="1810512" y="224027"/>
                </a:lnTo>
                <a:lnTo>
                  <a:pt x="1801647" y="188628"/>
                </a:lnTo>
                <a:lnTo>
                  <a:pt x="1776963" y="157880"/>
                </a:lnTo>
                <a:lnTo>
                  <a:pt x="1739325" y="133630"/>
                </a:lnTo>
                <a:lnTo>
                  <a:pt x="1691599" y="117725"/>
                </a:lnTo>
                <a:lnTo>
                  <a:pt x="1636649" y="112013"/>
                </a:lnTo>
                <a:lnTo>
                  <a:pt x="173888" y="112013"/>
                </a:lnTo>
                <a:lnTo>
                  <a:pt x="118925" y="106302"/>
                </a:lnTo>
                <a:lnTo>
                  <a:pt x="71191" y="90397"/>
                </a:lnTo>
                <a:lnTo>
                  <a:pt x="33549" y="66147"/>
                </a:lnTo>
                <a:lnTo>
                  <a:pt x="8864" y="35399"/>
                </a:lnTo>
                <a:lnTo>
                  <a:pt x="0" y="0"/>
                </a:lnTo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64235" y="3566286"/>
            <a:ext cx="3147695" cy="715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акции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050" dirty="0">
                <a:solidFill>
                  <a:srgbClr val="585858"/>
                </a:solidFill>
                <a:latin typeface="Arial"/>
                <a:cs typeface="Arial"/>
              </a:rPr>
              <a:t>ПРИНАДЛЕЖАТ</a:t>
            </a:r>
            <a:r>
              <a:rPr sz="105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585858"/>
                </a:solidFill>
                <a:latin typeface="Arial"/>
                <a:cs typeface="Arial"/>
              </a:rPr>
              <a:t>ПРЕЗИДЕНТУ-ПРЕДСЕДАТЕЛЮ</a:t>
            </a:r>
            <a:endParaRPr sz="105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050" dirty="0">
                <a:solidFill>
                  <a:srgbClr val="585858"/>
                </a:solidFill>
                <a:latin typeface="Arial"/>
                <a:cs typeface="Arial"/>
              </a:rPr>
              <a:t>ПРАВЛЕНИЯ</a:t>
            </a:r>
            <a:r>
              <a:rPr sz="105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585858"/>
                </a:solidFill>
                <a:latin typeface="Arial"/>
                <a:cs typeface="Arial"/>
              </a:rPr>
              <a:t>Д.В.РУДЕНКО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xmlns="" id="{551BEEDA-6082-4FEF-9C97-EC3086A74B5E}"/>
              </a:ext>
            </a:extLst>
          </p:cNvPr>
          <p:cNvSpPr txBox="1">
            <a:spLocks/>
          </p:cNvSpPr>
          <p:nvPr/>
        </p:nvSpPr>
        <p:spPr>
          <a:xfrm>
            <a:off x="482295" y="473202"/>
            <a:ext cx="6938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ПОЧТА </a:t>
            </a:r>
            <a:r>
              <a:rPr kumimoji="0" lang="ru-RU" sz="2800" b="1" i="0" u="none" strike="noStrike" kern="0" cap="none" spc="-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БАНК </a:t>
            </a:r>
            <a:r>
              <a:rPr kumimoji="0" lang="ru-RU" sz="2800" b="1" i="0" u="none" strike="noStrike" kern="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– </a:t>
            </a:r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СОЦИАЛЬНЫЙ</a:t>
            </a:r>
            <a:r>
              <a:rPr kumimoji="0" lang="ru-RU" sz="2800" b="1" i="0" u="none" strike="noStrike" kern="0" cap="none" spc="14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ПРОЕКТ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close/>
              </a:path>
            </a:pathLst>
          </a:custGeom>
          <a:solidFill>
            <a:srgbClr val="F1F1F1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0402" y="1642999"/>
            <a:ext cx="1464310" cy="1924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</a:pPr>
            <a:r>
              <a:rPr lang="en-US" sz="3800" dirty="0">
                <a:solidFill>
                  <a:srgbClr val="071688"/>
                </a:solidFill>
                <a:latin typeface="Arial"/>
                <a:cs typeface="Arial"/>
              </a:rPr>
              <a:t>5</a:t>
            </a:r>
            <a:r>
              <a:rPr sz="3800" spc="-40" dirty="0">
                <a:solidFill>
                  <a:srgbClr val="071688"/>
                </a:solidFill>
                <a:latin typeface="Arial"/>
                <a:cs typeface="Arial"/>
              </a:rPr>
              <a:t> </a:t>
            </a:r>
            <a:r>
              <a:rPr lang="en-US" sz="3800" spc="-40" dirty="0">
                <a:solidFill>
                  <a:srgbClr val="071688"/>
                </a:solidFill>
                <a:latin typeface="Arial"/>
                <a:cs typeface="Arial"/>
              </a:rPr>
              <a:t>189</a:t>
            </a:r>
            <a:endParaRPr sz="3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"/>
              </a:spcBef>
            </a:pPr>
            <a:r>
              <a:rPr sz="1600" spc="-10" dirty="0">
                <a:solidFill>
                  <a:srgbClr val="071688"/>
                </a:solidFill>
                <a:latin typeface="Arial"/>
                <a:cs typeface="Arial"/>
              </a:rPr>
              <a:t>НАС</a:t>
            </a:r>
            <a:r>
              <a:rPr sz="1600" spc="-5" dirty="0">
                <a:solidFill>
                  <a:srgbClr val="071688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071688"/>
                </a:solidFill>
                <a:latin typeface="Arial"/>
                <a:cs typeface="Arial"/>
              </a:rPr>
              <a:t>ЛЕННЫХ  ПУНКТ</a:t>
            </a:r>
            <a:r>
              <a:rPr lang="ru-RU" sz="1600" spc="-10" dirty="0">
                <a:solidFill>
                  <a:srgbClr val="071688"/>
                </a:solidFill>
                <a:latin typeface="Arial"/>
                <a:cs typeface="Arial"/>
              </a:rPr>
              <a:t>ОВ</a:t>
            </a:r>
            <a:endParaRPr sz="1600" dirty="0">
              <a:latin typeface="Arial"/>
              <a:cs typeface="Arial"/>
            </a:endParaRPr>
          </a:p>
          <a:p>
            <a:pPr marL="24765">
              <a:lnSpc>
                <a:spcPts val="4500"/>
              </a:lnSpc>
            </a:pPr>
            <a:r>
              <a:rPr sz="3800" spc="-5" dirty="0">
                <a:solidFill>
                  <a:srgbClr val="071688"/>
                </a:solidFill>
                <a:latin typeface="Arial"/>
                <a:cs typeface="Arial"/>
              </a:rPr>
              <a:t>83</a:t>
            </a:r>
            <a:endParaRPr sz="3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600" spc="-10" dirty="0">
                <a:solidFill>
                  <a:srgbClr val="071688"/>
                </a:solidFill>
                <a:latin typeface="Arial"/>
                <a:cs typeface="Arial"/>
              </a:rPr>
              <a:t>СУБЪЕКТА</a:t>
            </a:r>
            <a:r>
              <a:rPr sz="1600" spc="-25" dirty="0">
                <a:solidFill>
                  <a:srgbClr val="07168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71688"/>
                </a:solidFill>
                <a:latin typeface="Arial"/>
                <a:cs typeface="Arial"/>
              </a:rPr>
              <a:t>РФ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17042" y="290829"/>
            <a:ext cx="76841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ГЕОГРАФИЯ </a:t>
            </a:r>
            <a:r>
              <a:rPr spc="-20" dirty="0"/>
              <a:t>ПРИСУТСТВИЯ </a:t>
            </a:r>
            <a:r>
              <a:rPr spc="-5" dirty="0" err="1"/>
              <a:t>на</a:t>
            </a:r>
            <a:r>
              <a:rPr spc="-5" dirty="0"/>
              <a:t> 01.0</a:t>
            </a:r>
            <a:r>
              <a:rPr lang="en-US" spc="-5" dirty="0"/>
              <a:t>7</a:t>
            </a:r>
            <a:r>
              <a:rPr spc="-5" dirty="0"/>
              <a:t>.2018</a:t>
            </a:r>
            <a:r>
              <a:rPr spc="190" dirty="0"/>
              <a:t> </a:t>
            </a:r>
            <a:r>
              <a:rPr spc="-145" dirty="0"/>
              <a:t>г.</a:t>
            </a:r>
          </a:p>
        </p:txBody>
      </p:sp>
      <p:sp>
        <p:nvSpPr>
          <p:cNvPr id="25" name="object 25"/>
          <p:cNvSpPr/>
          <p:nvPr/>
        </p:nvSpPr>
        <p:spPr>
          <a:xfrm>
            <a:off x="10646664" y="246888"/>
            <a:ext cx="1459992" cy="723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494147"/>
              </p:ext>
            </p:extLst>
          </p:nvPr>
        </p:nvGraphicFramePr>
        <p:xfrm>
          <a:off x="1676400" y="1371600"/>
          <a:ext cx="10189718" cy="5038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lang="ru-RU" smtClean="0"/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">
            <a:extLst>
              <a:ext uri="{FF2B5EF4-FFF2-40B4-BE49-F238E27FC236}">
                <a16:creationId xmlns:a16="http://schemas.microsoft.com/office/drawing/2014/main" xmlns="" id="{CDA5B322-EEB0-495F-AB84-9E869B7CB86C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405724" y="1118201"/>
            <a:ext cx="11024277" cy="19595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89535" indent="254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5" dirty="0">
                <a:solidFill>
                  <a:srgbClr val="001F5F"/>
                </a:solidFill>
                <a:latin typeface="Arial"/>
                <a:cs typeface="Arial"/>
              </a:rPr>
              <a:t>Порядка 80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%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населенных пунктов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присутствия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Банка 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приходится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на 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сельскую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местность.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жителей 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малочисленных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удаленных населенных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пунктов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теперь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доступны ключевые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банковские услуги:  открытие 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счета,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получение заработной платы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пенсии на </a:t>
            </a:r>
            <a:r>
              <a:rPr sz="1800" spc="-60" dirty="0">
                <a:solidFill>
                  <a:srgbClr val="001F5F"/>
                </a:solidFill>
                <a:latin typeface="Arial"/>
                <a:cs typeface="Arial"/>
              </a:rPr>
              <a:t>счет,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внесение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и снятие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денежных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средств,  оформление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кредита,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вклада,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карты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или 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перевода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денежных</a:t>
            </a:r>
            <a:r>
              <a:rPr sz="18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средств.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Банк </a:t>
            </a: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готов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осуществлять 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перевод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организаций 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бюджетной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сферы на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зарплатные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проекты,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что</a:t>
            </a:r>
            <a:r>
              <a:rPr sz="1800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повысит</a:t>
            </a:r>
            <a:endParaRPr sz="1800" dirty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доступность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качество финансовых 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услуг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для 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жителей</a:t>
            </a:r>
            <a:r>
              <a:rPr sz="18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села.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7AEE8587-AAE9-4EEF-BE66-F6B4AF45C927}"/>
              </a:ext>
            </a:extLst>
          </p:cNvPr>
          <p:cNvSpPr/>
          <p:nvPr/>
        </p:nvSpPr>
        <p:spPr>
          <a:xfrm>
            <a:off x="379697" y="3288792"/>
            <a:ext cx="3183636" cy="2447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xmlns="" id="{1D75E08E-3205-4968-A86D-4977D32AF56F}"/>
              </a:ext>
            </a:extLst>
          </p:cNvPr>
          <p:cNvSpPr/>
          <p:nvPr/>
        </p:nvSpPr>
        <p:spPr>
          <a:xfrm>
            <a:off x="3696321" y="3288792"/>
            <a:ext cx="3815079" cy="2447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xmlns="" id="{0E8541B4-22A2-4382-A2F9-4A9DF841DBDE}"/>
              </a:ext>
            </a:extLst>
          </p:cNvPr>
          <p:cNvSpPr/>
          <p:nvPr/>
        </p:nvSpPr>
        <p:spPr>
          <a:xfrm>
            <a:off x="7691406" y="3288792"/>
            <a:ext cx="3800855" cy="2447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xmlns="" id="{C13768C2-45E3-4805-BAF5-31DC1FF8A768}"/>
              </a:ext>
            </a:extLst>
          </p:cNvPr>
          <p:cNvSpPr/>
          <p:nvPr/>
        </p:nvSpPr>
        <p:spPr>
          <a:xfrm>
            <a:off x="10597386" y="159810"/>
            <a:ext cx="1459992" cy="723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xmlns="" id="{766B3EDD-42E9-4DD6-85E6-CC0428BCD5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5724" y="304800"/>
            <a:ext cx="957647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8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sz="2800" b="1" spc="-4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sz="2800" b="1" spc="-3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 </a:t>
            </a:r>
            <a:r>
              <a:rPr sz="28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2800" b="1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СЕЛЬСКОЙ</a:t>
            </a:r>
            <a:r>
              <a:rPr sz="2800" b="1" spc="2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612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746A2F4-5889-4052-B2CE-A9A9710DCECA}" type="slidenum">
              <a:rPr lang="ru-RU" sz="1400">
                <a:latin typeface="Helvetica" panose="020B0604020202020204" pitchFamily="34" charset="0"/>
                <a:cs typeface="Helvetica" panose="020B0604020202020204" pitchFamily="34" charset="0"/>
              </a:rPr>
              <a:pPr/>
              <a:t>5</a:t>
            </a:fld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3302" y="3615360"/>
            <a:ext cx="1717964" cy="628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5CE4003-1691-45CD-9853-53120686633B}"/>
              </a:ext>
            </a:extLst>
          </p:cNvPr>
          <p:cNvSpPr/>
          <p:nvPr/>
        </p:nvSpPr>
        <p:spPr>
          <a:xfrm>
            <a:off x="403564" y="448982"/>
            <a:ext cx="9798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ПОЧТА БАНК В КАМЧАТСКОМ КРАЕ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7" name="Shape 168"/>
          <p:cNvSpPr/>
          <p:nvPr/>
        </p:nvSpPr>
        <p:spPr>
          <a:xfrm>
            <a:off x="1620050" y="2251382"/>
            <a:ext cx="3256750" cy="9625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060" tIns="17060" rIns="17060" bIns="17060" numCol="1" anchor="t">
            <a:noAutofit/>
          </a:bodyPr>
          <a:lstStyle>
            <a:lvl1pPr>
              <a:defRPr sz="13000">
                <a:solidFill>
                  <a:srgbClr val="CC023E"/>
                </a:solidFill>
                <a:latin typeface="Pragmatica Slabserif Bold"/>
                <a:ea typeface="Pragmatica Slabserif Bold"/>
                <a:cs typeface="Pragmatica Slabserif Bold"/>
                <a:sym typeface="Pragmatica Slabserif Bold"/>
              </a:defRPr>
            </a:lvl1pPr>
          </a:lstStyle>
          <a:p>
            <a:r>
              <a:rPr lang="ru-RU" sz="4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solidFill>
                  <a:srgbClr val="000066"/>
                </a:solidFill>
                <a:latin typeface="Helvetica"/>
                <a:cs typeface="Arial" panose="020B0604020202020204" pitchFamily="34" charset="0"/>
              </a:rPr>
              <a:t>ТОЧЕКА ПРИСУТСТВИЯ</a:t>
            </a:r>
          </a:p>
          <a:p>
            <a:endParaRPr sz="40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5C58E313-68E4-40EB-A4F9-7E25674849C7}"/>
              </a:ext>
            </a:extLst>
          </p:cNvPr>
          <p:cNvGrpSpPr/>
          <p:nvPr/>
        </p:nvGrpSpPr>
        <p:grpSpPr>
          <a:xfrm>
            <a:off x="433248" y="2326941"/>
            <a:ext cx="811420" cy="811420"/>
            <a:chOff x="527303" y="1497671"/>
            <a:chExt cx="811420" cy="811420"/>
          </a:xfrm>
          <a:effectLst>
            <a:reflection blurRad="63500" stA="50000" endA="300" endPos="24000" dir="5400000" sy="-100000" algn="bl" rotWithShape="0"/>
          </a:effectLst>
        </p:grpSpPr>
        <p:sp>
          <p:nvSpPr>
            <p:cNvPr id="8" name="Овал 7"/>
            <p:cNvSpPr/>
            <p:nvPr/>
          </p:nvSpPr>
          <p:spPr>
            <a:xfrm>
              <a:off x="527303" y="1497671"/>
              <a:ext cx="811420" cy="811420"/>
            </a:xfrm>
            <a:prstGeom prst="ellipse">
              <a:avLst/>
            </a:prstGeom>
            <a:solidFill>
              <a:srgbClr val="6174A8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643" y="1659093"/>
              <a:ext cx="488577" cy="488577"/>
            </a:xfrm>
            <a:prstGeom prst="rect">
              <a:avLst/>
            </a:prstGeom>
          </p:spPr>
        </p:pic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EAC92B2-B30F-4F6C-9F42-A3BEE83DC7AE}"/>
              </a:ext>
            </a:extLst>
          </p:cNvPr>
          <p:cNvSpPr/>
          <p:nvPr/>
        </p:nvSpPr>
        <p:spPr>
          <a:xfrm flipH="1">
            <a:off x="1592474" y="3437774"/>
            <a:ext cx="4391864" cy="102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cs typeface="Arial" panose="020B0604020202020204" pitchFamily="34" charset="0"/>
                <a:sym typeface="Pragmatica Slabserif Medium"/>
              </a:rPr>
              <a:t>7</a:t>
            </a:r>
            <a:endParaRPr lang="ru-RU" sz="4000" b="1" dirty="0">
              <a:solidFill>
                <a:srgbClr val="C00000"/>
              </a:solidFill>
              <a:cs typeface="Arial" panose="020B0604020202020204" pitchFamily="34" charset="0"/>
              <a:sym typeface="Pragmatica Slabserif Medium"/>
            </a:endParaRPr>
          </a:p>
          <a:p>
            <a:r>
              <a:rPr lang="ru-RU" sz="2000" dirty="0">
                <a:solidFill>
                  <a:srgbClr val="000066"/>
                </a:solidFill>
                <a:cs typeface="Arial" panose="020B0604020202020204" pitchFamily="34" charset="0"/>
                <a:sym typeface="Pragmatica Slabserif Medium"/>
              </a:rPr>
              <a:t>СОБСТВЕННЫХ БАНКОМАТОВ </a:t>
            </a:r>
            <a:endParaRPr lang="ru-RU" sz="2000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B0899C9-9861-4FEC-95AF-F3B0A97EB963}"/>
              </a:ext>
            </a:extLst>
          </p:cNvPr>
          <p:cNvSpPr/>
          <p:nvPr/>
        </p:nvSpPr>
        <p:spPr>
          <a:xfrm rot="10800000" flipV="1">
            <a:off x="7457987" y="2223690"/>
            <a:ext cx="3682050" cy="100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cs typeface="Arial" panose="020B0604020202020204" pitchFamily="34" charset="0"/>
              </a:rPr>
              <a:t>53</a:t>
            </a:r>
          </a:p>
          <a:p>
            <a:pPr lvl="0"/>
            <a:r>
              <a:rPr lang="ru-RU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БАНКОМАТА ГРУППЫ ВТБ</a:t>
            </a:r>
            <a:endParaRPr lang="ru-RU" sz="4400" b="1" dirty="0">
              <a:solidFill>
                <a:srgbClr val="000066"/>
              </a:solidFill>
              <a:ea typeface="Pragmatica Slabserif Bold"/>
              <a:cs typeface="Arial" panose="020B060402020202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EB028946-A539-4134-B31B-9DC894DCD562}"/>
              </a:ext>
            </a:extLst>
          </p:cNvPr>
          <p:cNvGrpSpPr/>
          <p:nvPr/>
        </p:nvGrpSpPr>
        <p:grpSpPr>
          <a:xfrm>
            <a:off x="433248" y="3523686"/>
            <a:ext cx="811420" cy="811420"/>
            <a:chOff x="527303" y="2645555"/>
            <a:chExt cx="811420" cy="811420"/>
          </a:xfrm>
          <a:effectLst>
            <a:reflection blurRad="63500" stA="50000" endA="300" endPos="24000" dir="5400000" sy="-100000" algn="bl" rotWithShape="0"/>
          </a:effectLst>
        </p:grpSpPr>
        <p:sp>
          <p:nvSpPr>
            <p:cNvPr id="13" name="Овал 12"/>
            <p:cNvSpPr/>
            <p:nvPr/>
          </p:nvSpPr>
          <p:spPr>
            <a:xfrm>
              <a:off x="527303" y="2645555"/>
              <a:ext cx="811420" cy="811420"/>
            </a:xfrm>
            <a:prstGeom prst="ellipse">
              <a:avLst/>
            </a:prstGeom>
            <a:solidFill>
              <a:srgbClr val="6174A8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18" y="2835093"/>
              <a:ext cx="428013" cy="428013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6BB3C36C-9D89-4804-8F42-580476366D12}"/>
              </a:ext>
            </a:extLst>
          </p:cNvPr>
          <p:cNvGrpSpPr/>
          <p:nvPr/>
        </p:nvGrpSpPr>
        <p:grpSpPr>
          <a:xfrm>
            <a:off x="6329240" y="2326941"/>
            <a:ext cx="811420" cy="811420"/>
            <a:chOff x="530380" y="3892909"/>
            <a:chExt cx="811420" cy="811420"/>
          </a:xfrm>
          <a:effectLst>
            <a:reflection blurRad="63500" stA="50000" endA="300" endPos="24000" dir="5400000" sy="-100000" algn="bl" rotWithShape="0"/>
          </a:effectLst>
        </p:grpSpPr>
        <p:sp>
          <p:nvSpPr>
            <p:cNvPr id="15" name="Овал 14"/>
            <p:cNvSpPr/>
            <p:nvPr/>
          </p:nvSpPr>
          <p:spPr>
            <a:xfrm>
              <a:off x="530380" y="3892909"/>
              <a:ext cx="811420" cy="811420"/>
            </a:xfrm>
            <a:prstGeom prst="ellipse">
              <a:avLst/>
            </a:prstGeom>
            <a:solidFill>
              <a:srgbClr val="6174A8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91" y="4123524"/>
              <a:ext cx="428013" cy="428013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09" y="3990850"/>
              <a:ext cx="263297" cy="132686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FCA5F695-C044-4176-87E4-6111BEB957B5}"/>
              </a:ext>
            </a:extLst>
          </p:cNvPr>
          <p:cNvGrpSpPr/>
          <p:nvPr/>
        </p:nvGrpSpPr>
        <p:grpSpPr>
          <a:xfrm>
            <a:off x="6329240" y="3544227"/>
            <a:ext cx="811420" cy="811420"/>
            <a:chOff x="527303" y="5127905"/>
            <a:chExt cx="811420" cy="811420"/>
          </a:xfrm>
          <a:effectLst>
            <a:reflection blurRad="63500" stA="50000" endA="300" endPos="24000" dir="5400000" sy="-100000" algn="bl" rotWithShape="0"/>
          </a:effectLst>
        </p:grpSpPr>
        <p:sp>
          <p:nvSpPr>
            <p:cNvPr id="18" name="Овал 17"/>
            <p:cNvSpPr/>
            <p:nvPr/>
          </p:nvSpPr>
          <p:spPr>
            <a:xfrm>
              <a:off x="527303" y="5127905"/>
              <a:ext cx="811420" cy="811420"/>
            </a:xfrm>
            <a:prstGeom prst="ellipse">
              <a:avLst/>
            </a:prstGeom>
            <a:solidFill>
              <a:srgbClr val="6174A8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66" y="5330659"/>
              <a:ext cx="403783" cy="403783"/>
            </a:xfrm>
            <a:prstGeom prst="rect">
              <a:avLst/>
            </a:prstGeom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9F27F2A-6D64-4DBF-A651-14AFBE9F96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9765" y="240545"/>
            <a:ext cx="1457070" cy="71939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F7DE7174-F94E-486C-8A27-9D17AFA9B383}"/>
              </a:ext>
            </a:extLst>
          </p:cNvPr>
          <p:cNvSpPr/>
          <p:nvPr/>
        </p:nvSpPr>
        <p:spPr>
          <a:xfrm>
            <a:off x="7457986" y="3457495"/>
            <a:ext cx="44588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13</a:t>
            </a:r>
            <a:endParaRPr lang="ru-RU" sz="4000" b="1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000066"/>
                </a:solidFill>
              </a:rPr>
              <a:t>POS-</a:t>
            </a:r>
            <a:r>
              <a:rPr lang="ru-RU" sz="2000" dirty="0">
                <a:solidFill>
                  <a:srgbClr val="000066"/>
                </a:solidFill>
              </a:rPr>
              <a:t>ТЕРМИНАЛОВ ПОЧТА БАНКА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1069" y="4805581"/>
            <a:ext cx="3596640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">
              <a:lnSpc>
                <a:spcPct val="100000"/>
              </a:lnSpc>
              <a:spcBef>
                <a:spcPts val="745"/>
              </a:spcBef>
            </a:pPr>
            <a:r>
              <a:rPr lang="en-US" sz="36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3600" b="1" spc="-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">
              <a:lnSpc>
                <a:spcPct val="100000"/>
              </a:lnSpc>
              <a:spcBef>
                <a:spcPts val="55"/>
              </a:spcBef>
            </a:pPr>
            <a:r>
              <a:rPr lang="ru-RU" spc="-5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НАСЕЛЕННЫХ</a:t>
            </a:r>
            <a:r>
              <a:rPr lang="ru-RU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2"/>
          <p:cNvSpPr/>
          <p:nvPr/>
        </p:nvSpPr>
        <p:spPr>
          <a:xfrm>
            <a:off x="3710403" y="4928935"/>
            <a:ext cx="810895" cy="812800"/>
          </a:xfrm>
          <a:custGeom>
            <a:avLst/>
            <a:gdLst/>
            <a:ahLst/>
            <a:cxnLst/>
            <a:rect l="l" t="t" r="r" b="b"/>
            <a:pathLst>
              <a:path w="810895" h="812800">
                <a:moveTo>
                  <a:pt x="405383" y="0"/>
                </a:moveTo>
                <a:lnTo>
                  <a:pt x="358105" y="2732"/>
                </a:lnTo>
                <a:lnTo>
                  <a:pt x="312428" y="10727"/>
                </a:lnTo>
                <a:lnTo>
                  <a:pt x="268659" y="23680"/>
                </a:lnTo>
                <a:lnTo>
                  <a:pt x="227100" y="41285"/>
                </a:lnTo>
                <a:lnTo>
                  <a:pt x="188056" y="63238"/>
                </a:lnTo>
                <a:lnTo>
                  <a:pt x="151831" y="89233"/>
                </a:lnTo>
                <a:lnTo>
                  <a:pt x="118729" y="118967"/>
                </a:lnTo>
                <a:lnTo>
                  <a:pt x="89054" y="152133"/>
                </a:lnTo>
                <a:lnTo>
                  <a:pt x="63110" y="188427"/>
                </a:lnTo>
                <a:lnTo>
                  <a:pt x="41201" y="227544"/>
                </a:lnTo>
                <a:lnTo>
                  <a:pt x="23631" y="269180"/>
                </a:lnTo>
                <a:lnTo>
                  <a:pt x="10705" y="313028"/>
                </a:lnTo>
                <a:lnTo>
                  <a:pt x="2727" y="358785"/>
                </a:lnTo>
                <a:lnTo>
                  <a:pt x="0" y="406146"/>
                </a:lnTo>
                <a:lnTo>
                  <a:pt x="2727" y="453511"/>
                </a:lnTo>
                <a:lnTo>
                  <a:pt x="10705" y="499271"/>
                </a:lnTo>
                <a:lnTo>
                  <a:pt x="23631" y="543121"/>
                </a:lnTo>
                <a:lnTo>
                  <a:pt x="41201" y="584758"/>
                </a:lnTo>
                <a:lnTo>
                  <a:pt x="63110" y="623875"/>
                </a:lnTo>
                <a:lnTo>
                  <a:pt x="89054" y="660169"/>
                </a:lnTo>
                <a:lnTo>
                  <a:pt x="118729" y="693334"/>
                </a:lnTo>
                <a:lnTo>
                  <a:pt x="151831" y="723066"/>
                </a:lnTo>
                <a:lnTo>
                  <a:pt x="188056" y="749059"/>
                </a:lnTo>
                <a:lnTo>
                  <a:pt x="227100" y="771010"/>
                </a:lnTo>
                <a:lnTo>
                  <a:pt x="268659" y="788614"/>
                </a:lnTo>
                <a:lnTo>
                  <a:pt x="312428" y="801565"/>
                </a:lnTo>
                <a:lnTo>
                  <a:pt x="358105" y="809559"/>
                </a:lnTo>
                <a:lnTo>
                  <a:pt x="405383" y="812292"/>
                </a:lnTo>
                <a:lnTo>
                  <a:pt x="452662" y="809559"/>
                </a:lnTo>
                <a:lnTo>
                  <a:pt x="498339" y="801565"/>
                </a:lnTo>
                <a:lnTo>
                  <a:pt x="542108" y="788614"/>
                </a:lnTo>
                <a:lnTo>
                  <a:pt x="583667" y="771010"/>
                </a:lnTo>
                <a:lnTo>
                  <a:pt x="622711" y="749059"/>
                </a:lnTo>
                <a:lnTo>
                  <a:pt x="658936" y="723066"/>
                </a:lnTo>
                <a:lnTo>
                  <a:pt x="692038" y="693334"/>
                </a:lnTo>
                <a:lnTo>
                  <a:pt x="721713" y="660169"/>
                </a:lnTo>
                <a:lnTo>
                  <a:pt x="747657" y="623875"/>
                </a:lnTo>
                <a:lnTo>
                  <a:pt x="769566" y="584758"/>
                </a:lnTo>
                <a:lnTo>
                  <a:pt x="787136" y="543121"/>
                </a:lnTo>
                <a:lnTo>
                  <a:pt x="800062" y="499271"/>
                </a:lnTo>
                <a:lnTo>
                  <a:pt x="808040" y="453511"/>
                </a:lnTo>
                <a:lnTo>
                  <a:pt x="810768" y="406146"/>
                </a:lnTo>
                <a:lnTo>
                  <a:pt x="808040" y="358785"/>
                </a:lnTo>
                <a:lnTo>
                  <a:pt x="800062" y="313028"/>
                </a:lnTo>
                <a:lnTo>
                  <a:pt x="787136" y="269180"/>
                </a:lnTo>
                <a:lnTo>
                  <a:pt x="769566" y="227544"/>
                </a:lnTo>
                <a:lnTo>
                  <a:pt x="747657" y="188427"/>
                </a:lnTo>
                <a:lnTo>
                  <a:pt x="721713" y="152133"/>
                </a:lnTo>
                <a:lnTo>
                  <a:pt x="692038" y="118967"/>
                </a:lnTo>
                <a:lnTo>
                  <a:pt x="658936" y="89233"/>
                </a:lnTo>
                <a:lnTo>
                  <a:pt x="622711" y="63238"/>
                </a:lnTo>
                <a:lnTo>
                  <a:pt x="583667" y="41285"/>
                </a:lnTo>
                <a:lnTo>
                  <a:pt x="542108" y="23680"/>
                </a:lnTo>
                <a:lnTo>
                  <a:pt x="498339" y="10727"/>
                </a:lnTo>
                <a:lnTo>
                  <a:pt x="452662" y="2732"/>
                </a:lnTo>
                <a:lnTo>
                  <a:pt x="405383" y="0"/>
                </a:lnTo>
                <a:close/>
              </a:path>
            </a:pathLst>
          </a:custGeom>
          <a:solidFill>
            <a:srgbClr val="607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3"/>
          <p:cNvSpPr/>
          <p:nvPr/>
        </p:nvSpPr>
        <p:spPr>
          <a:xfrm>
            <a:off x="3870174" y="5073969"/>
            <a:ext cx="522731" cy="522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Прямоугольник 29"/>
          <p:cNvSpPr/>
          <p:nvPr/>
        </p:nvSpPr>
        <p:spPr>
          <a:xfrm>
            <a:off x="10435816" y="6340784"/>
            <a:ext cx="16255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">
              <a:lnSpc>
                <a:spcPct val="100000"/>
              </a:lnSpc>
              <a:spcBef>
                <a:spcPts val="745"/>
              </a:spcBef>
            </a:pPr>
            <a:r>
              <a:rPr lang="ru-RU" sz="900" b="1" i="1" spc="-10" dirty="0">
                <a:latin typeface="Arial" panose="020B0604020202020204" pitchFamily="34" charset="0"/>
                <a:cs typeface="Arial" panose="020B0604020202020204" pitchFamily="34" charset="0"/>
              </a:rPr>
              <a:t>Данные на 3</a:t>
            </a:r>
            <a:r>
              <a:rPr lang="en-US" sz="900" b="1" i="1" spc="-1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900" b="1" i="1" spc="-10" dirty="0"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en-US" sz="900" b="1" i="1" spc="-1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900" b="1" i="1" spc="-10" dirty="0">
                <a:latin typeface="Arial" panose="020B0604020202020204" pitchFamily="34" charset="0"/>
                <a:cs typeface="Arial" panose="020B0604020202020204" pitchFamily="34" charset="0"/>
              </a:rPr>
              <a:t>.2018</a:t>
            </a:r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2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71536" y="1052515"/>
            <a:ext cx="5034281" cy="3756660"/>
          </a:xfrm>
          <a:custGeom>
            <a:avLst/>
            <a:gdLst/>
            <a:ahLst/>
            <a:cxnLst/>
            <a:rect l="l" t="t" r="r" b="b"/>
            <a:pathLst>
              <a:path w="5034280" h="3756660">
                <a:moveTo>
                  <a:pt x="0" y="3756659"/>
                </a:moveTo>
                <a:lnTo>
                  <a:pt x="5033772" y="3756659"/>
                </a:lnTo>
                <a:lnTo>
                  <a:pt x="5033772" y="0"/>
                </a:lnTo>
                <a:lnTo>
                  <a:pt x="0" y="0"/>
                </a:lnTo>
                <a:lnTo>
                  <a:pt x="0" y="375665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71537" y="1052515"/>
            <a:ext cx="5034280" cy="3756660"/>
          </a:xfrm>
          <a:custGeom>
            <a:avLst/>
            <a:gdLst/>
            <a:ahLst/>
            <a:cxnLst/>
            <a:rect l="l" t="t" r="r" b="b"/>
            <a:pathLst>
              <a:path w="5034280" h="3756660">
                <a:moveTo>
                  <a:pt x="0" y="3756659"/>
                </a:moveTo>
                <a:lnTo>
                  <a:pt x="5033772" y="3756659"/>
                </a:lnTo>
                <a:lnTo>
                  <a:pt x="5033772" y="0"/>
                </a:lnTo>
                <a:lnTo>
                  <a:pt x="0" y="0"/>
                </a:lnTo>
                <a:lnTo>
                  <a:pt x="0" y="3756659"/>
                </a:lnTo>
                <a:close/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75889" y="1236086"/>
            <a:ext cx="2011679" cy="1310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26942" y="1287139"/>
            <a:ext cx="1909572" cy="1208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7200" y="801158"/>
            <a:ext cx="5972225" cy="287194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Центральный продукт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в </a:t>
            </a: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линейке </a:t>
            </a:r>
            <a:r>
              <a:rPr sz="1800" b="1" spc="-20" dirty="0">
                <a:solidFill>
                  <a:srgbClr val="000066"/>
                </a:solidFill>
                <a:latin typeface="Arial"/>
                <a:cs typeface="Arial"/>
              </a:rPr>
              <a:t>Почта</a:t>
            </a:r>
            <a:r>
              <a:rPr sz="1800" b="1" spc="8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Банка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Сберегательный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счет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–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текущий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счет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с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картой</a:t>
            </a:r>
            <a:r>
              <a:rPr sz="12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«Мир»</a:t>
            </a:r>
            <a:endParaRPr sz="1200" dirty="0">
              <a:latin typeface="Arial"/>
              <a:cs typeface="Arial"/>
            </a:endParaRPr>
          </a:p>
          <a:p>
            <a:pPr marL="12700" marR="321310">
              <a:lnSpc>
                <a:spcPct val="100000"/>
              </a:lnSpc>
              <a:spcBef>
                <a:spcPts val="600"/>
              </a:spcBef>
            </a:pPr>
            <a:r>
              <a:rPr sz="1200" b="1" spc="-15" dirty="0">
                <a:solidFill>
                  <a:srgbClr val="525252"/>
                </a:solidFill>
                <a:latin typeface="Arial"/>
                <a:cs typeface="Arial"/>
              </a:rPr>
              <a:t>Ключ </a:t>
            </a:r>
            <a:r>
              <a:rPr sz="1200" b="1" spc="-10" dirty="0">
                <a:solidFill>
                  <a:srgbClr val="525252"/>
                </a:solidFill>
                <a:latin typeface="Arial"/>
                <a:cs typeface="Arial"/>
              </a:rPr>
              <a:t>доступа </a:t>
            </a:r>
            <a:r>
              <a:rPr sz="1200" b="1" dirty="0">
                <a:solidFill>
                  <a:srgbClr val="525252"/>
                </a:solidFill>
                <a:latin typeface="Arial"/>
                <a:cs typeface="Arial"/>
              </a:rPr>
              <a:t>к </a:t>
            </a:r>
            <a:r>
              <a:rPr sz="1200" b="1" spc="-10" dirty="0">
                <a:solidFill>
                  <a:srgbClr val="525252"/>
                </a:solidFill>
                <a:latin typeface="Arial"/>
                <a:cs typeface="Arial"/>
              </a:rPr>
              <a:t>продуктам </a:t>
            </a:r>
            <a:r>
              <a:rPr sz="1200" b="1" dirty="0">
                <a:solidFill>
                  <a:srgbClr val="525252"/>
                </a:solidFill>
                <a:latin typeface="Arial"/>
                <a:cs typeface="Arial"/>
              </a:rPr>
              <a:t>и </a:t>
            </a:r>
            <a:r>
              <a:rPr sz="1200" b="1" spc="-20" dirty="0">
                <a:solidFill>
                  <a:srgbClr val="525252"/>
                </a:solidFill>
                <a:latin typeface="Arial"/>
                <a:cs typeface="Arial"/>
              </a:rPr>
              <a:t>услугам </a:t>
            </a:r>
            <a:r>
              <a:rPr sz="1200" b="1" dirty="0">
                <a:solidFill>
                  <a:srgbClr val="525252"/>
                </a:solidFill>
                <a:latin typeface="Arial"/>
                <a:cs typeface="Arial"/>
              </a:rPr>
              <a:t>Банка и </a:t>
            </a:r>
            <a:r>
              <a:rPr sz="1200" b="1" spc="-10" dirty="0">
                <a:solidFill>
                  <a:srgbClr val="525252"/>
                </a:solidFill>
                <a:latin typeface="Arial"/>
                <a:cs typeface="Arial"/>
              </a:rPr>
              <a:t>универсальный  </a:t>
            </a:r>
            <a:r>
              <a:rPr sz="1200" b="1" spc="-15" dirty="0">
                <a:solidFill>
                  <a:srgbClr val="525252"/>
                </a:solidFill>
                <a:latin typeface="Arial"/>
                <a:cs typeface="Arial"/>
              </a:rPr>
              <a:t>инструмент</a:t>
            </a:r>
            <a:r>
              <a:rPr sz="1200" b="1" spc="3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25252"/>
                </a:solidFill>
                <a:latin typeface="Arial"/>
                <a:cs typeface="Arial"/>
              </a:rPr>
              <a:t>для:</a:t>
            </a:r>
            <a:endParaRPr sz="1200" dirty="0">
              <a:latin typeface="Arial"/>
              <a:cs typeface="Arial"/>
            </a:endParaRPr>
          </a:p>
          <a:p>
            <a:pPr marL="550545" indent="-285115">
              <a:lnSpc>
                <a:spcPct val="100000"/>
              </a:lnSpc>
              <a:spcBef>
                <a:spcPts val="600"/>
              </a:spcBef>
              <a:buClr>
                <a:srgbClr val="C71246"/>
              </a:buClr>
              <a:buFont typeface="Courier New"/>
              <a:buChar char="o"/>
              <a:tabLst>
                <a:tab pos="550545" algn="l"/>
                <a:tab pos="551180" algn="l"/>
              </a:tabLst>
            </a:pPr>
            <a:r>
              <a:rPr sz="1200" spc="-10" dirty="0">
                <a:solidFill>
                  <a:srgbClr val="525252"/>
                </a:solidFill>
                <a:latin typeface="Arial"/>
                <a:cs typeface="Arial"/>
              </a:rPr>
              <a:t>получения </a:t>
            </a:r>
            <a:r>
              <a:rPr sz="1200" spc="-15" dirty="0">
                <a:solidFill>
                  <a:srgbClr val="525252"/>
                </a:solidFill>
                <a:latin typeface="Arial"/>
                <a:cs typeface="Arial"/>
              </a:rPr>
              <a:t>дохода </a:t>
            </a:r>
            <a:r>
              <a:rPr sz="1200" spc="-20" dirty="0">
                <a:solidFill>
                  <a:srgbClr val="525252"/>
                </a:solidFill>
                <a:latin typeface="Arial"/>
                <a:cs typeface="Arial"/>
              </a:rPr>
              <a:t>от</a:t>
            </a:r>
            <a:r>
              <a:rPr sz="120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25252"/>
                </a:solidFill>
                <a:latin typeface="Arial"/>
                <a:cs typeface="Arial"/>
              </a:rPr>
              <a:t>сбережений</a:t>
            </a:r>
            <a:endParaRPr sz="1200" dirty="0">
              <a:latin typeface="Arial"/>
              <a:cs typeface="Arial"/>
            </a:endParaRPr>
          </a:p>
          <a:p>
            <a:pPr marL="550545" indent="-285115">
              <a:lnSpc>
                <a:spcPct val="100000"/>
              </a:lnSpc>
              <a:spcBef>
                <a:spcPts val="600"/>
              </a:spcBef>
              <a:buClr>
                <a:srgbClr val="C71246"/>
              </a:buClr>
              <a:buFont typeface="Courier New"/>
              <a:buChar char="o"/>
              <a:tabLst>
                <a:tab pos="550545" algn="l"/>
                <a:tab pos="551180" algn="l"/>
              </a:tabLst>
            </a:pPr>
            <a:r>
              <a:rPr sz="1200" spc="-5" dirty="0">
                <a:solidFill>
                  <a:srgbClr val="525252"/>
                </a:solidFill>
                <a:latin typeface="Arial"/>
                <a:cs typeface="Arial"/>
              </a:rPr>
              <a:t>зачисления пенсии </a:t>
            </a:r>
            <a:r>
              <a:rPr sz="1200" dirty="0">
                <a:solidFill>
                  <a:srgbClr val="525252"/>
                </a:solidFill>
                <a:latin typeface="Arial"/>
                <a:cs typeface="Arial"/>
              </a:rPr>
              <a:t>– </a:t>
            </a:r>
            <a:r>
              <a:rPr sz="1200" spc="-5" dirty="0">
                <a:solidFill>
                  <a:srgbClr val="525252"/>
                </a:solidFill>
                <a:latin typeface="Arial"/>
                <a:cs typeface="Arial"/>
              </a:rPr>
              <a:t>для </a:t>
            </a:r>
            <a:r>
              <a:rPr sz="1200" spc="-15" dirty="0">
                <a:solidFill>
                  <a:srgbClr val="525252"/>
                </a:solidFill>
                <a:latin typeface="Arial"/>
                <a:cs typeface="Arial"/>
              </a:rPr>
              <a:t>всех </a:t>
            </a:r>
            <a:r>
              <a:rPr sz="1200" spc="-5" dirty="0">
                <a:solidFill>
                  <a:srgbClr val="525252"/>
                </a:solidFill>
                <a:latin typeface="Arial"/>
                <a:cs typeface="Arial"/>
              </a:rPr>
              <a:t>географических зон</a:t>
            </a:r>
            <a:r>
              <a:rPr sz="1200" spc="-10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25252"/>
                </a:solidFill>
                <a:latin typeface="Arial"/>
                <a:cs typeface="Arial"/>
              </a:rPr>
              <a:t>присутствия</a:t>
            </a:r>
            <a:endParaRPr sz="1200" dirty="0">
              <a:latin typeface="Arial"/>
              <a:cs typeface="Arial"/>
            </a:endParaRPr>
          </a:p>
          <a:p>
            <a:pPr marL="550545" indent="-285115">
              <a:lnSpc>
                <a:spcPct val="100000"/>
              </a:lnSpc>
              <a:spcBef>
                <a:spcPts val="600"/>
              </a:spcBef>
              <a:buClr>
                <a:srgbClr val="C71246"/>
              </a:buClr>
              <a:buFont typeface="Courier New"/>
              <a:buChar char="o"/>
              <a:tabLst>
                <a:tab pos="550545" algn="l"/>
                <a:tab pos="551180" algn="l"/>
              </a:tabLst>
            </a:pPr>
            <a:r>
              <a:rPr sz="1200" spc="-10" dirty="0">
                <a:solidFill>
                  <a:srgbClr val="525252"/>
                </a:solidFill>
                <a:latin typeface="Arial"/>
                <a:cs typeface="Arial"/>
              </a:rPr>
              <a:t>платежей </a:t>
            </a:r>
            <a:r>
              <a:rPr sz="1200" dirty="0">
                <a:solidFill>
                  <a:srgbClr val="525252"/>
                </a:solidFill>
                <a:latin typeface="Arial"/>
                <a:cs typeface="Arial"/>
              </a:rPr>
              <a:t>и </a:t>
            </a:r>
            <a:r>
              <a:rPr sz="1200" spc="-10" dirty="0">
                <a:solidFill>
                  <a:srgbClr val="525252"/>
                </a:solidFill>
                <a:latin typeface="Arial"/>
                <a:cs typeface="Arial"/>
              </a:rPr>
              <a:t>переводов </a:t>
            </a:r>
            <a:r>
              <a:rPr sz="1200" dirty="0">
                <a:solidFill>
                  <a:srgbClr val="525252"/>
                </a:solidFill>
                <a:latin typeface="Arial"/>
                <a:cs typeface="Arial"/>
              </a:rPr>
              <a:t>в </a:t>
            </a:r>
            <a:r>
              <a:rPr sz="1200" spc="-5" dirty="0">
                <a:solidFill>
                  <a:srgbClr val="525252"/>
                </a:solidFill>
                <a:latin typeface="Arial"/>
                <a:cs typeface="Arial"/>
              </a:rPr>
              <a:t>том </a:t>
            </a:r>
            <a:r>
              <a:rPr sz="1200" dirty="0">
                <a:solidFill>
                  <a:srgbClr val="525252"/>
                </a:solidFill>
                <a:latin typeface="Arial"/>
                <a:cs typeface="Arial"/>
              </a:rPr>
              <a:t>числе за</a:t>
            </a:r>
            <a:r>
              <a:rPr sz="1200" spc="-10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252"/>
                </a:solidFill>
                <a:latin typeface="Arial"/>
                <a:cs typeface="Arial"/>
              </a:rPr>
              <a:t>ЖКУ</a:t>
            </a:r>
            <a:endParaRPr sz="1200" dirty="0">
              <a:latin typeface="Arial"/>
              <a:cs typeface="Arial"/>
            </a:endParaRPr>
          </a:p>
          <a:p>
            <a:pPr marL="550545" indent="-285115">
              <a:lnSpc>
                <a:spcPct val="100000"/>
              </a:lnSpc>
              <a:spcBef>
                <a:spcPts val="600"/>
              </a:spcBef>
              <a:buClr>
                <a:srgbClr val="C71246"/>
              </a:buClr>
              <a:buFont typeface="Courier New"/>
              <a:buChar char="o"/>
              <a:tabLst>
                <a:tab pos="550545" algn="l"/>
                <a:tab pos="551180" algn="l"/>
              </a:tabLst>
            </a:pPr>
            <a:r>
              <a:rPr sz="1200" spc="-5" dirty="0">
                <a:solidFill>
                  <a:srgbClr val="525252"/>
                </a:solidFill>
                <a:latin typeface="Arial"/>
                <a:cs typeface="Arial"/>
              </a:rPr>
              <a:t>повседневных </a:t>
            </a:r>
            <a:r>
              <a:rPr sz="1200" spc="-15" dirty="0">
                <a:solidFill>
                  <a:srgbClr val="525252"/>
                </a:solidFill>
                <a:latin typeface="Arial"/>
                <a:cs typeface="Arial"/>
              </a:rPr>
              <a:t>расчетов </a:t>
            </a:r>
            <a:r>
              <a:rPr sz="1200" dirty="0">
                <a:solidFill>
                  <a:srgbClr val="525252"/>
                </a:solidFill>
                <a:latin typeface="Arial"/>
                <a:cs typeface="Arial"/>
              </a:rPr>
              <a:t>с </a:t>
            </a:r>
            <a:r>
              <a:rPr sz="1200" spc="-10" dirty="0">
                <a:solidFill>
                  <a:srgbClr val="525252"/>
                </a:solidFill>
                <a:latin typeface="Arial"/>
                <a:cs typeface="Arial"/>
              </a:rPr>
              <a:t>использованием </a:t>
            </a:r>
            <a:r>
              <a:rPr sz="1200" spc="-5" dirty="0">
                <a:solidFill>
                  <a:srgbClr val="525252"/>
                </a:solidFill>
                <a:latin typeface="Arial"/>
                <a:cs typeface="Arial"/>
              </a:rPr>
              <a:t>карт</a:t>
            </a:r>
            <a:r>
              <a:rPr sz="1200" spc="-6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25252"/>
                </a:solidFill>
                <a:latin typeface="Arial"/>
                <a:cs typeface="Arial"/>
              </a:rPr>
              <a:t>«Мир»</a:t>
            </a:r>
            <a:endParaRPr sz="1200" dirty="0">
              <a:latin typeface="Arial"/>
              <a:cs typeface="Arial"/>
            </a:endParaRPr>
          </a:p>
          <a:p>
            <a:pPr marL="550545" indent="-285115">
              <a:lnSpc>
                <a:spcPct val="100000"/>
              </a:lnSpc>
              <a:spcBef>
                <a:spcPts val="600"/>
              </a:spcBef>
              <a:buClr>
                <a:srgbClr val="C71246"/>
              </a:buClr>
              <a:buFont typeface="Courier New"/>
              <a:buChar char="o"/>
              <a:tabLst>
                <a:tab pos="550545" algn="l"/>
                <a:tab pos="551180" algn="l"/>
              </a:tabLst>
            </a:pPr>
            <a:r>
              <a:rPr sz="1200" spc="-5" dirty="0">
                <a:solidFill>
                  <a:srgbClr val="525252"/>
                </a:solidFill>
                <a:latin typeface="Arial"/>
                <a:cs typeface="Arial"/>
              </a:rPr>
              <a:t>дистанционного доступа </a:t>
            </a:r>
            <a:r>
              <a:rPr sz="1200" dirty="0">
                <a:solidFill>
                  <a:srgbClr val="525252"/>
                </a:solidFill>
                <a:latin typeface="Arial"/>
                <a:cs typeface="Arial"/>
              </a:rPr>
              <a:t>ко </a:t>
            </a:r>
            <a:r>
              <a:rPr sz="1200" spc="-5" dirty="0">
                <a:solidFill>
                  <a:srgbClr val="525252"/>
                </a:solidFill>
                <a:latin typeface="Arial"/>
                <a:cs typeface="Arial"/>
              </a:rPr>
              <a:t>всему спектру </a:t>
            </a:r>
            <a:r>
              <a:rPr sz="1200" spc="-10" dirty="0" err="1">
                <a:solidFill>
                  <a:srgbClr val="525252"/>
                </a:solidFill>
                <a:latin typeface="Arial"/>
                <a:cs typeface="Arial"/>
              </a:rPr>
              <a:t>услуг</a:t>
            </a:r>
            <a:r>
              <a:rPr sz="1200" spc="-8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5" dirty="0" err="1">
                <a:solidFill>
                  <a:srgbClr val="525252"/>
                </a:solidFill>
                <a:latin typeface="Arial"/>
                <a:cs typeface="Arial"/>
              </a:rPr>
              <a:t>Банка</a:t>
            </a:r>
            <a:endParaRPr lang="ru-RU" sz="1200" spc="5" dirty="0">
              <a:solidFill>
                <a:srgbClr val="525252"/>
              </a:solidFill>
              <a:latin typeface="Arial"/>
              <a:cs typeface="Arial"/>
            </a:endParaRPr>
          </a:p>
          <a:p>
            <a:pPr marL="550545" indent="-285115">
              <a:spcBef>
                <a:spcPts val="600"/>
              </a:spcBef>
              <a:buClr>
                <a:srgbClr val="C71246"/>
              </a:buClr>
              <a:buFont typeface="Courier New"/>
              <a:buChar char="o"/>
              <a:tabLst>
                <a:tab pos="550545" algn="l"/>
                <a:tab pos="551180" algn="l"/>
              </a:tabLst>
            </a:pPr>
            <a:r>
              <a:rPr lang="ru-RU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получать </a:t>
            </a:r>
            <a:r>
              <a:rPr lang="en-US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CASH-BACK </a:t>
            </a:r>
            <a:r>
              <a:rPr lang="ru-RU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в категориях «Аптеки», «Топливо» и «Транспорт» для пенсионных и зарплатных клиентов</a:t>
            </a:r>
            <a:endParaRPr sz="14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6625" y="1349976"/>
            <a:ext cx="227203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В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2017 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году 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ПАО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«Почта 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Банк»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выпустил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600</a:t>
            </a:r>
            <a:r>
              <a:rPr sz="14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тысяч 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карт «Мир»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с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микрочипом 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российского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производства 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(НПО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«Микрон»).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5984" y="2752202"/>
            <a:ext cx="211772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ПАО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«Почта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Банк»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стал 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крупнейшим 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эмитентом 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карт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все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элементы  которых произведены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в 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России.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495" y="3657818"/>
            <a:ext cx="3880105" cy="1271502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800" b="1" spc="-15" dirty="0">
                <a:solidFill>
                  <a:srgbClr val="000066"/>
                </a:solidFill>
                <a:latin typeface="Arial"/>
                <a:cs typeface="Arial"/>
              </a:rPr>
              <a:t>Получение </a:t>
            </a:r>
            <a:r>
              <a:rPr sz="1800" b="1" spc="-25" dirty="0">
                <a:solidFill>
                  <a:srgbClr val="000066"/>
                </a:solidFill>
                <a:latin typeface="Arial"/>
                <a:cs typeface="Arial"/>
              </a:rPr>
              <a:t>дохода от</a:t>
            </a:r>
            <a:r>
              <a:rPr sz="1800" b="1" spc="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0066"/>
                </a:solidFill>
                <a:latin typeface="Arial"/>
                <a:cs typeface="Arial"/>
              </a:rPr>
              <a:t>сбережений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до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5% 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годовых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по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тарифу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«Базовый»</a:t>
            </a:r>
            <a:endParaRPr sz="1400" dirty="0">
              <a:latin typeface="Arial"/>
              <a:cs typeface="Arial"/>
            </a:endParaRPr>
          </a:p>
          <a:p>
            <a:pPr marL="12700" marR="427990">
              <a:lnSpc>
                <a:spcPct val="135700"/>
              </a:lnSpc>
            </a:pP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до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6% 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годовых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по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тарифу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«Зарплатный»  до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6% 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годовых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по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тарифу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«Пенсионный»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5333100"/>
            <a:ext cx="1019239" cy="1062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58734" y="4924054"/>
            <a:ext cx="10247378" cy="2064751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85750" indent="-285750" fontAlgn="base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открытие и обслуживание счета</a:t>
            </a:r>
          </a:p>
          <a:p>
            <a:pPr marL="285750" indent="-285750" fontAlgn="base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бесплатная карта Национальной платежной системы «Мир»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свободной от внешних факторов (санкций)</a:t>
            </a:r>
          </a:p>
          <a:p>
            <a:pPr marL="285750" indent="-285750" fontAlgn="base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пополнение счёта с карт других банков на сумму от 3 тыс. ₽ через Мобильный и Интернет-банк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 переводы Клиентам Почта Банка со Сберегательного счета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снятие, внесение наличных в банкоматах Почта Банка и Группы ВТБ, а также пунктах выдачи наличных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 отделениях почтовой связи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подключение и обслуживание Мобильного и Интернет-Банка</a:t>
            </a:r>
            <a:endParaRPr lang="en-US" sz="13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 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покупателя (без комиссии на первый год обслуживания)</a:t>
            </a:r>
          </a:p>
          <a:p>
            <a:pPr marL="299085" indent="-286385">
              <a:lnSpc>
                <a:spcPct val="100000"/>
              </a:lnSpc>
              <a:spcBef>
                <a:spcPts val="705"/>
              </a:spcBef>
              <a:buClr>
                <a:srgbClr val="C71246"/>
              </a:buClr>
              <a:buFont typeface="Courier New"/>
              <a:buChar char="o"/>
              <a:tabLst>
                <a:tab pos="299085" algn="l"/>
                <a:tab pos="299720" algn="l"/>
              </a:tabLst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81488" y="251459"/>
            <a:ext cx="1453896" cy="719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 idx="4294967295"/>
          </p:nvPr>
        </p:nvSpPr>
        <p:spPr>
          <a:xfrm>
            <a:off x="0" y="473075"/>
            <a:ext cx="4533900" cy="452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СБЕРЕГАТЕЛЬНЫЙ</a:t>
            </a:r>
            <a:r>
              <a:rPr spc="25" dirty="0"/>
              <a:t> </a:t>
            </a:r>
            <a:r>
              <a:rPr spc="-25" dirty="0"/>
              <a:t>СЧЁТ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475889" y="2752203"/>
            <a:ext cx="2129929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В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2018 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году </a:t>
            </a:r>
            <a:r>
              <a:rPr sz="1400" spc="-15" dirty="0">
                <a:solidFill>
                  <a:srgbClr val="404040"/>
                </a:solidFill>
                <a:latin typeface="Arial"/>
                <a:cs typeface="Arial"/>
              </a:rPr>
              <a:t>планируется 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выпустить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более</a:t>
            </a:r>
            <a:r>
              <a:rPr sz="14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  <a:p>
            <a:pPr marR="177800">
              <a:lnSpc>
                <a:spcPct val="100000"/>
              </a:lnSpc>
            </a:pP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миллионов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карт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с 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отечественным</a:t>
            </a:r>
            <a:r>
              <a:rPr sz="14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чипом.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86600" y="3960551"/>
            <a:ext cx="424815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Подписан меморандум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о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намерениях между</a:t>
            </a:r>
            <a:r>
              <a:rPr sz="14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АО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НСПК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и </a:t>
            </a:r>
            <a:r>
              <a:rPr sz="1400" spc="-10" dirty="0">
                <a:solidFill>
                  <a:srgbClr val="404040"/>
                </a:solidFill>
                <a:latin typeface="Arial"/>
                <a:cs typeface="Arial"/>
              </a:rPr>
              <a:t>ПАО «Почта </a:t>
            </a:r>
            <a:r>
              <a:rPr sz="1400" dirty="0">
                <a:solidFill>
                  <a:srgbClr val="404040"/>
                </a:solidFill>
                <a:latin typeface="Arial"/>
                <a:cs typeface="Arial"/>
              </a:rPr>
              <a:t>Банк» 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от </a:t>
            </a:r>
            <a:r>
              <a:rPr sz="1400" spc="-5" dirty="0">
                <a:solidFill>
                  <a:srgbClr val="404040"/>
                </a:solidFill>
                <a:latin typeface="Arial"/>
                <a:cs typeface="Arial"/>
              </a:rPr>
              <a:t>20 ноября 2017</a:t>
            </a:r>
            <a:r>
              <a:rPr sz="14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Arial"/>
                <a:cs typeface="Arial"/>
              </a:rPr>
              <a:t>года.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xmlns="" id="{73B37C0A-69C5-4615-B8B1-EC2955ECC60B}"/>
              </a:ext>
            </a:extLst>
          </p:cNvPr>
          <p:cNvSpPr txBox="1">
            <a:spLocks/>
          </p:cNvSpPr>
          <p:nvPr/>
        </p:nvSpPr>
        <p:spPr>
          <a:xfrm>
            <a:off x="457200" y="358088"/>
            <a:ext cx="50291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1pPr>
            <a:lvl2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2pPr>
            <a:lvl3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3pPr>
            <a:lvl4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4pPr>
            <a:lvl5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5pPr>
            <a:lvl6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6pPr>
            <a:lvl7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7pPr>
            <a:lvl8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8pPr>
            <a:lvl9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ru-RU" sz="2800" b="1" kern="0" spc="-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СБЕРЕГАТЕЛЬНЫЙ</a:t>
            </a:r>
            <a:r>
              <a:rPr lang="ru-RU" sz="2800" b="1" kern="0" spc="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0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СЧЁТ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6</a:t>
            </a:fld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200" y="5491782"/>
            <a:ext cx="153924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5792" y="2325620"/>
            <a:ext cx="11199875" cy="3389380"/>
          </a:xfrm>
          <a:custGeom>
            <a:avLst/>
            <a:gdLst/>
            <a:ahLst/>
            <a:cxnLst/>
            <a:rect l="l" t="t" r="r" b="b"/>
            <a:pathLst>
              <a:path w="11669395" h="2403475">
                <a:moveTo>
                  <a:pt x="0" y="2403348"/>
                </a:moveTo>
                <a:lnTo>
                  <a:pt x="11669268" y="2403348"/>
                </a:lnTo>
                <a:lnTo>
                  <a:pt x="11669268" y="0"/>
                </a:lnTo>
                <a:lnTo>
                  <a:pt x="0" y="0"/>
                </a:lnTo>
                <a:lnTo>
                  <a:pt x="0" y="2403348"/>
                </a:lnTo>
                <a:close/>
              </a:path>
            </a:pathLst>
          </a:custGeom>
          <a:solidFill>
            <a:srgbClr val="C71246">
              <a:alpha val="745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4294967295"/>
          </p:nvPr>
        </p:nvSpPr>
        <p:spPr>
          <a:xfrm>
            <a:off x="455792" y="997604"/>
            <a:ext cx="11507608" cy="45749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917700" indent="-342900">
              <a:lnSpc>
                <a:spcPct val="100000"/>
              </a:lnSpc>
              <a:spcBef>
                <a:spcPts val="695"/>
              </a:spcBef>
              <a:buClr>
                <a:srgbClr val="C71246"/>
              </a:buClr>
              <a:buFont typeface="Courier New"/>
              <a:buChar char="o"/>
              <a:tabLst>
                <a:tab pos="1918970" algn="l"/>
              </a:tabLst>
            </a:pP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700" spc="-5" dirty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sz="1700" spc="-20" dirty="0"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sz="1700" spc="-15" dirty="0"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sz="1700" spc="-5" dirty="0">
                <a:latin typeface="Arial" panose="020B0604020202020204" pitchFamily="34" charset="0"/>
                <a:cs typeface="Arial" panose="020B0604020202020204" pitchFamily="34" charset="0"/>
              </a:rPr>
              <a:t>Банк привлек на обслуживание </a:t>
            </a:r>
            <a:r>
              <a:rPr sz="1700" spc="-10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sz="17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300 000</a:t>
            </a:r>
            <a:r>
              <a:rPr sz="1700" b="1" spc="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0" dirty="0">
                <a:latin typeface="Arial" panose="020B0604020202020204" pitchFamily="34" charset="0"/>
                <a:cs typeface="Arial" panose="020B0604020202020204" pitchFamily="34" charset="0"/>
              </a:rPr>
              <a:t>пенсионеров</a:t>
            </a:r>
          </a:p>
          <a:p>
            <a:pPr marL="1917700" indent="-342900">
              <a:lnSpc>
                <a:spcPct val="100000"/>
              </a:lnSpc>
              <a:spcBef>
                <a:spcPts val="600"/>
              </a:spcBef>
              <a:buClr>
                <a:srgbClr val="C71246"/>
              </a:buClr>
              <a:buFont typeface="Courier New"/>
              <a:buChar char="o"/>
              <a:tabLst>
                <a:tab pos="1918970" algn="l"/>
                <a:tab pos="3848735" algn="l"/>
              </a:tabLst>
            </a:pP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700" spc="-10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sz="17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5" dirty="0"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5" dirty="0">
                <a:latin typeface="Arial" panose="020B0604020202020204" pitchFamily="34" charset="0"/>
                <a:cs typeface="Arial" panose="020B0604020202020204" pitchFamily="34" charset="0"/>
              </a:rPr>
              <a:t>Банк	</a:t>
            </a:r>
            <a:r>
              <a:rPr sz="1700" spc="-20" dirty="0">
                <a:latin typeface="Arial" panose="020B0604020202020204" pitchFamily="34" charset="0"/>
                <a:cs typeface="Arial" panose="020B0604020202020204" pitchFamily="34" charset="0"/>
              </a:rPr>
              <a:t>планирует </a:t>
            </a:r>
            <a:r>
              <a:rPr sz="1700" spc="-15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 привлечь </a:t>
            </a:r>
            <a:r>
              <a:rPr sz="17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550 000 </a:t>
            </a:r>
            <a:r>
              <a:rPr sz="1700" spc="-5" dirty="0">
                <a:latin typeface="Arial" panose="020B0604020202020204" pitchFamily="34" charset="0"/>
                <a:cs typeface="Arial" panose="020B0604020202020204" pitchFamily="34" charset="0"/>
              </a:rPr>
              <a:t>клиентов</a:t>
            </a:r>
            <a:r>
              <a:rPr sz="1700" spc="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0" dirty="0">
                <a:latin typeface="Arial" panose="020B0604020202020204" pitchFamily="34" charset="0"/>
                <a:cs typeface="Arial" panose="020B0604020202020204" pitchFamily="34" charset="0"/>
              </a:rPr>
              <a:t>пенсионного</a:t>
            </a:r>
          </a:p>
          <a:p>
            <a:pPr marL="1917700">
              <a:lnSpc>
                <a:spcPct val="100000"/>
              </a:lnSpc>
            </a:pPr>
            <a:r>
              <a:rPr sz="1700" spc="-15" dirty="0">
                <a:latin typeface="Arial" panose="020B0604020202020204" pitchFamily="34" charset="0"/>
                <a:cs typeface="Arial" panose="020B0604020202020204" pitchFamily="34" charset="0"/>
              </a:rPr>
              <a:t>возраста, </a:t>
            </a: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а к </a:t>
            </a:r>
            <a:r>
              <a:rPr sz="1700" spc="-5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sz="1700" spc="-20" dirty="0"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sz="17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пенсионеры </a:t>
            </a:r>
            <a:r>
              <a:rPr sz="1700" b="1" spc="-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составят </a:t>
            </a:r>
            <a:r>
              <a:rPr sz="17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 30% </a:t>
            </a:r>
            <a:r>
              <a:rPr sz="1700" b="1" spc="-1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клиентской</a:t>
            </a:r>
            <a:r>
              <a:rPr sz="1700" b="1" spc="15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базы</a:t>
            </a:r>
            <a:endParaRPr sz="1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7700" indent="-342900">
              <a:lnSpc>
                <a:spcPct val="100000"/>
              </a:lnSpc>
              <a:spcBef>
                <a:spcPts val="600"/>
              </a:spcBef>
              <a:buClr>
                <a:srgbClr val="C71246"/>
              </a:buClr>
              <a:buFont typeface="Courier New"/>
              <a:buChar char="o"/>
              <a:tabLst>
                <a:tab pos="1918970" algn="l"/>
              </a:tabLst>
            </a:pPr>
            <a:r>
              <a:rPr sz="1700" spc="-5" dirty="0" err="1">
                <a:latin typeface="Arial" panose="020B0604020202020204" pitchFamily="34" charset="0"/>
                <a:cs typeface="Arial" panose="020B0604020202020204" pitchFamily="34" charset="0"/>
              </a:rPr>
              <a:t>Банк</a:t>
            </a:r>
            <a:r>
              <a:rPr sz="17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>
                <a:latin typeface="Arial" panose="020B0604020202020204" pitchFamily="34" charset="0"/>
                <a:cs typeface="Arial" panose="020B0604020202020204" pitchFamily="34" charset="0"/>
              </a:rPr>
              <a:t>войдет</a:t>
            </a:r>
            <a:r>
              <a:rPr sz="17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7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ТОП-2 </a:t>
            </a: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Банков по </a:t>
            </a:r>
            <a:r>
              <a:rPr sz="1700" spc="-15" dirty="0">
                <a:latin typeface="Arial" panose="020B0604020202020204" pitchFamily="34" charset="0"/>
                <a:cs typeface="Arial" panose="020B0604020202020204" pitchFamily="34" charset="0"/>
              </a:rPr>
              <a:t>размеру </a:t>
            </a:r>
            <a:r>
              <a:rPr sz="1700" spc="-20" dirty="0">
                <a:latin typeface="Arial" panose="020B0604020202020204" pitchFamily="34" charset="0"/>
                <a:cs typeface="Arial" panose="020B0604020202020204" pitchFamily="34" charset="0"/>
              </a:rPr>
              <a:t>базы</a:t>
            </a:r>
            <a:r>
              <a:rPr sz="17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5" dirty="0">
                <a:latin typeface="Arial" panose="020B0604020202020204" pitchFamily="34" charset="0"/>
                <a:cs typeface="Arial" panose="020B0604020202020204" pitchFamily="34" charset="0"/>
              </a:rPr>
              <a:t>клиентов-пенсионеров</a:t>
            </a:r>
          </a:p>
          <a:p>
            <a:pPr marL="139700">
              <a:lnSpc>
                <a:spcPct val="100000"/>
              </a:lnSpc>
            </a:pPr>
            <a:endParaRPr lang="ru-RU"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>
              <a:lnSpc>
                <a:spcPct val="100000"/>
              </a:lnSpc>
            </a:pPr>
            <a:r>
              <a:rPr sz="1600" b="1" spc="-10" dirty="0">
                <a:solidFill>
                  <a:srgbClr val="31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</a:t>
            </a:r>
            <a:r>
              <a:rPr sz="1600" b="1" spc="-15" dirty="0">
                <a:solidFill>
                  <a:srgbClr val="31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</a:t>
            </a:r>
            <a:r>
              <a:rPr sz="1600" b="1" spc="-5" dirty="0">
                <a:solidFill>
                  <a:srgbClr val="31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sz="1600" b="1" spc="-10" dirty="0">
                <a:solidFill>
                  <a:srgbClr val="31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ПЕНСИОНЕРОВ, </a:t>
            </a:r>
            <a:r>
              <a:rPr sz="1600" b="1" spc="-15" dirty="0">
                <a:solidFill>
                  <a:srgbClr val="31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ПОЛУЧАЮЩИХ </a:t>
            </a:r>
            <a:r>
              <a:rPr sz="1600" b="1" spc="-5" dirty="0">
                <a:solidFill>
                  <a:srgbClr val="31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ПЕНСИЮ НА </a:t>
            </a:r>
            <a:r>
              <a:rPr sz="1600" b="1" spc="-15" dirty="0">
                <a:solidFill>
                  <a:srgbClr val="31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СЧЁТ </a:t>
            </a:r>
            <a:r>
              <a:rPr sz="1600" b="1" spc="-5" dirty="0">
                <a:solidFill>
                  <a:srgbClr val="31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600" b="1" spc="-30" dirty="0">
                <a:solidFill>
                  <a:srgbClr val="31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r>
              <a:rPr sz="1600" b="1" spc="270" dirty="0">
                <a:solidFill>
                  <a:srgbClr val="31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5" dirty="0">
                <a:solidFill>
                  <a:srgbClr val="31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БАНКЕ: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149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27355" algn="l"/>
              </a:tabLst>
            </a:pPr>
            <a:r>
              <a:rPr sz="12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бесплатный 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Сберегательный счет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картой </a:t>
            </a:r>
            <a:r>
              <a:rPr sz="12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Национальной платежной </a:t>
            </a:r>
            <a:r>
              <a:rPr sz="1200" b="1" spc="-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sz="1200" b="1" spc="30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«Мир»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149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27355" algn="l"/>
              </a:tabLst>
            </a:pPr>
            <a:r>
              <a:rPr sz="12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повышенные ставки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ежемесячному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начислению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процентов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минимальный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остаток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Сберегательному</a:t>
            </a:r>
            <a:r>
              <a:rPr sz="12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счету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1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бесплатные переводы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Сберегательному счету между всеми клиентами Почта Банка</a:t>
            </a:r>
          </a:p>
          <a:p>
            <a:pPr marL="3111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 средств за покупки в аптеках, на автозаправках, городском транспорте, пригородных электропоездах, такси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149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27355" algn="l"/>
              </a:tabLst>
            </a:pPr>
            <a:r>
              <a:rPr sz="1200" b="1" spc="-1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льготные</a:t>
            </a:r>
            <a:r>
              <a:rPr sz="1200" b="1" spc="-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кредиту наличными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2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расширенная программа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финансовой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защиты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149" indent="-17145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27355" algn="l"/>
              </a:tabLst>
            </a:pP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оплачивать </a:t>
            </a:r>
            <a:r>
              <a:rPr sz="12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</a:t>
            </a:r>
            <a:r>
              <a:rPr sz="12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</a:t>
            </a:r>
            <a:r>
              <a:rPr sz="1200" b="1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sz="12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или с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минимальной</a:t>
            </a:r>
            <a:r>
              <a:rPr sz="1200" spc="3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комиссией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149" indent="-171450">
              <a:lnSpc>
                <a:spcPct val="100000"/>
              </a:lnSpc>
              <a:spcBef>
                <a:spcPts val="605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27355" algn="l"/>
              </a:tabLst>
            </a:pP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бесплатное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снятие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наличных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банкоматах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и POS-терминалах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Банка, а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банкоматах </a:t>
            </a:r>
            <a:r>
              <a:rPr sz="1200" spc="-25" dirty="0" err="1">
                <a:latin typeface="Arial" panose="020B0604020202020204" pitchFamily="34" charset="0"/>
                <a:cs typeface="Arial" panose="020B0604020202020204" pitchFamily="34" charset="0"/>
              </a:rPr>
              <a:t>Группы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ВТБ</a:t>
            </a:r>
            <a:endParaRPr lang="ru-RU" sz="1200" spc="-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149" indent="-171450">
              <a:spcBef>
                <a:spcPts val="605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27355" algn="l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Бесплатный сервис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«Линия заботы»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пенсионеров, получающих пенсию на счет в Почта Банке: консультации по юридическим, медицинским и социальным вопросам, в том числе всему перечню полагающихся льгот.</a:t>
            </a:r>
          </a:p>
          <a:p>
            <a:pPr marL="426084" indent="-286385">
              <a:lnSpc>
                <a:spcPct val="100000"/>
              </a:lnSpc>
              <a:spcBef>
                <a:spcPts val="605"/>
              </a:spcBef>
              <a:buClr>
                <a:srgbClr val="C00000"/>
              </a:buClr>
              <a:buFont typeface="Courier New"/>
              <a:buChar char="o"/>
              <a:tabLst>
                <a:tab pos="427355" algn="l"/>
              </a:tabLst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46890" y="5715000"/>
            <a:ext cx="1110996" cy="1040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8797" y="5542122"/>
            <a:ext cx="1082039" cy="822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10600" y="5549692"/>
            <a:ext cx="1202436" cy="1284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02823" y="234695"/>
            <a:ext cx="1459992" cy="723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815" y="958595"/>
            <a:ext cx="1394300" cy="1246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xmlns="" id="{C4447ECA-DFAD-47C7-9420-3383C06016FB}"/>
              </a:ext>
            </a:extLst>
          </p:cNvPr>
          <p:cNvSpPr txBox="1">
            <a:spLocks/>
          </p:cNvSpPr>
          <p:nvPr/>
        </p:nvSpPr>
        <p:spPr>
          <a:xfrm>
            <a:off x="482295" y="473202"/>
            <a:ext cx="49631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1pPr>
            <a:lvl2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2pPr>
            <a:lvl3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3pPr>
            <a:lvl4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4pPr>
            <a:lvl5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5pPr>
            <a:lvl6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6pPr>
            <a:lvl7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7pPr>
            <a:lvl8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8pPr>
            <a:lvl9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7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DIN Pro Bold"/>
                <a:ea typeface="DIN Pro Bold"/>
                <a:cs typeface="DIN Pro Bold"/>
                <a:sym typeface="DIN Pro Bold"/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ru-RU" sz="2800" b="1" kern="0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ПЕНСИОННАЯ</a:t>
            </a:r>
            <a:r>
              <a:rPr lang="ru-RU" sz="28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0" spc="-4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2">
            <a:extLst>
              <a:ext uri="{FF2B5EF4-FFF2-40B4-BE49-F238E27FC236}">
                <a16:creationId xmlns:a16="http://schemas.microsoft.com/office/drawing/2014/main" xmlns="" id="{79E871FA-C1BC-4CBB-AA38-2EE6CE083B83}"/>
              </a:ext>
            </a:extLst>
          </p:cNvPr>
          <p:cNvSpPr txBox="1">
            <a:spLocks/>
          </p:cNvSpPr>
          <p:nvPr/>
        </p:nvSpPr>
        <p:spPr>
          <a:xfrm>
            <a:off x="394512" y="276860"/>
            <a:ext cx="4103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ЗАРПЛАТНЫЙ</a:t>
            </a:r>
            <a:r>
              <a:rPr kumimoji="0" lang="ru-RU" sz="2800" b="1" i="0" u="none" strike="noStrike" kern="0" cap="none" spc="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800" b="1" i="0" u="none" strike="noStrike" kern="0" cap="none" spc="-5" normalizeH="0" baseline="0" noProof="0" dirty="0">
                <a:ln>
                  <a:noFill/>
                </a:ln>
                <a:solidFill>
                  <a:srgbClr val="CC003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ПРОЕКТ</a:t>
            </a:r>
          </a:p>
        </p:txBody>
      </p:sp>
      <p:sp>
        <p:nvSpPr>
          <p:cNvPr id="4" name="object 43">
            <a:extLst>
              <a:ext uri="{FF2B5EF4-FFF2-40B4-BE49-F238E27FC236}">
                <a16:creationId xmlns:a16="http://schemas.microsoft.com/office/drawing/2014/main" xmlns="" id="{3B536314-032B-4BF3-9DD8-66D4A871FEC2}"/>
              </a:ext>
            </a:extLst>
          </p:cNvPr>
          <p:cNvSpPr txBox="1"/>
          <p:nvPr/>
        </p:nvSpPr>
        <p:spPr>
          <a:xfrm>
            <a:off x="1143000" y="926142"/>
            <a:ext cx="5791200" cy="125547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6000"/>
            <a:r>
              <a:rPr sz="1650" b="1" spc="10" dirty="0">
                <a:solidFill>
                  <a:srgbClr val="CC003C"/>
                </a:solidFill>
                <a:latin typeface="Arial"/>
                <a:cs typeface="Arial"/>
              </a:rPr>
              <a:t>Выгодно </a:t>
            </a:r>
            <a:r>
              <a:rPr sz="1650" b="1" spc="15" dirty="0">
                <a:solidFill>
                  <a:srgbClr val="CC003C"/>
                </a:solidFill>
                <a:latin typeface="Arial"/>
                <a:cs typeface="Arial"/>
              </a:rPr>
              <a:t>для</a:t>
            </a:r>
            <a:r>
              <a:rPr sz="1650" b="1" spc="-40" dirty="0">
                <a:solidFill>
                  <a:srgbClr val="CC003C"/>
                </a:solidFill>
                <a:latin typeface="Arial"/>
                <a:cs typeface="Arial"/>
              </a:rPr>
              <a:t> </a:t>
            </a:r>
            <a:r>
              <a:rPr sz="1650" b="1" spc="10" dirty="0" err="1">
                <a:solidFill>
                  <a:srgbClr val="CC003C"/>
                </a:solidFill>
                <a:latin typeface="Arial"/>
                <a:cs typeface="Arial"/>
              </a:rPr>
              <a:t>организации</a:t>
            </a:r>
            <a:r>
              <a:rPr sz="1650" b="1" spc="10" dirty="0">
                <a:solidFill>
                  <a:srgbClr val="CC003C"/>
                </a:solidFill>
                <a:latin typeface="Arial"/>
                <a:cs typeface="Arial"/>
              </a:rPr>
              <a:t>:</a:t>
            </a:r>
            <a:endParaRPr lang="ru-RU" sz="1650" b="1" spc="10" dirty="0">
              <a:solidFill>
                <a:srgbClr val="CC003C"/>
              </a:solidFill>
              <a:latin typeface="Arial"/>
              <a:cs typeface="Arial"/>
            </a:endParaRPr>
          </a:p>
          <a:p>
            <a:pPr marL="36000">
              <a:spcAft>
                <a:spcPts val="600"/>
              </a:spcAft>
            </a:pPr>
            <a:endParaRPr sz="11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1250" dirty="0">
                <a:solidFill>
                  <a:srgbClr val="001688"/>
                </a:solidFill>
                <a:latin typeface="Arial"/>
                <a:cs typeface="Arial"/>
              </a:rPr>
              <a:t>Зачисление </a:t>
            </a:r>
            <a:r>
              <a:rPr sz="1250" spc="5" dirty="0">
                <a:solidFill>
                  <a:srgbClr val="001688"/>
                </a:solidFill>
                <a:latin typeface="Arial"/>
                <a:cs typeface="Arial"/>
              </a:rPr>
              <a:t>денежных </a:t>
            </a:r>
            <a:r>
              <a:rPr sz="1250" dirty="0">
                <a:solidFill>
                  <a:srgbClr val="001688"/>
                </a:solidFill>
                <a:latin typeface="Arial"/>
                <a:cs typeface="Arial"/>
              </a:rPr>
              <a:t>средств на </a:t>
            </a:r>
            <a:r>
              <a:rPr sz="1250" spc="-10" dirty="0">
                <a:solidFill>
                  <a:srgbClr val="001688"/>
                </a:solidFill>
                <a:latin typeface="Arial"/>
                <a:cs typeface="Arial"/>
              </a:rPr>
              <a:t>счета</a:t>
            </a:r>
            <a:r>
              <a:rPr sz="1250" spc="45" dirty="0">
                <a:solidFill>
                  <a:srgbClr val="001688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001688"/>
                </a:solidFill>
                <a:latin typeface="Arial"/>
                <a:cs typeface="Arial"/>
              </a:rPr>
              <a:t>сотрудников;</a:t>
            </a:r>
            <a:endParaRPr sz="12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1250" dirty="0">
                <a:solidFill>
                  <a:srgbClr val="001688"/>
                </a:solidFill>
                <a:latin typeface="Arial"/>
                <a:cs typeface="Arial"/>
              </a:rPr>
              <a:t>Выпуск карт</a:t>
            </a:r>
            <a:r>
              <a:rPr sz="1250" spc="40" dirty="0">
                <a:solidFill>
                  <a:srgbClr val="001688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001688"/>
                </a:solidFill>
                <a:latin typeface="Arial"/>
                <a:cs typeface="Arial"/>
              </a:rPr>
              <a:t>сотрудникам;</a:t>
            </a:r>
            <a:endParaRPr sz="12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1250" dirty="0">
                <a:solidFill>
                  <a:srgbClr val="001688"/>
                </a:solidFill>
                <a:latin typeface="Arial"/>
                <a:cs typeface="Arial"/>
              </a:rPr>
              <a:t>Дистанционное Банковское</a:t>
            </a:r>
            <a:r>
              <a:rPr sz="1250" spc="40" dirty="0">
                <a:solidFill>
                  <a:srgbClr val="001688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001688"/>
                </a:solidFill>
                <a:latin typeface="Arial"/>
                <a:cs typeface="Arial"/>
              </a:rPr>
              <a:t>Обслуживание</a:t>
            </a:r>
            <a:r>
              <a:rPr sz="1150" dirty="0">
                <a:solidFill>
                  <a:srgbClr val="001688"/>
                </a:solidFill>
                <a:latin typeface="Arial"/>
                <a:cs typeface="Arial"/>
              </a:rPr>
              <a:t>.</a:t>
            </a:r>
            <a:endParaRPr sz="11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49">
            <a:extLst>
              <a:ext uri="{FF2B5EF4-FFF2-40B4-BE49-F238E27FC236}">
                <a16:creationId xmlns:a16="http://schemas.microsoft.com/office/drawing/2014/main" xmlns="" id="{DD30CDA5-5588-4B49-9C64-77F767F8D9C1}"/>
              </a:ext>
            </a:extLst>
          </p:cNvPr>
          <p:cNvSpPr/>
          <p:nvPr/>
        </p:nvSpPr>
        <p:spPr>
          <a:xfrm>
            <a:off x="336263" y="1474183"/>
            <a:ext cx="670560" cy="676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47">
            <a:extLst>
              <a:ext uri="{FF2B5EF4-FFF2-40B4-BE49-F238E27FC236}">
                <a16:creationId xmlns:a16="http://schemas.microsoft.com/office/drawing/2014/main" xmlns="" id="{19D4C0A7-E673-4C4B-A215-FC790FD20706}"/>
              </a:ext>
            </a:extLst>
          </p:cNvPr>
          <p:cNvSpPr/>
          <p:nvPr/>
        </p:nvSpPr>
        <p:spPr>
          <a:xfrm>
            <a:off x="8077200" y="5548731"/>
            <a:ext cx="1775055" cy="1332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BADFF9D-2E25-4C9B-B458-96B23D18CA5E}"/>
              </a:ext>
            </a:extLst>
          </p:cNvPr>
          <p:cNvSpPr/>
          <p:nvPr/>
        </p:nvSpPr>
        <p:spPr>
          <a:xfrm>
            <a:off x="1143000" y="2409695"/>
            <a:ext cx="494352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50" b="1" dirty="0">
                <a:solidFill>
                  <a:srgbClr val="CC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Удобно для бухгалтера: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3D03BFA-BDE5-4FD1-A0BD-A25DB1B9E6B7}"/>
              </a:ext>
            </a:extLst>
          </p:cNvPr>
          <p:cNvSpPr/>
          <p:nvPr/>
        </p:nvSpPr>
        <p:spPr>
          <a:xfrm>
            <a:off x="914400" y="2984026"/>
            <a:ext cx="4572000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3127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Расчетного счета не требуется;</a:t>
            </a:r>
          </a:p>
          <a:p>
            <a:pPr marL="541338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3127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самостоятельного открытия счетов сотрудниками организации;</a:t>
            </a:r>
          </a:p>
          <a:p>
            <a:pPr marL="541338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3127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Частичное исполнение ведомости выплат в случае наличия ошибок (зачисление средств по всем верным записям и возврат средств по ошибочным);</a:t>
            </a:r>
          </a:p>
          <a:p>
            <a:pPr marL="541338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3127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Зачисление средств день в день;</a:t>
            </a:r>
          </a:p>
          <a:p>
            <a:pPr marL="541338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3127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требуется уведомления Банка об увольнении сотрудников.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511D096-FB78-4BE9-B746-5825C2D3BBDD}"/>
              </a:ext>
            </a:extLst>
          </p:cNvPr>
          <p:cNvSpPr/>
          <p:nvPr/>
        </p:nvSpPr>
        <p:spPr>
          <a:xfrm rot="10800000" flipV="1">
            <a:off x="6019800" y="981258"/>
            <a:ext cx="533400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50" b="1" dirty="0">
                <a:solidFill>
                  <a:srgbClr val="CC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Выгодно для сотрудников</a:t>
            </a:r>
          </a:p>
        </p:txBody>
      </p:sp>
      <p:sp>
        <p:nvSpPr>
          <p:cNvPr id="12" name="Shape 301">
            <a:extLst>
              <a:ext uri="{FF2B5EF4-FFF2-40B4-BE49-F238E27FC236}">
                <a16:creationId xmlns:a16="http://schemas.microsoft.com/office/drawing/2014/main" xmlns="" id="{3F0CE8E6-933D-44D4-950F-7ECDA95FFF25}"/>
              </a:ext>
            </a:extLst>
          </p:cNvPr>
          <p:cNvSpPr/>
          <p:nvPr/>
        </p:nvSpPr>
        <p:spPr>
          <a:xfrm>
            <a:off x="6019800" y="1519006"/>
            <a:ext cx="5812982" cy="42866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312779"/>
                </a:solidFill>
                <a:latin typeface="Arial" panose="020B0604020202020204" pitchFamily="34" charset="0"/>
                <a:ea typeface="Pragmatica Slabserif"/>
                <a:cs typeface="Arial" panose="020B0604020202020204" pitchFamily="34" charset="0"/>
              </a:rPr>
              <a:t>Начисление до 6% на минимальный остаток средств</a:t>
            </a:r>
            <a:r>
              <a:rPr lang="en-US" sz="1250" dirty="0">
                <a:solidFill>
                  <a:srgbClr val="312779"/>
                </a:solidFill>
                <a:latin typeface="Arial" panose="020B0604020202020204" pitchFamily="34" charset="0"/>
                <a:ea typeface="Pragmatica Slabserif"/>
                <a:cs typeface="Arial" panose="020B0604020202020204" pitchFamily="34" charset="0"/>
              </a:rPr>
              <a:t> </a:t>
            </a:r>
            <a:r>
              <a:rPr lang="ru-RU" sz="1250" dirty="0">
                <a:solidFill>
                  <a:srgbClr val="312779"/>
                </a:solidFill>
                <a:latin typeface="Arial" panose="020B0604020202020204" pitchFamily="34" charset="0"/>
                <a:ea typeface="Pragmatica Slabserif"/>
                <a:cs typeface="Arial" panose="020B0604020202020204" pitchFamily="34" charset="0"/>
              </a:rPr>
              <a:t>на счете</a:t>
            </a:r>
            <a:r>
              <a:rPr lang="en-US" sz="1250" dirty="0">
                <a:solidFill>
                  <a:srgbClr val="312779"/>
                </a:solidFill>
                <a:latin typeface="Arial" panose="020B0604020202020204" pitchFamily="34" charset="0"/>
                <a:ea typeface="Pragmatica Slabserif"/>
                <a:cs typeface="Arial" panose="020B0604020202020204" pitchFamily="34" charset="0"/>
              </a:rPr>
              <a:t>;</a:t>
            </a:r>
            <a:endParaRPr lang="ru-RU" sz="1250" dirty="0">
              <a:solidFill>
                <a:srgbClr val="312779"/>
              </a:solidFill>
              <a:latin typeface="Arial" panose="020B0604020202020204" pitchFamily="34" charset="0"/>
              <a:ea typeface="Pragmatica Slabserif"/>
              <a:cs typeface="Arial" panose="020B0604020202020204" pitchFamily="34" charset="0"/>
            </a:endParaRPr>
          </a:p>
          <a:p>
            <a:endParaRPr lang="ru-RU" sz="1250" dirty="0">
              <a:solidFill>
                <a:srgbClr val="312779"/>
              </a:solidFill>
              <a:latin typeface="Arial" panose="020B0604020202020204" pitchFamily="34" charset="0"/>
              <a:ea typeface="Pragmatica Slabserif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err="1">
                <a:solidFill>
                  <a:srgbClr val="3127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Кэшбэк</a:t>
            </a:r>
            <a:r>
              <a:rPr lang="ru-RU" sz="1250" dirty="0">
                <a:solidFill>
                  <a:srgbClr val="3127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3% при оплате картой в аптеках, на автозаправках, в городском транспорте, пригородных электропоездах, такси;</a:t>
            </a:r>
          </a:p>
          <a:p>
            <a:endParaRPr lang="ru-RU" sz="1250" dirty="0">
              <a:solidFill>
                <a:srgbClr val="3127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312779"/>
                </a:solidFill>
                <a:latin typeface="Arial" panose="020B0604020202020204" pitchFamily="34" charset="0"/>
                <a:ea typeface="Pragmatica Slabserif"/>
                <a:cs typeface="Arial" panose="020B0604020202020204" pitchFamily="34" charset="0"/>
              </a:rPr>
              <a:t>Выпуск и обслуживание именной карты «МИР»;</a:t>
            </a:r>
          </a:p>
          <a:p>
            <a:endParaRPr lang="ru-RU" sz="1250" dirty="0">
              <a:solidFill>
                <a:srgbClr val="312779"/>
              </a:solidFill>
              <a:latin typeface="Arial" panose="020B0604020202020204" pitchFamily="34" charset="0"/>
              <a:ea typeface="Pragmatica Slabserif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312779"/>
                </a:solidFill>
                <a:latin typeface="Arial" panose="020B0604020202020204" pitchFamily="34" charset="0"/>
                <a:ea typeface="Pragmatica Slabserif"/>
                <a:cs typeface="Arial" panose="020B0604020202020204" pitchFamily="34" charset="0"/>
              </a:rPr>
              <a:t>Снятие наличных в широкой сети банкоматов ВТБ и пунктах выдачи наличных Почта Банка;</a:t>
            </a:r>
          </a:p>
          <a:p>
            <a:r>
              <a:rPr lang="en-US" sz="1250" dirty="0">
                <a:solidFill>
                  <a:srgbClr val="312779"/>
                </a:solidFill>
                <a:latin typeface="Arial" panose="020B0604020202020204" pitchFamily="34" charset="0"/>
                <a:ea typeface="Pragmatica Slabserif"/>
                <a:cs typeface="Arial" panose="020B0604020202020204" pitchFamily="34" charset="0"/>
              </a:rPr>
              <a:t> </a:t>
            </a:r>
            <a:endParaRPr lang="ru-RU" sz="1250" dirty="0">
              <a:solidFill>
                <a:srgbClr val="312779"/>
              </a:solidFill>
              <a:latin typeface="Arial" panose="020B0604020202020204" pitchFamily="34" charset="0"/>
              <a:ea typeface="Pragmatica Slabserif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312779"/>
                </a:solidFill>
                <a:latin typeface="Arial" panose="020B0604020202020204" pitchFamily="34" charset="0"/>
                <a:ea typeface="Pragmatica Slabserif"/>
                <a:cs typeface="Arial" panose="020B0604020202020204" pitchFamily="34" charset="0"/>
              </a:rPr>
              <a:t>Подключение и обслуживание Мобильного и Интернет-банка;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50" dirty="0">
              <a:solidFill>
                <a:srgbClr val="312779"/>
              </a:solidFill>
              <a:latin typeface="Arial" panose="020B0604020202020204" pitchFamily="34" charset="0"/>
              <a:ea typeface="Pragmatica Slabserif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312779"/>
                </a:solidFill>
                <a:latin typeface="Arial" panose="020B0604020202020204" pitchFamily="34" charset="0"/>
                <a:ea typeface="Pragmatica Slabserif"/>
                <a:cs typeface="Arial" panose="020B0604020202020204" pitchFamily="34" charset="0"/>
              </a:rPr>
              <a:t>Все переводы клиентам Почта Банка со «Сберегательного счета» 0 </a:t>
            </a:r>
            <a:r>
              <a:rPr lang="ru-RU" sz="1250" dirty="0" err="1">
                <a:solidFill>
                  <a:srgbClr val="312779"/>
                </a:solidFill>
                <a:latin typeface="Arial" panose="020B0604020202020204" pitchFamily="34" charset="0"/>
                <a:ea typeface="Pragmatica Slabserif"/>
                <a:cs typeface="Arial" panose="020B0604020202020204" pitchFamily="34" charset="0"/>
              </a:rPr>
              <a:t>руб</a:t>
            </a:r>
            <a:r>
              <a:rPr lang="ru-RU" sz="1250" dirty="0">
                <a:solidFill>
                  <a:srgbClr val="312779"/>
                </a:solidFill>
                <a:latin typeface="Arial" panose="020B0604020202020204" pitchFamily="34" charset="0"/>
                <a:ea typeface="Pragmatica Slabserif"/>
                <a:cs typeface="Arial" panose="020B0604020202020204" pitchFamily="34" charset="0"/>
              </a:rPr>
              <a:t> по все стране;</a:t>
            </a:r>
          </a:p>
          <a:p>
            <a:endParaRPr lang="ru-RU" sz="1250" dirty="0">
              <a:solidFill>
                <a:srgbClr val="312779"/>
              </a:solidFill>
              <a:latin typeface="Arial" panose="020B0604020202020204" pitchFamily="34" charset="0"/>
              <a:ea typeface="Pragmatica Slabserif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312779"/>
                </a:solidFill>
                <a:latin typeface="Arial" panose="020B0604020202020204" pitchFamily="34" charset="0"/>
                <a:ea typeface="Pragmatica Slabserif"/>
                <a:cs typeface="Arial" panose="020B0604020202020204" pitchFamily="34" charset="0"/>
              </a:rPr>
              <a:t>Пополнение счёта с карт других банков через Мобильный и Интернет-банк (от 3 тыс. руб.);</a:t>
            </a:r>
          </a:p>
          <a:p>
            <a:endParaRPr lang="ru-RU" sz="1250" dirty="0">
              <a:solidFill>
                <a:srgbClr val="312779"/>
              </a:solidFill>
              <a:latin typeface="Arial" panose="020B0604020202020204" pitchFamily="34" charset="0"/>
              <a:ea typeface="Pragmatica Slabserif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3127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использовать </a:t>
            </a:r>
            <a:r>
              <a:rPr lang="ru-RU" sz="1250" dirty="0" err="1">
                <a:solidFill>
                  <a:srgbClr val="3127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Samsung</a:t>
            </a:r>
            <a:r>
              <a:rPr lang="ru-RU" sz="1250" dirty="0">
                <a:solidFill>
                  <a:srgbClr val="3127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50" dirty="0" err="1">
                <a:solidFill>
                  <a:srgbClr val="3127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ru-RU" sz="1250" dirty="0">
                <a:solidFill>
                  <a:srgbClr val="3127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1250" dirty="0">
              <a:solidFill>
                <a:srgbClr val="3127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3127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 дебетовой «Карты для покупок для зарплатных клиентов» </a:t>
            </a:r>
            <a:r>
              <a:rPr lang="en-US" sz="1250" dirty="0">
                <a:solidFill>
                  <a:srgbClr val="3127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</a:t>
            </a:r>
            <a:r>
              <a:rPr lang="ru-RU" sz="1250" dirty="0">
                <a:solidFill>
                  <a:srgbClr val="3127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50" dirty="0">
                <a:solidFill>
                  <a:srgbClr val="3127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Platinum</a:t>
            </a:r>
            <a:r>
              <a:rPr lang="ru-RU" sz="1250" dirty="0">
                <a:solidFill>
                  <a:srgbClr val="3127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013C196-3258-4B67-83E3-C5DEABAC39C3}"/>
              </a:ext>
            </a:extLst>
          </p:cNvPr>
          <p:cNvSpPr/>
          <p:nvPr/>
        </p:nvSpPr>
        <p:spPr>
          <a:xfrm>
            <a:off x="609600" y="5343460"/>
            <a:ext cx="480060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в любой точке России независимо от региона оформления зарплатной карты;</a:t>
            </a:r>
          </a:p>
          <a:p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условия по кредитным продуктам </a:t>
            </a:r>
          </a:p>
          <a:p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зарплатных клиентов</a:t>
            </a:r>
          </a:p>
          <a:p>
            <a:pPr algn="just"/>
            <a:endParaRPr lang="ru-RU" sz="2400" dirty="0">
              <a:solidFill>
                <a:srgbClr val="CC00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xmlns="" id="{874099B0-2988-4E73-9EE5-99B0F330048F}"/>
              </a:ext>
            </a:extLst>
          </p:cNvPr>
          <p:cNvSpPr/>
          <p:nvPr/>
        </p:nvSpPr>
        <p:spPr>
          <a:xfrm>
            <a:off x="10381488" y="251459"/>
            <a:ext cx="1453896" cy="719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594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0">
            <a:extLst>
              <a:ext uri="{FF2B5EF4-FFF2-40B4-BE49-F238E27FC236}">
                <a16:creationId xmlns:a16="http://schemas.microsoft.com/office/drawing/2014/main" xmlns="" id="{A232176F-06E5-4529-8193-8FDEEA0EC63A}"/>
              </a:ext>
            </a:extLst>
          </p:cNvPr>
          <p:cNvSpPr/>
          <p:nvPr/>
        </p:nvSpPr>
        <p:spPr>
          <a:xfrm>
            <a:off x="10591379" y="152400"/>
            <a:ext cx="1463040" cy="725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BD05A54-2CB0-426D-B23E-1ECD2D756620}"/>
              </a:ext>
            </a:extLst>
          </p:cNvPr>
          <p:cNvSpPr/>
          <p:nvPr/>
        </p:nvSpPr>
        <p:spPr>
          <a:xfrm>
            <a:off x="381000" y="179752"/>
            <a:ext cx="990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60" dirty="0">
                <a:solidFill>
                  <a:srgbClr val="C00000"/>
                </a:solidFill>
                <a:latin typeface="Arial"/>
                <a:cs typeface="Arial"/>
              </a:rPr>
              <a:t>ВКЛАДЫ</a:t>
            </a:r>
            <a:endParaRPr lang="ru-RU" sz="28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75CB214-A188-4CC1-B5D4-14FE7A065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99" y="6095405"/>
            <a:ext cx="393955" cy="39395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AA9A26C-AE74-49A4-B998-F16E79EDF5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77" y="6121996"/>
            <a:ext cx="345730" cy="34573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1D48D98-D6E8-4F3B-BE45-D358CCB261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145998" y="6044732"/>
            <a:ext cx="390356" cy="39035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3D03BD3-3ECD-47FE-9EEB-689A5B9D93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57" y="6039949"/>
            <a:ext cx="360062" cy="36006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6140AF36-95AE-442E-A4A2-7FAE951ED8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242" y="907131"/>
            <a:ext cx="2665990" cy="512081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45CAA1C-3EB0-48FA-B9B5-51660F1EEBBF}"/>
              </a:ext>
            </a:extLst>
          </p:cNvPr>
          <p:cNvSpPr/>
          <p:nvPr/>
        </p:nvSpPr>
        <p:spPr>
          <a:xfrm>
            <a:off x="466725" y="751344"/>
            <a:ext cx="1141786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ВКЛАД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«КАПИТАЛЬНЫЙ»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ВЫБЕРИ СРОК ВКЛАДА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• Ставка до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6,4%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годовых на 181 день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• Ставка до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6,5%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годовых на 367 дней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• Ставка до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6,5%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годовых на 546 дней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• Сумма от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тыс. рублей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• Выплата процентов – в конце срока вклада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ВКЛАД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«ДОХОДНЫЙ»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ЕЖЕМЕСЯЧНАЯ ВЫПЛАТА ПРОЦЕНТОВ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• Ставка от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6,0%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6,1%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годовых на 367 дней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• Сумма от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тыс. рублей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• Выплата процентов – ежемесячно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ВКЛАД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«НАКОПИТЕЛЬНЫЙ»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ПОПОЛНЯЕМЫЙ,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ДОСРОЧНЫМ ЗАКРЫТИЕМ БЕЗ ПОТЕРИ ВЫПЛАЧЕННЫХ ПРОЦЕНТОВ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• Ставка до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6,03%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(с капитализацией) годовых на 367 дней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• Сумма от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тыс. рублей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• Ежеквартальная выплата процентов 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+ 0,25% годовых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открытии вклада в «Почта Банк Онлайн»; </a:t>
            </a:r>
          </a:p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пенсионерам (тариф «Пенсионный», «Зарплатный пенсионер»)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 К СТАВКЕ ПО ВКЛАДУ: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БЕЗОПАСНОСТЬ НАКОПЛЕНИЙ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Счета и вклады «Почта Банка» застрахованы в соответствии с законодательством Российской Федерации. Вы можете быть уверены, что ваши деньги находятся под надёжной защитой государства.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0951AD-8884-4875-A0CA-188125AA19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8963" y="5323575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889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</TotalTime>
  <Words>1929</Words>
  <Application>Microsoft Office PowerPoint</Application>
  <PresentationFormat>Широкоэкранный</PresentationFormat>
  <Paragraphs>318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DIN Pro Black</vt:lpstr>
      <vt:lpstr>DIN Pro Bold</vt:lpstr>
      <vt:lpstr>Helvetica</vt:lpstr>
      <vt:lpstr>Helvetica Light</vt:lpstr>
      <vt:lpstr>Pragmatica Slabserif</vt:lpstr>
      <vt:lpstr>Pragmatica Slabserif Bold</vt:lpstr>
      <vt:lpstr>Pragmatica Slabserif Medium</vt:lpstr>
      <vt:lpstr>Times New Roman</vt:lpstr>
      <vt:lpstr>Wingdings</vt:lpstr>
      <vt:lpstr>Office Theme</vt:lpstr>
      <vt:lpstr>Специальное оформление</vt:lpstr>
      <vt:lpstr>1_Office Theme</vt:lpstr>
      <vt:lpstr>Презентация PowerPoint</vt:lpstr>
      <vt:lpstr>ПОЧТА БАНК – СОЦИАЛЬНЫЙ ПРОЕКТ</vt:lpstr>
      <vt:lpstr>ГЕОГРАФИЯ ПРИСУТСТВИЯ на 01.07.2018 г.</vt:lpstr>
      <vt:lpstr>РАБОТА ПОЧТА БАНКА В СЕЛЬСКОЙ МЕСТНОСТИ</vt:lpstr>
      <vt:lpstr>Презентация PowerPoint</vt:lpstr>
      <vt:lpstr>СБЕРЕГАТЕЛЬНЫЙ СЧЁТ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ОБСЛУЖИВАНИЯ БИЗНЕСА В ПОЧТА БАНКЕ (открытие расчетного счета)</vt:lpstr>
      <vt:lpstr>ПРЕИМУЩЕСТВА ОБСЛУЖИВАНИЯ БИЗНЕСА В ПОЧТА БАНКЕ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Шульгин Роман Михайлович</dc:creator>
  <cp:lastModifiedBy>Гофман Лариса Владимировна</cp:lastModifiedBy>
  <cp:revision>87</cp:revision>
  <cp:lastPrinted>2018-08-16T07:23:36Z</cp:lastPrinted>
  <dcterms:created xsi:type="dcterms:W3CDTF">2018-05-29T11:12:17Z</dcterms:created>
  <dcterms:modified xsi:type="dcterms:W3CDTF">2018-08-20T01:31:31Z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2018-05-29T00:00:00Z</vt:filetime>
  </property>
</Properties>
</file>