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74" r:id="rId2"/>
    <p:sldId id="870" r:id="rId3"/>
    <p:sldId id="806" r:id="rId4"/>
    <p:sldId id="873" r:id="rId5"/>
    <p:sldId id="828" r:id="rId6"/>
    <p:sldId id="827" r:id="rId7"/>
    <p:sldId id="829" r:id="rId8"/>
    <p:sldId id="830" r:id="rId9"/>
    <p:sldId id="847" r:id="rId10"/>
    <p:sldId id="826" r:id="rId11"/>
    <p:sldId id="844" r:id="rId12"/>
    <p:sldId id="845" r:id="rId13"/>
    <p:sldId id="837" r:id="rId14"/>
    <p:sldId id="839" r:id="rId15"/>
    <p:sldId id="911" r:id="rId16"/>
    <p:sldId id="910" r:id="rId17"/>
    <p:sldId id="912" r:id="rId18"/>
    <p:sldId id="874" r:id="rId19"/>
    <p:sldId id="842" r:id="rId20"/>
    <p:sldId id="841" r:id="rId21"/>
    <p:sldId id="872" r:id="rId22"/>
    <p:sldId id="886" r:id="rId23"/>
    <p:sldId id="887" r:id="rId24"/>
    <p:sldId id="875" r:id="rId25"/>
    <p:sldId id="876" r:id="rId26"/>
    <p:sldId id="877" r:id="rId27"/>
    <p:sldId id="880" r:id="rId28"/>
    <p:sldId id="881" r:id="rId29"/>
    <p:sldId id="879" r:id="rId30"/>
    <p:sldId id="883" r:id="rId31"/>
    <p:sldId id="884" r:id="rId32"/>
    <p:sldId id="885" r:id="rId33"/>
    <p:sldId id="888" r:id="rId34"/>
    <p:sldId id="889" r:id="rId35"/>
    <p:sldId id="890" r:id="rId36"/>
    <p:sldId id="891" r:id="rId37"/>
    <p:sldId id="913" r:id="rId38"/>
    <p:sldId id="892" r:id="rId39"/>
    <p:sldId id="893" r:id="rId40"/>
    <p:sldId id="838" r:id="rId41"/>
    <p:sldId id="585" r:id="rId42"/>
    <p:sldId id="732" r:id="rId43"/>
    <p:sldId id="846" r:id="rId44"/>
    <p:sldId id="898" r:id="rId45"/>
    <p:sldId id="897" r:id="rId46"/>
    <p:sldId id="899" r:id="rId47"/>
    <p:sldId id="900" r:id="rId48"/>
    <p:sldId id="902" r:id="rId49"/>
    <p:sldId id="914" r:id="rId50"/>
    <p:sldId id="730" r:id="rId51"/>
    <p:sldId id="903" r:id="rId52"/>
    <p:sldId id="783" r:id="rId53"/>
    <p:sldId id="784" r:id="rId54"/>
    <p:sldId id="894" r:id="rId55"/>
    <p:sldId id="895" r:id="rId56"/>
    <p:sldId id="853" r:id="rId57"/>
    <p:sldId id="802" r:id="rId58"/>
    <p:sldId id="861" r:id="rId59"/>
    <p:sldId id="854" r:id="rId60"/>
    <p:sldId id="864" r:id="rId61"/>
    <p:sldId id="865" r:id="rId62"/>
    <p:sldId id="855" r:id="rId63"/>
    <p:sldId id="856" r:id="rId64"/>
    <p:sldId id="863" r:id="rId65"/>
    <p:sldId id="852" r:id="rId66"/>
    <p:sldId id="896" r:id="rId67"/>
    <p:sldId id="809" r:id="rId68"/>
    <p:sldId id="810" r:id="rId69"/>
    <p:sldId id="811" r:id="rId70"/>
    <p:sldId id="835" r:id="rId71"/>
    <p:sldId id="812" r:id="rId72"/>
    <p:sldId id="813" r:id="rId73"/>
    <p:sldId id="848" r:id="rId74"/>
    <p:sldId id="814" r:id="rId75"/>
    <p:sldId id="833" r:id="rId76"/>
    <p:sldId id="815" r:id="rId77"/>
    <p:sldId id="916" r:id="rId78"/>
    <p:sldId id="909" r:id="rId79"/>
    <p:sldId id="867" r:id="rId80"/>
    <p:sldId id="868" r:id="rId81"/>
    <p:sldId id="869" r:id="rId82"/>
    <p:sldId id="836" r:id="rId83"/>
    <p:sldId id="866" r:id="rId84"/>
    <p:sldId id="850" r:id="rId85"/>
    <p:sldId id="831" r:id="rId86"/>
    <p:sldId id="915" r:id="rId87"/>
    <p:sldId id="904" r:id="rId88"/>
    <p:sldId id="905" r:id="rId89"/>
    <p:sldId id="834" r:id="rId90"/>
    <p:sldId id="832" r:id="rId91"/>
    <p:sldId id="901" r:id="rId92"/>
    <p:sldId id="825" r:id="rId9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65A"/>
    <a:srgbClr val="E4465A"/>
    <a:srgbClr val="90CD59"/>
    <a:srgbClr val="444444"/>
    <a:srgbClr val="C3B8B9"/>
    <a:srgbClr val="D85734"/>
    <a:srgbClr val="FAE9EA"/>
    <a:srgbClr val="F1C900"/>
    <a:srgbClr val="546670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89437" autoAdjust="0"/>
  </p:normalViewPr>
  <p:slideViewPr>
    <p:cSldViewPr snapToGrid="0">
      <p:cViewPr varScale="1">
        <p:scale>
          <a:sx n="75" d="100"/>
          <a:sy n="75" d="100"/>
        </p:scale>
        <p:origin x="-102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643E5-E3DB-4BF5-A6F0-4321CDB4FE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6FB15-FF91-450A-B203-02F722BCCCE8}">
      <dgm:prSet phldrT="[Текст]"/>
      <dgm:spPr/>
      <dgm:t>
        <a:bodyPr/>
        <a:lstStyle/>
        <a:p>
          <a:r>
            <a:rPr lang="ru-RU" dirty="0" smtClean="0"/>
            <a:t>ГрЗ</a:t>
          </a:r>
          <a:endParaRPr lang="ru-RU" dirty="0"/>
        </a:p>
      </dgm:t>
    </dgm:pt>
    <dgm:pt modelId="{97878C23-59F8-4352-947D-AA6C78C3C089}" type="parTrans" cxnId="{41E2D2F6-6307-4AEE-AE7E-DD4B151D6EEA}">
      <dgm:prSet/>
      <dgm:spPr/>
      <dgm:t>
        <a:bodyPr/>
        <a:lstStyle/>
        <a:p>
          <a:endParaRPr lang="ru-RU"/>
        </a:p>
      </dgm:t>
    </dgm:pt>
    <dgm:pt modelId="{A99AA3D7-47B1-4D0E-8B5F-82AF0A594E18}" type="sibTrans" cxnId="{41E2D2F6-6307-4AEE-AE7E-DD4B151D6EEA}">
      <dgm:prSet/>
      <dgm:spPr/>
      <dgm:t>
        <a:bodyPr/>
        <a:lstStyle/>
        <a:p>
          <a:endParaRPr lang="ru-RU"/>
        </a:p>
      </dgm:t>
    </dgm:pt>
    <dgm:pt modelId="{538C2A13-FDDE-4E35-8536-8E08491A8B1B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Сметные нормативы включенные в Федеральный реестр сметных нормативов и цен строительных ресурсов</a:t>
          </a:r>
          <a:endParaRPr lang="ru-RU" sz="1800" b="1" dirty="0"/>
        </a:p>
      </dgm:t>
    </dgm:pt>
    <dgm:pt modelId="{3A1316D7-13A1-4EB0-AAF2-5C14F4380570}" type="parTrans" cxnId="{AD5E4EB8-77BC-411A-8C32-BBA7D84F94F6}">
      <dgm:prSet/>
      <dgm:spPr/>
      <dgm:t>
        <a:bodyPr/>
        <a:lstStyle/>
        <a:p>
          <a:endParaRPr lang="ru-RU"/>
        </a:p>
      </dgm:t>
    </dgm:pt>
    <dgm:pt modelId="{31ABE31F-F2BA-40ED-B3BC-C22706A1E491}" type="sibTrans" cxnId="{AD5E4EB8-77BC-411A-8C32-BBA7D84F94F6}">
      <dgm:prSet/>
      <dgm:spPr/>
      <dgm:t>
        <a:bodyPr/>
        <a:lstStyle/>
        <a:p>
          <a:endParaRPr lang="ru-RU"/>
        </a:p>
      </dgm:t>
    </dgm:pt>
    <dgm:pt modelId="{7974CFD3-94D9-4B55-8475-0A1C4B97DC60}">
      <dgm:prSet phldrT="[Текст]"/>
      <dgm:spPr/>
      <dgm:t>
        <a:bodyPr/>
        <a:lstStyle/>
        <a:p>
          <a:r>
            <a:rPr lang="ru-RU" dirty="0" smtClean="0"/>
            <a:t>44-ФЗ</a:t>
          </a:r>
          <a:endParaRPr lang="ru-RU" dirty="0"/>
        </a:p>
      </dgm:t>
    </dgm:pt>
    <dgm:pt modelId="{B54CEEE3-8F21-4AC4-8FD2-F369AD163183}" type="parTrans" cxnId="{870A2D6C-EEBC-4291-9263-FBBF8BA5A607}">
      <dgm:prSet/>
      <dgm:spPr/>
      <dgm:t>
        <a:bodyPr/>
        <a:lstStyle/>
        <a:p>
          <a:endParaRPr lang="ru-RU"/>
        </a:p>
      </dgm:t>
    </dgm:pt>
    <dgm:pt modelId="{D34664D1-39CA-4B62-B5E3-2BA8BB31DDCA}" type="sibTrans" cxnId="{870A2D6C-EEBC-4291-9263-FBBF8BA5A607}">
      <dgm:prSet/>
      <dgm:spPr/>
      <dgm:t>
        <a:bodyPr/>
        <a:lstStyle/>
        <a:p>
          <a:endParaRPr lang="ru-RU"/>
        </a:p>
      </dgm:t>
    </dgm:pt>
    <dgm:pt modelId="{648AF545-F835-482D-AEA4-31609CBA9928}">
      <dgm:prSet phldrT="[Текст]" custT="1"/>
      <dgm:spPr/>
      <dgm:t>
        <a:bodyPr/>
        <a:lstStyle/>
        <a:p>
          <a:r>
            <a:rPr lang="ru-RU" sz="1800" b="1" dirty="0" smtClean="0"/>
            <a:t>Требования статьи 22 +</a:t>
          </a:r>
        </a:p>
        <a:p>
          <a:r>
            <a:rPr lang="ru-RU" sz="1800" b="1" dirty="0" smtClean="0"/>
            <a:t>Статьи 110.1- 110.2, ч.55-63 статьи</a:t>
          </a:r>
        </a:p>
        <a:p>
          <a:r>
            <a:rPr lang="ru-RU" sz="1800" b="1" dirty="0" smtClean="0"/>
            <a:t>112</a:t>
          </a:r>
        </a:p>
      </dgm:t>
    </dgm:pt>
    <dgm:pt modelId="{CBDAD462-DE6D-4E70-9D9A-FB099C0803B2}" type="parTrans" cxnId="{F5885F20-A9DE-4C58-97FF-2E8DB07BC4E8}">
      <dgm:prSet/>
      <dgm:spPr/>
      <dgm:t>
        <a:bodyPr/>
        <a:lstStyle/>
        <a:p>
          <a:endParaRPr lang="ru-RU"/>
        </a:p>
      </dgm:t>
    </dgm:pt>
    <dgm:pt modelId="{68E69BF2-4612-4658-90C8-04696961478E}" type="sibTrans" cxnId="{F5885F20-A9DE-4C58-97FF-2E8DB07BC4E8}">
      <dgm:prSet/>
      <dgm:spPr/>
      <dgm:t>
        <a:bodyPr/>
        <a:lstStyle/>
        <a:p>
          <a:endParaRPr lang="ru-RU"/>
        </a:p>
      </dgm:t>
    </dgm:pt>
    <dgm:pt modelId="{D02000B2-60A4-4010-8D8A-FBD01DDAD930}" type="pres">
      <dgm:prSet presAssocID="{A41643E5-E3DB-4BF5-A6F0-4321CDB4FEC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17A4A4-8974-4AB3-BB70-D7D8C0A0BD96}" type="pres">
      <dgm:prSet presAssocID="{7546FB15-FF91-450A-B203-02F722BCCCE8}" presName="posSpace" presStyleCnt="0"/>
      <dgm:spPr/>
    </dgm:pt>
    <dgm:pt modelId="{CC1BB9A2-1FFC-44F6-B614-C16F84B55E44}" type="pres">
      <dgm:prSet presAssocID="{7546FB15-FF91-450A-B203-02F722BCCCE8}" presName="vertFlow" presStyleCnt="0"/>
      <dgm:spPr/>
    </dgm:pt>
    <dgm:pt modelId="{23425547-F6CE-4FDD-9EA2-A48F30EBC05F}" type="pres">
      <dgm:prSet presAssocID="{7546FB15-FF91-450A-B203-02F722BCCCE8}" presName="topSpace" presStyleCnt="0"/>
      <dgm:spPr/>
    </dgm:pt>
    <dgm:pt modelId="{0035DD5D-41A9-4258-9168-B458E8BFED03}" type="pres">
      <dgm:prSet presAssocID="{7546FB15-FF91-450A-B203-02F722BCCCE8}" presName="firstComp" presStyleCnt="0"/>
      <dgm:spPr/>
    </dgm:pt>
    <dgm:pt modelId="{D032876C-D35D-4796-820E-34DA8E9387CA}" type="pres">
      <dgm:prSet presAssocID="{7546FB15-FF91-450A-B203-02F722BCCCE8}" presName="firstChild" presStyleLbl="bgAccFollowNode1" presStyleIdx="0" presStyleCnt="2" custScaleX="112471" custScaleY="119268" custLinFactNeighborX="6990" custLinFactNeighborY="-421"/>
      <dgm:spPr/>
      <dgm:t>
        <a:bodyPr/>
        <a:lstStyle/>
        <a:p>
          <a:endParaRPr lang="ru-RU"/>
        </a:p>
      </dgm:t>
    </dgm:pt>
    <dgm:pt modelId="{D37242AD-1BDB-45C8-8C02-EBD0D0F2DC88}" type="pres">
      <dgm:prSet presAssocID="{7546FB15-FF91-450A-B203-02F722BCCCE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78FB-D4DB-4F41-A392-4F67B7EB96B3}" type="pres">
      <dgm:prSet presAssocID="{7546FB15-FF91-450A-B203-02F722BCCCE8}" presName="negSpace" presStyleCnt="0"/>
      <dgm:spPr/>
    </dgm:pt>
    <dgm:pt modelId="{BC56C60E-6A3A-4B95-BD53-798D0AD9CB6F}" type="pres">
      <dgm:prSet presAssocID="{7546FB15-FF91-450A-B203-02F722BCCCE8}" presName="circle" presStyleLbl="node1" presStyleIdx="0" presStyleCnt="2" custLinFactNeighborX="-20034" custLinFactNeighborY="5366"/>
      <dgm:spPr/>
      <dgm:t>
        <a:bodyPr/>
        <a:lstStyle/>
        <a:p>
          <a:endParaRPr lang="ru-RU"/>
        </a:p>
      </dgm:t>
    </dgm:pt>
    <dgm:pt modelId="{6C852E44-9FE7-4043-907C-DA00F9D9CAE6}" type="pres">
      <dgm:prSet presAssocID="{A99AA3D7-47B1-4D0E-8B5F-82AF0A594E18}" presName="transSpace" presStyleCnt="0"/>
      <dgm:spPr/>
    </dgm:pt>
    <dgm:pt modelId="{CAB42105-9B57-4131-9057-D240A0BCE3E1}" type="pres">
      <dgm:prSet presAssocID="{7974CFD3-94D9-4B55-8475-0A1C4B97DC60}" presName="posSpace" presStyleCnt="0"/>
      <dgm:spPr/>
    </dgm:pt>
    <dgm:pt modelId="{29F2A768-8340-46E5-9A09-CCAF1F5057FE}" type="pres">
      <dgm:prSet presAssocID="{7974CFD3-94D9-4B55-8475-0A1C4B97DC60}" presName="vertFlow" presStyleCnt="0"/>
      <dgm:spPr/>
    </dgm:pt>
    <dgm:pt modelId="{C6F9701F-2418-4023-BFA0-0D6B2D3197C9}" type="pres">
      <dgm:prSet presAssocID="{7974CFD3-94D9-4B55-8475-0A1C4B97DC60}" presName="topSpace" presStyleCnt="0"/>
      <dgm:spPr/>
    </dgm:pt>
    <dgm:pt modelId="{CCFCAF72-A77A-4714-A909-11130231DA55}" type="pres">
      <dgm:prSet presAssocID="{7974CFD3-94D9-4B55-8475-0A1C4B97DC60}" presName="firstComp" presStyleCnt="0"/>
      <dgm:spPr/>
    </dgm:pt>
    <dgm:pt modelId="{CF085C4B-51F8-474E-9192-F2282D66BAA1}" type="pres">
      <dgm:prSet presAssocID="{7974CFD3-94D9-4B55-8475-0A1C4B97DC60}" presName="firstChild" presStyleLbl="bgAccFollowNode1" presStyleIdx="1" presStyleCnt="2" custScaleX="127452" custLinFactNeighborX="3525" custLinFactNeighborY="45514"/>
      <dgm:spPr/>
      <dgm:t>
        <a:bodyPr/>
        <a:lstStyle/>
        <a:p>
          <a:endParaRPr lang="ru-RU"/>
        </a:p>
      </dgm:t>
    </dgm:pt>
    <dgm:pt modelId="{446BCB06-7A25-43CE-8854-AA7A41BDB994}" type="pres">
      <dgm:prSet presAssocID="{7974CFD3-94D9-4B55-8475-0A1C4B97DC60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067F9-0F5A-4153-BE9A-2CFB51C320D2}" type="pres">
      <dgm:prSet presAssocID="{7974CFD3-94D9-4B55-8475-0A1C4B97DC60}" presName="negSpace" presStyleCnt="0"/>
      <dgm:spPr/>
    </dgm:pt>
    <dgm:pt modelId="{5DF65006-BD3D-4BDF-A125-E1F66553C441}" type="pres">
      <dgm:prSet presAssocID="{7974CFD3-94D9-4B55-8475-0A1C4B97DC60}" presName="circle" presStyleLbl="node1" presStyleIdx="1" presStyleCnt="2" custScaleX="124551" custLinFactNeighborX="-37113" custLinFactNeighborY="4632"/>
      <dgm:spPr/>
      <dgm:t>
        <a:bodyPr/>
        <a:lstStyle/>
        <a:p>
          <a:endParaRPr lang="ru-RU"/>
        </a:p>
      </dgm:t>
    </dgm:pt>
  </dgm:ptLst>
  <dgm:cxnLst>
    <dgm:cxn modelId="{F7252EFA-CA94-457B-92B0-4A1B71CB0796}" type="presOf" srcId="{7546FB15-FF91-450A-B203-02F722BCCCE8}" destId="{BC56C60E-6A3A-4B95-BD53-798D0AD9CB6F}" srcOrd="0" destOrd="0" presId="urn:microsoft.com/office/officeart/2005/8/layout/hList9"/>
    <dgm:cxn modelId="{CA70F77C-D1D3-493A-8F27-5866D21F2555}" type="presOf" srcId="{538C2A13-FDDE-4E35-8536-8E08491A8B1B}" destId="{D37242AD-1BDB-45C8-8C02-EBD0D0F2DC88}" srcOrd="1" destOrd="0" presId="urn:microsoft.com/office/officeart/2005/8/layout/hList9"/>
    <dgm:cxn modelId="{9C1050D5-7805-47BF-95E1-1E71E4CADCA2}" type="presOf" srcId="{648AF545-F835-482D-AEA4-31609CBA9928}" destId="{CF085C4B-51F8-474E-9192-F2282D66BAA1}" srcOrd="0" destOrd="0" presId="urn:microsoft.com/office/officeart/2005/8/layout/hList9"/>
    <dgm:cxn modelId="{AD5E4EB8-77BC-411A-8C32-BBA7D84F94F6}" srcId="{7546FB15-FF91-450A-B203-02F722BCCCE8}" destId="{538C2A13-FDDE-4E35-8536-8E08491A8B1B}" srcOrd="0" destOrd="0" parTransId="{3A1316D7-13A1-4EB0-AAF2-5C14F4380570}" sibTransId="{31ABE31F-F2BA-40ED-B3BC-C22706A1E491}"/>
    <dgm:cxn modelId="{41E2D2F6-6307-4AEE-AE7E-DD4B151D6EEA}" srcId="{A41643E5-E3DB-4BF5-A6F0-4321CDB4FEC9}" destId="{7546FB15-FF91-450A-B203-02F722BCCCE8}" srcOrd="0" destOrd="0" parTransId="{97878C23-59F8-4352-947D-AA6C78C3C089}" sibTransId="{A99AA3D7-47B1-4D0E-8B5F-82AF0A594E18}"/>
    <dgm:cxn modelId="{8E8C3625-AE41-4512-A12E-F519CFD9FCBE}" type="presOf" srcId="{648AF545-F835-482D-AEA4-31609CBA9928}" destId="{446BCB06-7A25-43CE-8854-AA7A41BDB994}" srcOrd="1" destOrd="0" presId="urn:microsoft.com/office/officeart/2005/8/layout/hList9"/>
    <dgm:cxn modelId="{26431CE8-DDCC-437B-B8F8-077BE9A3D6C7}" type="presOf" srcId="{7974CFD3-94D9-4B55-8475-0A1C4B97DC60}" destId="{5DF65006-BD3D-4BDF-A125-E1F66553C441}" srcOrd="0" destOrd="0" presId="urn:microsoft.com/office/officeart/2005/8/layout/hList9"/>
    <dgm:cxn modelId="{F5885F20-A9DE-4C58-97FF-2E8DB07BC4E8}" srcId="{7974CFD3-94D9-4B55-8475-0A1C4B97DC60}" destId="{648AF545-F835-482D-AEA4-31609CBA9928}" srcOrd="0" destOrd="0" parTransId="{CBDAD462-DE6D-4E70-9D9A-FB099C0803B2}" sibTransId="{68E69BF2-4612-4658-90C8-04696961478E}"/>
    <dgm:cxn modelId="{C0418F80-9CF4-4D46-8323-6E9DA671F0B1}" type="presOf" srcId="{A41643E5-E3DB-4BF5-A6F0-4321CDB4FEC9}" destId="{D02000B2-60A4-4010-8D8A-FBD01DDAD930}" srcOrd="0" destOrd="0" presId="urn:microsoft.com/office/officeart/2005/8/layout/hList9"/>
    <dgm:cxn modelId="{E966822B-67EF-4D52-9996-94404BB079C6}" type="presOf" srcId="{538C2A13-FDDE-4E35-8536-8E08491A8B1B}" destId="{D032876C-D35D-4796-820E-34DA8E9387CA}" srcOrd="0" destOrd="0" presId="urn:microsoft.com/office/officeart/2005/8/layout/hList9"/>
    <dgm:cxn modelId="{870A2D6C-EEBC-4291-9263-FBBF8BA5A607}" srcId="{A41643E5-E3DB-4BF5-A6F0-4321CDB4FEC9}" destId="{7974CFD3-94D9-4B55-8475-0A1C4B97DC60}" srcOrd="1" destOrd="0" parTransId="{B54CEEE3-8F21-4AC4-8FD2-F369AD163183}" sibTransId="{D34664D1-39CA-4B62-B5E3-2BA8BB31DDCA}"/>
    <dgm:cxn modelId="{77D08669-2946-400F-8862-C104C1A4F27B}" type="presParOf" srcId="{D02000B2-60A4-4010-8D8A-FBD01DDAD930}" destId="{5C17A4A4-8974-4AB3-BB70-D7D8C0A0BD96}" srcOrd="0" destOrd="0" presId="urn:microsoft.com/office/officeart/2005/8/layout/hList9"/>
    <dgm:cxn modelId="{E4B29FA5-1B69-459A-9C24-2E0E1C75A9CC}" type="presParOf" srcId="{D02000B2-60A4-4010-8D8A-FBD01DDAD930}" destId="{CC1BB9A2-1FFC-44F6-B614-C16F84B55E44}" srcOrd="1" destOrd="0" presId="urn:microsoft.com/office/officeart/2005/8/layout/hList9"/>
    <dgm:cxn modelId="{13211DF2-A0A4-4092-A5AC-59BFD2B1C88D}" type="presParOf" srcId="{CC1BB9A2-1FFC-44F6-B614-C16F84B55E44}" destId="{23425547-F6CE-4FDD-9EA2-A48F30EBC05F}" srcOrd="0" destOrd="0" presId="urn:microsoft.com/office/officeart/2005/8/layout/hList9"/>
    <dgm:cxn modelId="{1DF50391-7009-4758-9A55-22691D44A559}" type="presParOf" srcId="{CC1BB9A2-1FFC-44F6-B614-C16F84B55E44}" destId="{0035DD5D-41A9-4258-9168-B458E8BFED03}" srcOrd="1" destOrd="0" presId="urn:microsoft.com/office/officeart/2005/8/layout/hList9"/>
    <dgm:cxn modelId="{59FE70B1-B705-45DF-ACD3-0C1B74D43DAD}" type="presParOf" srcId="{0035DD5D-41A9-4258-9168-B458E8BFED03}" destId="{D032876C-D35D-4796-820E-34DA8E9387CA}" srcOrd="0" destOrd="0" presId="urn:microsoft.com/office/officeart/2005/8/layout/hList9"/>
    <dgm:cxn modelId="{AE666679-77E8-4A0B-8945-C288251D2588}" type="presParOf" srcId="{0035DD5D-41A9-4258-9168-B458E8BFED03}" destId="{D37242AD-1BDB-45C8-8C02-EBD0D0F2DC88}" srcOrd="1" destOrd="0" presId="urn:microsoft.com/office/officeart/2005/8/layout/hList9"/>
    <dgm:cxn modelId="{18CA6792-AEE7-48AF-86FA-4AC2F967F10D}" type="presParOf" srcId="{D02000B2-60A4-4010-8D8A-FBD01DDAD930}" destId="{2C4E78FB-D4DB-4F41-A392-4F67B7EB96B3}" srcOrd="2" destOrd="0" presId="urn:microsoft.com/office/officeart/2005/8/layout/hList9"/>
    <dgm:cxn modelId="{EE8BBB83-3D94-4371-9127-0E5B4907BD91}" type="presParOf" srcId="{D02000B2-60A4-4010-8D8A-FBD01DDAD930}" destId="{BC56C60E-6A3A-4B95-BD53-798D0AD9CB6F}" srcOrd="3" destOrd="0" presId="urn:microsoft.com/office/officeart/2005/8/layout/hList9"/>
    <dgm:cxn modelId="{46C5FC1F-1533-42EA-82B0-D32C6859E390}" type="presParOf" srcId="{D02000B2-60A4-4010-8D8A-FBD01DDAD930}" destId="{6C852E44-9FE7-4043-907C-DA00F9D9CAE6}" srcOrd="4" destOrd="0" presId="urn:microsoft.com/office/officeart/2005/8/layout/hList9"/>
    <dgm:cxn modelId="{D486B18E-D07F-44A1-A7A5-08398D55E39F}" type="presParOf" srcId="{D02000B2-60A4-4010-8D8A-FBD01DDAD930}" destId="{CAB42105-9B57-4131-9057-D240A0BCE3E1}" srcOrd="5" destOrd="0" presId="urn:microsoft.com/office/officeart/2005/8/layout/hList9"/>
    <dgm:cxn modelId="{A1775E33-7ED0-4697-9F41-89D98FED672D}" type="presParOf" srcId="{D02000B2-60A4-4010-8D8A-FBD01DDAD930}" destId="{29F2A768-8340-46E5-9A09-CCAF1F5057FE}" srcOrd="6" destOrd="0" presId="urn:microsoft.com/office/officeart/2005/8/layout/hList9"/>
    <dgm:cxn modelId="{62F15E9B-8252-47D1-90B7-798B3646780B}" type="presParOf" srcId="{29F2A768-8340-46E5-9A09-CCAF1F5057FE}" destId="{C6F9701F-2418-4023-BFA0-0D6B2D3197C9}" srcOrd="0" destOrd="0" presId="urn:microsoft.com/office/officeart/2005/8/layout/hList9"/>
    <dgm:cxn modelId="{BB3AAAAB-4628-4E66-9E6D-5D9BFC0711E6}" type="presParOf" srcId="{29F2A768-8340-46E5-9A09-CCAF1F5057FE}" destId="{CCFCAF72-A77A-4714-A909-11130231DA55}" srcOrd="1" destOrd="0" presId="urn:microsoft.com/office/officeart/2005/8/layout/hList9"/>
    <dgm:cxn modelId="{18C37A56-E19E-43A2-8EB2-4EC0F8D814DB}" type="presParOf" srcId="{CCFCAF72-A77A-4714-A909-11130231DA55}" destId="{CF085C4B-51F8-474E-9192-F2282D66BAA1}" srcOrd="0" destOrd="0" presId="urn:microsoft.com/office/officeart/2005/8/layout/hList9"/>
    <dgm:cxn modelId="{67DE1C09-4A82-4999-92C6-7D4D9471603A}" type="presParOf" srcId="{CCFCAF72-A77A-4714-A909-11130231DA55}" destId="{446BCB06-7A25-43CE-8854-AA7A41BDB994}" srcOrd="1" destOrd="0" presId="urn:microsoft.com/office/officeart/2005/8/layout/hList9"/>
    <dgm:cxn modelId="{B6780D47-DAC2-43D0-BF25-110F89229974}" type="presParOf" srcId="{D02000B2-60A4-4010-8D8A-FBD01DDAD930}" destId="{B77067F9-0F5A-4153-BE9A-2CFB51C320D2}" srcOrd="7" destOrd="0" presId="urn:microsoft.com/office/officeart/2005/8/layout/hList9"/>
    <dgm:cxn modelId="{4BB713DE-D848-4C8A-8B8E-CDA314242A06}" type="presParOf" srcId="{D02000B2-60A4-4010-8D8A-FBD01DDAD930}" destId="{5DF65006-BD3D-4BDF-A125-E1F66553C44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B67E3-2A88-49E9-B078-78496DCF21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7A99E-EB00-4092-AD45-5B6FCDCEEA93}">
      <dgm:prSet phldrT="[Текст]" custT="1"/>
      <dgm:spPr>
        <a:solidFill>
          <a:schemeClr val="bg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E3465A"/>
              </a:solidFill>
              <a:latin typeface="Trebuchet MS" panose="020B0603020202020204" pitchFamily="34" charset="0"/>
            </a:rPr>
            <a:t>1) Подрядных работ на территории РФ по:</a:t>
          </a:r>
          <a:endParaRPr lang="ru-RU" sz="2000" b="1" dirty="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B73BED3C-9867-40A9-86B9-A5CF35E358D5}" type="parTrans" cxnId="{E6BA475F-643E-4B77-951F-ADCD0C310B1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43E3FD6C-CE14-4644-9389-8C4EE4F3F001}" type="sibTrans" cxnId="{E6BA475F-643E-4B77-951F-ADCD0C310B1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88409D1F-6ECD-42D9-9D3C-FB9B145B8E14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инженерным изысканиям для подготовки проектной документации, строительства, реконструкции объектов капитального строительства;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E9C5A22-5E8C-4315-A97F-7A6F0FE458C9}" type="parTrans" cxnId="{4A11A8F1-7D3D-40B2-A0CC-A11A5AA5377C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F6CE97A1-C4D4-461E-916F-CC9859AADF25}" type="sibTrans" cxnId="{4A11A8F1-7D3D-40B2-A0CC-A11A5AA5377C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92E2B509-9A25-44DE-8776-1F01C9CCD4F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E3465A"/>
              </a:solidFill>
              <a:latin typeface="Trebuchet MS" panose="020B0603020202020204" pitchFamily="34" charset="0"/>
            </a:rPr>
            <a:t>2) Услуг по исполнению функций технического заказчика, в том числе по составлению проекта сметы контракта.</a:t>
          </a:r>
          <a:endParaRPr lang="ru-RU" sz="2000" dirty="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09627D29-10CA-47C0-9F41-8C3603F74A2E}" type="parTrans" cxnId="{264FC063-046E-49A4-97CD-E4DA01131047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4AE0A4A4-21DB-4F6B-AA14-6A31E72ABF3E}" type="sibTrans" cxnId="{264FC063-046E-49A4-97CD-E4DA01131047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525C128D-31DB-4C8C-AADF-E30F75A1C84F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подготовке проектной документации объектов кап. строительства;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A3A8C07-1C69-4ACC-9C7E-55EACC6A43D6}" type="parTrans" cxnId="{688AF39F-4E1A-4597-9124-58F0E4EA4C7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B57153FF-B18E-4DC7-BB91-9B7A56B7B9A3}" type="sibTrans" cxnId="{688AF39F-4E1A-4597-9124-58F0E4EA4C7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13F81A53-F115-4232-BA64-659AB76197A5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строительству объектов кап.  строительства или некапитальных строений и сооружений; реконструкции объектов кап. строительства; 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750772E-3DF2-4CC0-BA74-81F68A4A69F6}" type="parTrans" cxnId="{76FCF02A-9357-49AA-80A0-B3B8B723A4BD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D9914032-588B-472D-A2BD-CECBC274F49C}" type="sibTrans" cxnId="{76FCF02A-9357-49AA-80A0-B3B8B723A4BD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95394D55-AF14-4845-A616-02E93A85A9B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сносу объектов капитального строительства;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38C6D9F-C3F2-4CC5-9B33-1091AC7A2C57}" type="parTrans" cxnId="{4433A28A-1D0A-49B0-BFF7-435A1BF91257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FC0D39D7-B029-4BFE-88ED-9E7C99639160}" type="sibTrans" cxnId="{4433A28A-1D0A-49B0-BFF7-435A1BF91257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64B289AF-5466-47B8-BB1A-DEA02A498E29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по сохранению объектов культурного наследия (памятников истории и культуры) народов Российской Федерации</a:t>
          </a:r>
          <a:r>
            <a:rPr lang="ru-RU" sz="1800" dirty="0" smtClean="0">
              <a:solidFill>
                <a:srgbClr val="E3465A"/>
              </a:solidFill>
              <a:latin typeface="Trebuchet MS" panose="020B0603020202020204" pitchFamily="34" charset="0"/>
            </a:rPr>
            <a:t>.</a:t>
          </a:r>
          <a:endParaRPr lang="ru-RU" sz="1800" dirty="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A0A202F1-C0FA-4695-AF99-89887119B2BA}" type="parTrans" cxnId="{B366F82E-4BDD-40A3-B3A6-C829CEFAB825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1FCA6EAE-5661-4A14-8ECF-54A404FEBB1B}" type="sibTrans" cxnId="{B366F82E-4BDD-40A3-B3A6-C829CEFAB825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57A2B926-720D-406C-BDEB-9418B66ACE21}">
      <dgm:prSet custT="1"/>
      <dgm:spPr/>
      <dgm:t>
        <a:bodyPr/>
        <a:lstStyle/>
        <a:p>
          <a:pPr algn="just"/>
          <a:endParaRPr lang="ru-RU" sz="2000" dirty="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D5D0EACD-0DE8-4006-A1C0-D6283A71A088}" type="parTrans" cxnId="{01257030-97A0-496D-B927-0BB98B9AF9C9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E7D65AC9-10B5-4219-A339-0095DEE1B0D2}" type="sibTrans" cxnId="{01257030-97A0-496D-B927-0BB98B9AF9C9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B798C661-C988-47C1-9E0D-EA36E293C0D5}">
      <dgm:prSet custT="1"/>
      <dgm:spPr/>
      <dgm:t>
        <a:bodyPr/>
        <a:lstStyle/>
        <a:p>
          <a:pPr algn="just"/>
          <a:endParaRPr lang="ru-RU" sz="2000" dirty="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7141E426-48BB-4D3A-B5FC-D67541DCC43E}" type="parTrans" cxnId="{2240E041-5106-49B1-91A1-F0517101208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6861B5F6-20C9-4281-A9F8-58516A272963}" type="sibTrans" cxnId="{2240E041-5106-49B1-91A1-F05171012086}">
      <dgm:prSet/>
      <dgm:spPr/>
      <dgm:t>
        <a:bodyPr/>
        <a:lstStyle/>
        <a:p>
          <a:endParaRPr lang="ru-RU" sz="2000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04F7F815-AB95-4417-A40F-E3E35BC6E753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капитальному ремонту объектов кап.  строительства;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C63AA3D-46C0-480B-A1F5-E728B6DF56F1}" type="parTrans" cxnId="{55E45DE0-8D65-43E4-9476-3122CB085E55}">
      <dgm:prSet/>
      <dgm:spPr/>
      <dgm:t>
        <a:bodyPr/>
        <a:lstStyle/>
        <a:p>
          <a:endParaRPr lang="ru-RU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9EA55FF2-7136-41B3-82AA-457216D3935A}" type="sibTrans" cxnId="{55E45DE0-8D65-43E4-9476-3122CB085E55}">
      <dgm:prSet/>
      <dgm:spPr/>
      <dgm:t>
        <a:bodyPr/>
        <a:lstStyle/>
        <a:p>
          <a:endParaRPr lang="ru-RU">
            <a:solidFill>
              <a:srgbClr val="E3465A"/>
            </a:solidFill>
            <a:latin typeface="Trebuchet MS" panose="020B0603020202020204" pitchFamily="34" charset="0"/>
          </a:endParaRPr>
        </a:p>
      </dgm:t>
    </dgm:pt>
    <dgm:pt modelId="{BC7DEC83-8117-454B-B401-D8AD944F4A8F}" type="pres">
      <dgm:prSet presAssocID="{96AB67E3-2A88-49E9-B078-78496DCF21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994B6-2DD6-4B5C-AF3E-049ED45D7756}" type="pres">
      <dgm:prSet presAssocID="{14B7A99E-EB00-4092-AD45-5B6FCDCEEA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27586-3276-498C-92F6-AEAB7806D545}" type="pres">
      <dgm:prSet presAssocID="{14B7A99E-EB00-4092-AD45-5B6FCDCEEA9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6CF57-F5AB-423F-A89E-573D9CDB115F}" type="pres">
      <dgm:prSet presAssocID="{92E2B509-9A25-44DE-8776-1F01C9CCD4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F1E2F-4D2D-41DC-821C-922F5D98AD50}" type="presOf" srcId="{95394D55-AF14-4845-A616-02E93A85A9BE}" destId="{98827586-3276-498C-92F6-AEAB7806D545}" srcOrd="0" destOrd="4" presId="urn:microsoft.com/office/officeart/2005/8/layout/vList2"/>
    <dgm:cxn modelId="{A76501A5-CFF8-4DD8-A993-64553EC960ED}" type="presOf" srcId="{525C128D-31DB-4C8C-AADF-E30F75A1C84F}" destId="{98827586-3276-498C-92F6-AEAB7806D545}" srcOrd="0" destOrd="1" presId="urn:microsoft.com/office/officeart/2005/8/layout/vList2"/>
    <dgm:cxn modelId="{4FACB332-BACB-4E7A-A51A-C04E7FBE5E8A}" type="presOf" srcId="{96AB67E3-2A88-49E9-B078-78496DCF2150}" destId="{BC7DEC83-8117-454B-B401-D8AD944F4A8F}" srcOrd="0" destOrd="0" presId="urn:microsoft.com/office/officeart/2005/8/layout/vList2"/>
    <dgm:cxn modelId="{8FA85937-9050-45BC-B3BA-06B4F18D520C}" type="presOf" srcId="{13F81A53-F115-4232-BA64-659AB76197A5}" destId="{98827586-3276-498C-92F6-AEAB7806D545}" srcOrd="0" destOrd="2" presId="urn:microsoft.com/office/officeart/2005/8/layout/vList2"/>
    <dgm:cxn modelId="{01257030-97A0-496D-B927-0BB98B9AF9C9}" srcId="{14B7A99E-EB00-4092-AD45-5B6FCDCEEA93}" destId="{57A2B926-720D-406C-BDEB-9418B66ACE21}" srcOrd="6" destOrd="0" parTransId="{D5D0EACD-0DE8-4006-A1C0-D6283A71A088}" sibTransId="{E7D65AC9-10B5-4219-A339-0095DEE1B0D2}"/>
    <dgm:cxn modelId="{570EB239-3EE8-426B-A52F-D2414F4D102F}" type="presOf" srcId="{64B289AF-5466-47B8-BB1A-DEA02A498E29}" destId="{98827586-3276-498C-92F6-AEAB7806D545}" srcOrd="0" destOrd="5" presId="urn:microsoft.com/office/officeart/2005/8/layout/vList2"/>
    <dgm:cxn modelId="{55E45DE0-8D65-43E4-9476-3122CB085E55}" srcId="{14B7A99E-EB00-4092-AD45-5B6FCDCEEA93}" destId="{04F7F815-AB95-4417-A40F-E3E35BC6E753}" srcOrd="3" destOrd="0" parTransId="{0C63AA3D-46C0-480B-A1F5-E728B6DF56F1}" sibTransId="{9EA55FF2-7136-41B3-82AA-457216D3935A}"/>
    <dgm:cxn modelId="{76FCF02A-9357-49AA-80A0-B3B8B723A4BD}" srcId="{14B7A99E-EB00-4092-AD45-5B6FCDCEEA93}" destId="{13F81A53-F115-4232-BA64-659AB76197A5}" srcOrd="2" destOrd="0" parTransId="{4750772E-3DF2-4CC0-BA74-81F68A4A69F6}" sibTransId="{D9914032-588B-472D-A2BD-CECBC274F49C}"/>
    <dgm:cxn modelId="{87367278-D431-4DB6-B593-5FC37C6B39E0}" type="presOf" srcId="{88409D1F-6ECD-42D9-9D3C-FB9B145B8E14}" destId="{98827586-3276-498C-92F6-AEAB7806D545}" srcOrd="0" destOrd="0" presId="urn:microsoft.com/office/officeart/2005/8/layout/vList2"/>
    <dgm:cxn modelId="{E6BA475F-643E-4B77-951F-ADCD0C310B16}" srcId="{96AB67E3-2A88-49E9-B078-78496DCF2150}" destId="{14B7A99E-EB00-4092-AD45-5B6FCDCEEA93}" srcOrd="0" destOrd="0" parTransId="{B73BED3C-9867-40A9-86B9-A5CF35E358D5}" sibTransId="{43E3FD6C-CE14-4644-9389-8C4EE4F3F001}"/>
    <dgm:cxn modelId="{65860123-123E-4583-8B8A-370DCD3CF702}" type="presOf" srcId="{04F7F815-AB95-4417-A40F-E3E35BC6E753}" destId="{98827586-3276-498C-92F6-AEAB7806D545}" srcOrd="0" destOrd="3" presId="urn:microsoft.com/office/officeart/2005/8/layout/vList2"/>
    <dgm:cxn modelId="{E1FA5BE6-E17C-4E31-ADA6-FF6C8BE31369}" type="presOf" srcId="{B798C661-C988-47C1-9E0D-EA36E293C0D5}" destId="{98827586-3276-498C-92F6-AEAB7806D545}" srcOrd="0" destOrd="7" presId="urn:microsoft.com/office/officeart/2005/8/layout/vList2"/>
    <dgm:cxn modelId="{A9B79C0A-0F92-4988-8BF6-B3FB9DAD53E6}" type="presOf" srcId="{14B7A99E-EB00-4092-AD45-5B6FCDCEEA93}" destId="{B35994B6-2DD6-4B5C-AF3E-049ED45D7756}" srcOrd="0" destOrd="0" presId="urn:microsoft.com/office/officeart/2005/8/layout/vList2"/>
    <dgm:cxn modelId="{4A11A8F1-7D3D-40B2-A0CC-A11A5AA5377C}" srcId="{14B7A99E-EB00-4092-AD45-5B6FCDCEEA93}" destId="{88409D1F-6ECD-42D9-9D3C-FB9B145B8E14}" srcOrd="0" destOrd="0" parTransId="{EE9C5A22-5E8C-4315-A97F-7A6F0FE458C9}" sibTransId="{F6CE97A1-C4D4-461E-916F-CC9859AADF25}"/>
    <dgm:cxn modelId="{264FC063-046E-49A4-97CD-E4DA01131047}" srcId="{96AB67E3-2A88-49E9-B078-78496DCF2150}" destId="{92E2B509-9A25-44DE-8776-1F01C9CCD4F6}" srcOrd="1" destOrd="0" parTransId="{09627D29-10CA-47C0-9F41-8C3603F74A2E}" sibTransId="{4AE0A4A4-21DB-4F6B-AA14-6A31E72ABF3E}"/>
    <dgm:cxn modelId="{5419557F-3109-424A-960B-01CDD59F1B52}" type="presOf" srcId="{92E2B509-9A25-44DE-8776-1F01C9CCD4F6}" destId="{4A46CF57-F5AB-423F-A89E-573D9CDB115F}" srcOrd="0" destOrd="0" presId="urn:microsoft.com/office/officeart/2005/8/layout/vList2"/>
    <dgm:cxn modelId="{B366F82E-4BDD-40A3-B3A6-C829CEFAB825}" srcId="{14B7A99E-EB00-4092-AD45-5B6FCDCEEA93}" destId="{64B289AF-5466-47B8-BB1A-DEA02A498E29}" srcOrd="5" destOrd="0" parTransId="{A0A202F1-C0FA-4695-AF99-89887119B2BA}" sibTransId="{1FCA6EAE-5661-4A14-8ECF-54A404FEBB1B}"/>
    <dgm:cxn modelId="{2240E041-5106-49B1-91A1-F05171012086}" srcId="{14B7A99E-EB00-4092-AD45-5B6FCDCEEA93}" destId="{B798C661-C988-47C1-9E0D-EA36E293C0D5}" srcOrd="7" destOrd="0" parTransId="{7141E426-48BB-4D3A-B5FC-D67541DCC43E}" sibTransId="{6861B5F6-20C9-4281-A9F8-58516A272963}"/>
    <dgm:cxn modelId="{44BE811F-E766-4347-A009-5BB2CBF21088}" type="presOf" srcId="{57A2B926-720D-406C-BDEB-9418B66ACE21}" destId="{98827586-3276-498C-92F6-AEAB7806D545}" srcOrd="0" destOrd="6" presId="urn:microsoft.com/office/officeart/2005/8/layout/vList2"/>
    <dgm:cxn modelId="{4433A28A-1D0A-49B0-BFF7-435A1BF91257}" srcId="{14B7A99E-EB00-4092-AD45-5B6FCDCEEA93}" destId="{95394D55-AF14-4845-A616-02E93A85A9BE}" srcOrd="4" destOrd="0" parTransId="{938C6D9F-C3F2-4CC5-9B33-1091AC7A2C57}" sibTransId="{FC0D39D7-B029-4BFE-88ED-9E7C99639160}"/>
    <dgm:cxn modelId="{688AF39F-4E1A-4597-9124-58F0E4EA4C76}" srcId="{14B7A99E-EB00-4092-AD45-5B6FCDCEEA93}" destId="{525C128D-31DB-4C8C-AADF-E30F75A1C84F}" srcOrd="1" destOrd="0" parTransId="{7A3A8C07-1C69-4ACC-9C7E-55EACC6A43D6}" sibTransId="{B57153FF-B18E-4DC7-BB91-9B7A56B7B9A3}"/>
    <dgm:cxn modelId="{C395680A-33A9-4E31-967A-69B4436DA1C8}" type="presParOf" srcId="{BC7DEC83-8117-454B-B401-D8AD944F4A8F}" destId="{B35994B6-2DD6-4B5C-AF3E-049ED45D7756}" srcOrd="0" destOrd="0" presId="urn:microsoft.com/office/officeart/2005/8/layout/vList2"/>
    <dgm:cxn modelId="{D9F3AD4B-3423-4A87-BA97-6079FCE95EA3}" type="presParOf" srcId="{BC7DEC83-8117-454B-B401-D8AD944F4A8F}" destId="{98827586-3276-498C-92F6-AEAB7806D545}" srcOrd="1" destOrd="0" presId="urn:microsoft.com/office/officeart/2005/8/layout/vList2"/>
    <dgm:cxn modelId="{5A11D9AD-EFBD-4C50-AE6D-255FD26C44DE}" type="presParOf" srcId="{BC7DEC83-8117-454B-B401-D8AD944F4A8F}" destId="{4A46CF57-F5AB-423F-A89E-573D9CDB115F}" srcOrd="2" destOrd="0" presId="urn:microsoft.com/office/officeart/2005/8/layout/vList2"/>
  </dgm:cxnLst>
  <dgm:bg/>
  <dgm:whole>
    <a:ln>
      <a:solidFill>
        <a:srgbClr val="E3465A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CB5740-5E03-4951-865E-D31DA48E31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746F6-818B-4675-9F76-90F334A3F0B2}">
      <dgm:prSet phldrT="[Текст]"/>
      <dgm:spPr>
        <a:xfrm>
          <a:off x="83" y="468957"/>
          <a:ext cx="1968828" cy="164752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Фактическая инфляция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43FEC2-2C37-4175-BA6A-121DD3A2C1DC}" type="parTrans" cxnId="{36C1D100-9355-47B3-BEA6-ACAFE48A222F}">
      <dgm:prSet/>
      <dgm:spPr/>
      <dgm:t>
        <a:bodyPr/>
        <a:lstStyle/>
        <a:p>
          <a:endParaRPr lang="ru-RU"/>
        </a:p>
      </dgm:t>
    </dgm:pt>
    <dgm:pt modelId="{590245E9-B26E-4993-8A22-1CCCC7721457}" type="sibTrans" cxnId="{36C1D100-9355-47B3-BEA6-ACAFE48A222F}">
      <dgm:prSet/>
      <dgm:spPr/>
      <dgm:t>
        <a:bodyPr/>
        <a:lstStyle/>
        <a:p>
          <a:endParaRPr lang="ru-RU"/>
        </a:p>
      </dgm:t>
    </dgm:pt>
    <dgm:pt modelId="{853E9D99-848F-4F14-9102-9D52A64E0DBE}">
      <dgm:prSet phldrT="[Текст]"/>
      <dgm:spPr>
        <a:xfrm>
          <a:off x="4440203" y="468957"/>
          <a:ext cx="1878131" cy="1647527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Прогнозная  инфляция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1B4EC3-B3D1-475E-8A0D-D133299C6D7B}" type="parTrans" cxnId="{7EF4EAC7-197B-4225-9B52-3FC4CF68128D}">
      <dgm:prSet/>
      <dgm:spPr/>
      <dgm:t>
        <a:bodyPr/>
        <a:lstStyle/>
        <a:p>
          <a:endParaRPr lang="ru-RU"/>
        </a:p>
      </dgm:t>
    </dgm:pt>
    <dgm:pt modelId="{5A23A554-E0E5-437C-9682-1FB774114AB5}" type="sibTrans" cxnId="{7EF4EAC7-197B-4225-9B52-3FC4CF68128D}">
      <dgm:prSet/>
      <dgm:spPr/>
      <dgm:t>
        <a:bodyPr/>
        <a:lstStyle/>
        <a:p>
          <a:endParaRPr lang="ru-RU"/>
        </a:p>
      </dgm:t>
    </dgm:pt>
    <dgm:pt modelId="{F114EE99-48D6-44FA-BB6C-E39230A7FB18}">
      <dgm:prSet/>
      <dgm:spPr>
        <a:xfrm>
          <a:off x="1600599" y="1198764"/>
          <a:ext cx="2471291" cy="278502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Информация</a:t>
          </a:r>
          <a:r>
            <a:rPr lang="ru-RU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 сайта Федеральной службы гос. статистики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0F922F-A918-4D12-9038-E72633110409}" type="parTrans" cxnId="{6A8B732B-3A1B-4A86-AF95-C8E8E9144B4D}">
      <dgm:prSet/>
      <dgm:spPr/>
      <dgm:t>
        <a:bodyPr/>
        <a:lstStyle/>
        <a:p>
          <a:endParaRPr lang="ru-RU"/>
        </a:p>
      </dgm:t>
    </dgm:pt>
    <dgm:pt modelId="{6CF8E0F0-C390-425B-B3FC-EA7B4B7A7522}" type="sibTrans" cxnId="{6A8B732B-3A1B-4A86-AF95-C8E8E9144B4D}">
      <dgm:prSet/>
      <dgm:spPr/>
      <dgm:t>
        <a:bodyPr/>
        <a:lstStyle/>
        <a:p>
          <a:endParaRPr lang="ru-RU"/>
        </a:p>
      </dgm:t>
    </dgm:pt>
    <dgm:pt modelId="{2DD0F9A1-D341-4349-9C8F-E459302309EA}">
      <dgm:prSet/>
      <dgm:spPr>
        <a:xfrm>
          <a:off x="5758225" y="1127968"/>
          <a:ext cx="2471291" cy="2929037"/>
        </a:xfrm>
        <a:solidFill>
          <a:srgbClr val="E4465A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Информация  с сайта МЭР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7EB3404-CDC0-4C59-9331-F4F9912740C7}" type="parTrans" cxnId="{9B6D9DC9-11CA-4599-9B88-9F15F789EE32}">
      <dgm:prSet/>
      <dgm:spPr/>
      <dgm:t>
        <a:bodyPr/>
        <a:lstStyle/>
        <a:p>
          <a:endParaRPr lang="ru-RU"/>
        </a:p>
      </dgm:t>
    </dgm:pt>
    <dgm:pt modelId="{2199D025-A8D6-4299-8F6C-2AC8EF073593}" type="sibTrans" cxnId="{9B6D9DC9-11CA-4599-9B88-9F15F789EE32}">
      <dgm:prSet/>
      <dgm:spPr/>
      <dgm:t>
        <a:bodyPr/>
        <a:lstStyle/>
        <a:p>
          <a:endParaRPr lang="ru-RU"/>
        </a:p>
      </dgm:t>
    </dgm:pt>
    <dgm:pt modelId="{A66CDBC4-3B2D-4402-A953-D2AEA24A6210}" type="pres">
      <dgm:prSet presAssocID="{14CB5740-5E03-4951-865E-D31DA48E31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6CBF81-21A1-4A15-960C-2EB436D3F122}" type="pres">
      <dgm:prSet presAssocID="{68E746F6-818B-4675-9F76-90F334A3F0B2}" presName="posSpace" presStyleCnt="0"/>
      <dgm:spPr/>
    </dgm:pt>
    <dgm:pt modelId="{47958F0E-4BDE-4E8C-82EE-553B881BA27B}" type="pres">
      <dgm:prSet presAssocID="{68E746F6-818B-4675-9F76-90F334A3F0B2}" presName="vertFlow" presStyleCnt="0"/>
      <dgm:spPr/>
    </dgm:pt>
    <dgm:pt modelId="{1FF4B1CA-F022-4B83-9346-FEB5E2D17445}" type="pres">
      <dgm:prSet presAssocID="{68E746F6-818B-4675-9F76-90F334A3F0B2}" presName="topSpace" presStyleCnt="0"/>
      <dgm:spPr/>
    </dgm:pt>
    <dgm:pt modelId="{ED7E919B-E1F7-4AF0-B55A-AE48C07570C2}" type="pres">
      <dgm:prSet presAssocID="{68E746F6-818B-4675-9F76-90F334A3F0B2}" presName="firstComp" presStyleCnt="0"/>
      <dgm:spPr/>
    </dgm:pt>
    <dgm:pt modelId="{C6C8AF58-E988-484C-B696-FE4A30CFFCD2}" type="pres">
      <dgm:prSet presAssocID="{68E746F6-818B-4675-9F76-90F334A3F0B2}" presName="firstChild" presStyleLbl="bgAccFollowNode1" presStyleIdx="0" presStyleCnt="2" custScaleY="168958" custLinFactNeighborX="11431" custLinFactNeighborY="429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29079F-FDEB-4029-90A3-8B90E5256E62}" type="pres">
      <dgm:prSet presAssocID="{68E746F6-818B-4675-9F76-90F334A3F0B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A31BF-482D-4097-B84B-485C5C9978F8}" type="pres">
      <dgm:prSet presAssocID="{68E746F6-818B-4675-9F76-90F334A3F0B2}" presName="negSpace" presStyleCnt="0"/>
      <dgm:spPr/>
    </dgm:pt>
    <dgm:pt modelId="{D00130F4-A6B3-4D28-A891-573A8B912742}" type="pres">
      <dgm:prSet presAssocID="{68E746F6-818B-4675-9F76-90F334A3F0B2}" presName="circle" presStyleLbl="node1" presStyleIdx="0" presStyleCnt="2" custScaleX="11950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54A23DB-BCD3-4289-A3F3-9D508E14D055}" type="pres">
      <dgm:prSet presAssocID="{590245E9-B26E-4993-8A22-1CCCC7721457}" presName="transSpace" presStyleCnt="0"/>
      <dgm:spPr/>
    </dgm:pt>
    <dgm:pt modelId="{DF816724-02D9-46CB-BD22-BFA6DEC20B9B}" type="pres">
      <dgm:prSet presAssocID="{853E9D99-848F-4F14-9102-9D52A64E0DBE}" presName="posSpace" presStyleCnt="0"/>
      <dgm:spPr/>
    </dgm:pt>
    <dgm:pt modelId="{C0C58B98-D4DE-4C1A-867A-6742966CC30B}" type="pres">
      <dgm:prSet presAssocID="{853E9D99-848F-4F14-9102-9D52A64E0DBE}" presName="vertFlow" presStyleCnt="0"/>
      <dgm:spPr/>
    </dgm:pt>
    <dgm:pt modelId="{D3D677AF-5D6D-4FB8-9F9E-963878A4F1A0}" type="pres">
      <dgm:prSet presAssocID="{853E9D99-848F-4F14-9102-9D52A64E0DBE}" presName="topSpace" presStyleCnt="0"/>
      <dgm:spPr/>
    </dgm:pt>
    <dgm:pt modelId="{F7831FB8-FA02-4A89-B141-77CA85369F30}" type="pres">
      <dgm:prSet presAssocID="{853E9D99-848F-4F14-9102-9D52A64E0DBE}" presName="firstComp" presStyleCnt="0"/>
      <dgm:spPr/>
    </dgm:pt>
    <dgm:pt modelId="{5A03F588-41A3-4024-A262-15B435FE9429}" type="pres">
      <dgm:prSet presAssocID="{853E9D99-848F-4F14-9102-9D52A64E0DBE}" presName="firstChild" presStyleLbl="bgAccFollowNode1" presStyleIdx="1" presStyleCnt="2" custScaleY="17769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4C88E4-DD02-4159-B46D-3DC486FF1B2A}" type="pres">
      <dgm:prSet presAssocID="{853E9D99-848F-4F14-9102-9D52A64E0DB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5D8BE-E751-435F-8F26-71D9382F5C5E}" type="pres">
      <dgm:prSet presAssocID="{853E9D99-848F-4F14-9102-9D52A64E0DBE}" presName="negSpace" presStyleCnt="0"/>
      <dgm:spPr/>
    </dgm:pt>
    <dgm:pt modelId="{851D5969-C2CD-4BA6-8333-C3E0360C9153}" type="pres">
      <dgm:prSet presAssocID="{853E9D99-848F-4F14-9102-9D52A64E0DBE}" presName="circle" presStyleLbl="node1" presStyleIdx="1" presStyleCnt="2" custScaleX="113997" custLinFactNeighborX="-3610" custLinFactNeighborY="-554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7EF4EAC7-197B-4225-9B52-3FC4CF68128D}" srcId="{14CB5740-5E03-4951-865E-D31DA48E3108}" destId="{853E9D99-848F-4F14-9102-9D52A64E0DBE}" srcOrd="1" destOrd="0" parTransId="{471B4EC3-B3D1-475E-8A0D-D133299C6D7B}" sibTransId="{5A23A554-E0E5-437C-9682-1FB774114AB5}"/>
    <dgm:cxn modelId="{36C1D100-9355-47B3-BEA6-ACAFE48A222F}" srcId="{14CB5740-5E03-4951-865E-D31DA48E3108}" destId="{68E746F6-818B-4675-9F76-90F334A3F0B2}" srcOrd="0" destOrd="0" parTransId="{1243FEC2-2C37-4175-BA6A-121DD3A2C1DC}" sibTransId="{590245E9-B26E-4993-8A22-1CCCC7721457}"/>
    <dgm:cxn modelId="{6BBF3ADC-9262-43BC-86FC-3618AE087719}" type="presOf" srcId="{F114EE99-48D6-44FA-BB6C-E39230A7FB18}" destId="{5129079F-FDEB-4029-90A3-8B90E5256E62}" srcOrd="1" destOrd="0" presId="urn:microsoft.com/office/officeart/2005/8/layout/hList9"/>
    <dgm:cxn modelId="{31BF1F04-8588-43B5-894A-BC24D0FD9EEB}" type="presOf" srcId="{68E746F6-818B-4675-9F76-90F334A3F0B2}" destId="{D00130F4-A6B3-4D28-A891-573A8B912742}" srcOrd="0" destOrd="0" presId="urn:microsoft.com/office/officeart/2005/8/layout/hList9"/>
    <dgm:cxn modelId="{9D666578-8E91-4838-BC58-CC3EA7BA7F1D}" type="presOf" srcId="{853E9D99-848F-4F14-9102-9D52A64E0DBE}" destId="{851D5969-C2CD-4BA6-8333-C3E0360C9153}" srcOrd="0" destOrd="0" presId="urn:microsoft.com/office/officeart/2005/8/layout/hList9"/>
    <dgm:cxn modelId="{9BEA1FB2-E24B-418A-8BFE-198728699A1A}" type="presOf" srcId="{14CB5740-5E03-4951-865E-D31DA48E3108}" destId="{A66CDBC4-3B2D-4402-A953-D2AEA24A6210}" srcOrd="0" destOrd="0" presId="urn:microsoft.com/office/officeart/2005/8/layout/hList9"/>
    <dgm:cxn modelId="{9B6D9DC9-11CA-4599-9B88-9F15F789EE32}" srcId="{853E9D99-848F-4F14-9102-9D52A64E0DBE}" destId="{2DD0F9A1-D341-4349-9C8F-E459302309EA}" srcOrd="0" destOrd="0" parTransId="{77EB3404-CDC0-4C59-9331-F4F9912740C7}" sibTransId="{2199D025-A8D6-4299-8F6C-2AC8EF073593}"/>
    <dgm:cxn modelId="{A4D16A20-4085-4F02-99C3-6CA5E37440F4}" type="presOf" srcId="{2DD0F9A1-D341-4349-9C8F-E459302309EA}" destId="{DD4C88E4-DD02-4159-B46D-3DC486FF1B2A}" srcOrd="1" destOrd="0" presId="urn:microsoft.com/office/officeart/2005/8/layout/hList9"/>
    <dgm:cxn modelId="{E7247CB5-D53A-4208-A95D-0909BFA28D93}" type="presOf" srcId="{2DD0F9A1-D341-4349-9C8F-E459302309EA}" destId="{5A03F588-41A3-4024-A262-15B435FE9429}" srcOrd="0" destOrd="0" presId="urn:microsoft.com/office/officeart/2005/8/layout/hList9"/>
    <dgm:cxn modelId="{6A8B732B-3A1B-4A86-AF95-C8E8E9144B4D}" srcId="{68E746F6-818B-4675-9F76-90F334A3F0B2}" destId="{F114EE99-48D6-44FA-BB6C-E39230A7FB18}" srcOrd="0" destOrd="0" parTransId="{F60F922F-A918-4D12-9038-E72633110409}" sibTransId="{6CF8E0F0-C390-425B-B3FC-EA7B4B7A7522}"/>
    <dgm:cxn modelId="{B7016773-A4CA-4000-98FD-EB23025DE477}" type="presOf" srcId="{F114EE99-48D6-44FA-BB6C-E39230A7FB18}" destId="{C6C8AF58-E988-484C-B696-FE4A30CFFCD2}" srcOrd="0" destOrd="0" presId="urn:microsoft.com/office/officeart/2005/8/layout/hList9"/>
    <dgm:cxn modelId="{F094E56D-7435-4707-AC98-97CDDFFBDB09}" type="presParOf" srcId="{A66CDBC4-3B2D-4402-A953-D2AEA24A6210}" destId="{D36CBF81-21A1-4A15-960C-2EB436D3F122}" srcOrd="0" destOrd="0" presId="urn:microsoft.com/office/officeart/2005/8/layout/hList9"/>
    <dgm:cxn modelId="{0F7A4B09-B5CD-4338-9E6B-050603CDC6B8}" type="presParOf" srcId="{A66CDBC4-3B2D-4402-A953-D2AEA24A6210}" destId="{47958F0E-4BDE-4E8C-82EE-553B881BA27B}" srcOrd="1" destOrd="0" presId="urn:microsoft.com/office/officeart/2005/8/layout/hList9"/>
    <dgm:cxn modelId="{4244A8AF-F32D-4B1D-B6C9-D837AD62A1F3}" type="presParOf" srcId="{47958F0E-4BDE-4E8C-82EE-553B881BA27B}" destId="{1FF4B1CA-F022-4B83-9346-FEB5E2D17445}" srcOrd="0" destOrd="0" presId="urn:microsoft.com/office/officeart/2005/8/layout/hList9"/>
    <dgm:cxn modelId="{9CFA3B8C-2FAA-4137-8D3F-ACD610F77DB6}" type="presParOf" srcId="{47958F0E-4BDE-4E8C-82EE-553B881BA27B}" destId="{ED7E919B-E1F7-4AF0-B55A-AE48C07570C2}" srcOrd="1" destOrd="0" presId="urn:microsoft.com/office/officeart/2005/8/layout/hList9"/>
    <dgm:cxn modelId="{D7513589-14E6-4E6D-A71C-473D30DCEFD4}" type="presParOf" srcId="{ED7E919B-E1F7-4AF0-B55A-AE48C07570C2}" destId="{C6C8AF58-E988-484C-B696-FE4A30CFFCD2}" srcOrd="0" destOrd="0" presId="urn:microsoft.com/office/officeart/2005/8/layout/hList9"/>
    <dgm:cxn modelId="{7A61AA65-02F8-4717-91C9-9637FEC8423B}" type="presParOf" srcId="{ED7E919B-E1F7-4AF0-B55A-AE48C07570C2}" destId="{5129079F-FDEB-4029-90A3-8B90E5256E62}" srcOrd="1" destOrd="0" presId="urn:microsoft.com/office/officeart/2005/8/layout/hList9"/>
    <dgm:cxn modelId="{AB0ECD1E-8A85-41BF-AF10-2E6BCB5429C3}" type="presParOf" srcId="{A66CDBC4-3B2D-4402-A953-D2AEA24A6210}" destId="{7DEA31BF-482D-4097-B84B-485C5C9978F8}" srcOrd="2" destOrd="0" presId="urn:microsoft.com/office/officeart/2005/8/layout/hList9"/>
    <dgm:cxn modelId="{11313C55-57BD-4DB4-A107-63EBBEB3D93D}" type="presParOf" srcId="{A66CDBC4-3B2D-4402-A953-D2AEA24A6210}" destId="{D00130F4-A6B3-4D28-A891-573A8B912742}" srcOrd="3" destOrd="0" presId="urn:microsoft.com/office/officeart/2005/8/layout/hList9"/>
    <dgm:cxn modelId="{F330F297-19F4-4352-AC6D-B96162EEF341}" type="presParOf" srcId="{A66CDBC4-3B2D-4402-A953-D2AEA24A6210}" destId="{154A23DB-BCD3-4289-A3F3-9D508E14D055}" srcOrd="4" destOrd="0" presId="urn:microsoft.com/office/officeart/2005/8/layout/hList9"/>
    <dgm:cxn modelId="{E2F0D36D-10D2-4949-B7D9-8212F7E590D1}" type="presParOf" srcId="{A66CDBC4-3B2D-4402-A953-D2AEA24A6210}" destId="{DF816724-02D9-46CB-BD22-BFA6DEC20B9B}" srcOrd="5" destOrd="0" presId="urn:microsoft.com/office/officeart/2005/8/layout/hList9"/>
    <dgm:cxn modelId="{AF1CAC2E-B38C-49A5-ACAC-F5F583229711}" type="presParOf" srcId="{A66CDBC4-3B2D-4402-A953-D2AEA24A6210}" destId="{C0C58B98-D4DE-4C1A-867A-6742966CC30B}" srcOrd="6" destOrd="0" presId="urn:microsoft.com/office/officeart/2005/8/layout/hList9"/>
    <dgm:cxn modelId="{86CDB8B2-358A-4EA6-932E-7A63505D0AFC}" type="presParOf" srcId="{C0C58B98-D4DE-4C1A-867A-6742966CC30B}" destId="{D3D677AF-5D6D-4FB8-9F9E-963878A4F1A0}" srcOrd="0" destOrd="0" presId="urn:microsoft.com/office/officeart/2005/8/layout/hList9"/>
    <dgm:cxn modelId="{E921E98E-9968-4CAC-A5A3-C998CA9DA228}" type="presParOf" srcId="{C0C58B98-D4DE-4C1A-867A-6742966CC30B}" destId="{F7831FB8-FA02-4A89-B141-77CA85369F30}" srcOrd="1" destOrd="0" presId="urn:microsoft.com/office/officeart/2005/8/layout/hList9"/>
    <dgm:cxn modelId="{003FB6C9-6A3F-4F7B-927C-EA7A2F90216E}" type="presParOf" srcId="{F7831FB8-FA02-4A89-B141-77CA85369F30}" destId="{5A03F588-41A3-4024-A262-15B435FE9429}" srcOrd="0" destOrd="0" presId="urn:microsoft.com/office/officeart/2005/8/layout/hList9"/>
    <dgm:cxn modelId="{CF055AA7-31B5-45D0-8AB5-D07D94F4BD6D}" type="presParOf" srcId="{F7831FB8-FA02-4A89-B141-77CA85369F30}" destId="{DD4C88E4-DD02-4159-B46D-3DC486FF1B2A}" srcOrd="1" destOrd="0" presId="urn:microsoft.com/office/officeart/2005/8/layout/hList9"/>
    <dgm:cxn modelId="{C1FBB226-F262-4705-8717-A09E93220EB6}" type="presParOf" srcId="{A66CDBC4-3B2D-4402-A953-D2AEA24A6210}" destId="{3435D8BE-E751-435F-8F26-71D9382F5C5E}" srcOrd="7" destOrd="0" presId="urn:microsoft.com/office/officeart/2005/8/layout/hList9"/>
    <dgm:cxn modelId="{248E5B1E-255C-4A12-AD2F-8AB2662E1013}" type="presParOf" srcId="{A66CDBC4-3B2D-4402-A953-D2AEA24A6210}" destId="{851D5969-C2CD-4BA6-8333-C3E0360C915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DCBD2-C8B3-4518-878A-9D9C3B169B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FF8F10-1D5E-4241-AF96-31BDDBE9A598}">
      <dgm:prSet phldrT="[Текст]" custT="1"/>
      <dgm:spPr/>
      <dgm:t>
        <a:bodyPr/>
        <a:lstStyle/>
        <a:p>
          <a:r>
            <a:rPr lang="ru-RU" sz="1800" dirty="0" smtClean="0">
              <a:latin typeface="Trebuchet MS" panose="020B0603020202020204" pitchFamily="34" charset="0"/>
            </a:rPr>
            <a:t>Для работ по сроку </a:t>
          </a:r>
          <a:r>
            <a:rPr lang="en-US" sz="1800" dirty="0" smtClean="0">
              <a:latin typeface="Trebuchet MS" panose="020B0603020202020204" pitchFamily="34" charset="0"/>
            </a:rPr>
            <a:t>&gt; </a:t>
          </a:r>
          <a:r>
            <a:rPr lang="ru-RU" sz="1800" dirty="0" smtClean="0">
              <a:latin typeface="Trebuchet MS" panose="020B0603020202020204" pitchFamily="34" charset="0"/>
            </a:rPr>
            <a:t>1 года применяется формула расчета указанная в п. 23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5E03D96C-11AE-4491-9CD6-D867C27B54B1}" type="parTrans" cxnId="{1F3609B5-BAD0-41CB-9A44-9239BE4B730E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E402979-D828-48A0-80B8-4F28C674A642}" type="sibTrans" cxnId="{1F3609B5-BAD0-41CB-9A44-9239BE4B730E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CB2F118D-9DE6-47EB-B252-36386C7091E0}">
      <dgm:prSet custT="1"/>
      <dgm:spPr/>
      <dgm:t>
        <a:bodyPr/>
        <a:lstStyle/>
        <a:p>
          <a:r>
            <a:rPr lang="ru-RU" sz="1600" dirty="0" smtClean="0">
              <a:latin typeface="Trebuchet MS" panose="020B0603020202020204" pitchFamily="34" charset="0"/>
            </a:rPr>
            <a:t>Производится пересчет сметной стоимости подрядных работ из уровня цен на дату утверждения проектной документации в текущий уровень цен на дату определения НМЦК на выполнение подрядных работ с применением индексов фактической инфляции за соответствующий период</a:t>
          </a:r>
          <a:endParaRPr lang="ru-RU" sz="1600" dirty="0">
            <a:latin typeface="Trebuchet MS" panose="020B0603020202020204" pitchFamily="34" charset="0"/>
          </a:endParaRPr>
        </a:p>
      </dgm:t>
    </dgm:pt>
    <dgm:pt modelId="{FB3516D4-F6FB-4CC1-B27B-C36A45F4FB2A}" type="parTrans" cxnId="{49841151-576D-41C7-A9A1-73F29FC14FCA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F093C661-4EDB-4CDE-BC47-655D62258DBC}" type="sibTrans" cxnId="{49841151-576D-41C7-A9A1-73F29FC14FCA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A5C75A86-53D4-4640-A8B1-BB356932828E}">
      <dgm:prSet custT="1"/>
      <dgm:spPr/>
      <dgm:t>
        <a:bodyPr/>
        <a:lstStyle/>
        <a:p>
          <a:r>
            <a:rPr lang="ru-RU" sz="1600" dirty="0" smtClean="0">
              <a:latin typeface="Trebuchet MS" panose="020B0603020202020204" pitchFamily="34" charset="0"/>
            </a:rPr>
            <a:t>Показатели сметной стоимости подрядных работ по главам сводного сметного расчета стоимости строительства в текущем уровне цен умножаются на индекс прогнозной инфляции на период строительства (ИПИ), который  рассчитывается как среднее арифметическое между ИПИ  на даты начала и окончания работ с учетом срока выполнения работ в соответствии с проектной документацией.</a:t>
          </a:r>
          <a:endParaRPr lang="ru-RU" sz="1600" dirty="0">
            <a:latin typeface="Trebuchet MS" panose="020B0603020202020204" pitchFamily="34" charset="0"/>
          </a:endParaRPr>
        </a:p>
      </dgm:t>
    </dgm:pt>
    <dgm:pt modelId="{DBC21CDF-A549-4588-9AA5-F81567C87986}" type="parTrans" cxnId="{AEA568E2-85C1-4609-A1C0-9A40587E8A56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949D21D-E107-415A-945A-EF170FD31C36}" type="sibTrans" cxnId="{AEA568E2-85C1-4609-A1C0-9A40587E8A56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A6E1C5EB-0DB6-4693-86B1-539301E207F9}" type="pres">
      <dgm:prSet presAssocID="{871DCBD2-C8B3-4518-878A-9D9C3B169BA5}" presName="CompostProcess" presStyleCnt="0">
        <dgm:presLayoutVars>
          <dgm:dir/>
          <dgm:resizeHandles val="exact"/>
        </dgm:presLayoutVars>
      </dgm:prSet>
      <dgm:spPr/>
    </dgm:pt>
    <dgm:pt modelId="{BB79896F-F46F-4197-AD8E-B09D6729E833}" type="pres">
      <dgm:prSet presAssocID="{871DCBD2-C8B3-4518-878A-9D9C3B169BA5}" presName="arrow" presStyleLbl="bgShp" presStyleIdx="0" presStyleCnt="1"/>
      <dgm:spPr/>
    </dgm:pt>
    <dgm:pt modelId="{93B925ED-85DA-4C15-A7FC-2B1C3B84DA8A}" type="pres">
      <dgm:prSet presAssocID="{871DCBD2-C8B3-4518-878A-9D9C3B169BA5}" presName="linearProcess" presStyleCnt="0"/>
      <dgm:spPr/>
    </dgm:pt>
    <dgm:pt modelId="{2DAE4CF8-1163-4FAD-9CCE-3C2C5BB90D1E}" type="pres">
      <dgm:prSet presAssocID="{CB2F118D-9DE6-47EB-B252-36386C7091E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34063-2A64-452B-BD2A-D35D22923BA2}" type="pres">
      <dgm:prSet presAssocID="{F093C661-4EDB-4CDE-BC47-655D62258DBC}" presName="sibTrans" presStyleCnt="0"/>
      <dgm:spPr/>
    </dgm:pt>
    <dgm:pt modelId="{6A1DA843-6372-4654-8E02-B3C5540E5386}" type="pres">
      <dgm:prSet presAssocID="{A5C75A86-53D4-4640-A8B1-BB356932828E}" presName="textNode" presStyleLbl="node1" presStyleIdx="1" presStyleCnt="3" custScaleY="15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D3B83-CAED-4A02-A3C1-D5ED066A442B}" type="pres">
      <dgm:prSet presAssocID="{2949D21D-E107-415A-945A-EF170FD31C36}" presName="sibTrans" presStyleCnt="0"/>
      <dgm:spPr/>
    </dgm:pt>
    <dgm:pt modelId="{E47C3305-30DA-456B-9B31-203C7289A853}" type="pres">
      <dgm:prSet presAssocID="{8BFF8F10-1D5E-4241-AF96-31BDDBE9A5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41151-576D-41C7-A9A1-73F29FC14FCA}" srcId="{871DCBD2-C8B3-4518-878A-9D9C3B169BA5}" destId="{CB2F118D-9DE6-47EB-B252-36386C7091E0}" srcOrd="0" destOrd="0" parTransId="{FB3516D4-F6FB-4CC1-B27B-C36A45F4FB2A}" sibTransId="{F093C661-4EDB-4CDE-BC47-655D62258DBC}"/>
    <dgm:cxn modelId="{AEA568E2-85C1-4609-A1C0-9A40587E8A56}" srcId="{871DCBD2-C8B3-4518-878A-9D9C3B169BA5}" destId="{A5C75A86-53D4-4640-A8B1-BB356932828E}" srcOrd="1" destOrd="0" parTransId="{DBC21CDF-A549-4588-9AA5-F81567C87986}" sibTransId="{2949D21D-E107-415A-945A-EF170FD31C36}"/>
    <dgm:cxn modelId="{E5D8AD8C-93D3-4B06-AC43-786CAF39735C}" type="presOf" srcId="{A5C75A86-53D4-4640-A8B1-BB356932828E}" destId="{6A1DA843-6372-4654-8E02-B3C5540E5386}" srcOrd="0" destOrd="0" presId="urn:microsoft.com/office/officeart/2005/8/layout/hProcess9"/>
    <dgm:cxn modelId="{901C4A30-BC0B-408A-9D14-0BF11065C92B}" type="presOf" srcId="{871DCBD2-C8B3-4518-878A-9D9C3B169BA5}" destId="{A6E1C5EB-0DB6-4693-86B1-539301E207F9}" srcOrd="0" destOrd="0" presId="urn:microsoft.com/office/officeart/2005/8/layout/hProcess9"/>
    <dgm:cxn modelId="{1F3609B5-BAD0-41CB-9A44-9239BE4B730E}" srcId="{871DCBD2-C8B3-4518-878A-9D9C3B169BA5}" destId="{8BFF8F10-1D5E-4241-AF96-31BDDBE9A598}" srcOrd="2" destOrd="0" parTransId="{5E03D96C-11AE-4491-9CD6-D867C27B54B1}" sibTransId="{BE402979-D828-48A0-80B8-4F28C674A642}"/>
    <dgm:cxn modelId="{BE7616FD-44D4-44DF-AC63-AA312C2C10DC}" type="presOf" srcId="{CB2F118D-9DE6-47EB-B252-36386C7091E0}" destId="{2DAE4CF8-1163-4FAD-9CCE-3C2C5BB90D1E}" srcOrd="0" destOrd="0" presId="urn:microsoft.com/office/officeart/2005/8/layout/hProcess9"/>
    <dgm:cxn modelId="{8A54AC73-E96E-49A2-A4C9-BBF4E193CD60}" type="presOf" srcId="{8BFF8F10-1D5E-4241-AF96-31BDDBE9A598}" destId="{E47C3305-30DA-456B-9B31-203C7289A853}" srcOrd="0" destOrd="0" presId="urn:microsoft.com/office/officeart/2005/8/layout/hProcess9"/>
    <dgm:cxn modelId="{CF61285F-8C61-4BA0-BE5C-4AE0E428F588}" type="presParOf" srcId="{A6E1C5EB-0DB6-4693-86B1-539301E207F9}" destId="{BB79896F-F46F-4197-AD8E-B09D6729E833}" srcOrd="0" destOrd="0" presId="urn:microsoft.com/office/officeart/2005/8/layout/hProcess9"/>
    <dgm:cxn modelId="{961619FA-EFEF-4960-8DEC-8B8BB7C4BA62}" type="presParOf" srcId="{A6E1C5EB-0DB6-4693-86B1-539301E207F9}" destId="{93B925ED-85DA-4C15-A7FC-2B1C3B84DA8A}" srcOrd="1" destOrd="0" presId="urn:microsoft.com/office/officeart/2005/8/layout/hProcess9"/>
    <dgm:cxn modelId="{2A760A3A-243D-44DB-8F16-44E4CD885CF7}" type="presParOf" srcId="{93B925ED-85DA-4C15-A7FC-2B1C3B84DA8A}" destId="{2DAE4CF8-1163-4FAD-9CCE-3C2C5BB90D1E}" srcOrd="0" destOrd="0" presId="urn:microsoft.com/office/officeart/2005/8/layout/hProcess9"/>
    <dgm:cxn modelId="{487AB2A4-08CA-4E12-9585-99A9CD81F3B7}" type="presParOf" srcId="{93B925ED-85DA-4C15-A7FC-2B1C3B84DA8A}" destId="{28034063-2A64-452B-BD2A-D35D22923BA2}" srcOrd="1" destOrd="0" presId="urn:microsoft.com/office/officeart/2005/8/layout/hProcess9"/>
    <dgm:cxn modelId="{F3F66D1C-7C87-4904-92B1-1DDB88786408}" type="presParOf" srcId="{93B925ED-85DA-4C15-A7FC-2B1C3B84DA8A}" destId="{6A1DA843-6372-4654-8E02-B3C5540E5386}" srcOrd="2" destOrd="0" presId="urn:microsoft.com/office/officeart/2005/8/layout/hProcess9"/>
    <dgm:cxn modelId="{38B14AF8-2E35-472C-AD19-E6C95D8B26B9}" type="presParOf" srcId="{93B925ED-85DA-4C15-A7FC-2B1C3B84DA8A}" destId="{53AD3B83-CAED-4A02-A3C1-D5ED066A442B}" srcOrd="3" destOrd="0" presId="urn:microsoft.com/office/officeart/2005/8/layout/hProcess9"/>
    <dgm:cxn modelId="{B984A464-92A3-48C4-9DCC-5B578DC1DA20}" type="presParOf" srcId="{93B925ED-85DA-4C15-A7FC-2B1C3B84DA8A}" destId="{E47C3305-30DA-456B-9B31-203C7289A8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DCBD2-C8B3-4518-878A-9D9C3B169B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FF8F10-1D5E-4241-AF96-31BDDBE9A598}">
      <dgm:prSet phldrT="[Текст]" custT="1"/>
      <dgm:spPr/>
      <dgm:t>
        <a:bodyPr/>
        <a:lstStyle/>
        <a:p>
          <a:r>
            <a:rPr lang="ru-RU" sz="1800" dirty="0" smtClean="0">
              <a:latin typeface="Trebuchet MS" panose="020B0603020202020204" pitchFamily="34" charset="0"/>
            </a:rPr>
            <a:t>ПРОЕКТ СМЕТЫ КОНТРАКТА предусматривающий определение цены каждого КР (элементов) и комплексов видов работ всего и за единицу 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5E03D96C-11AE-4491-9CD6-D867C27B54B1}" type="parTrans" cxnId="{1F3609B5-BAD0-41CB-9A44-9239BE4B730E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E402979-D828-48A0-80B8-4F28C674A642}" type="sibTrans" cxnId="{1F3609B5-BAD0-41CB-9A44-9239BE4B730E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CB2F118D-9DE6-47EB-B252-36386C7091E0}">
      <dgm:prSet custT="1"/>
      <dgm:spPr/>
      <dgm:t>
        <a:bodyPr/>
        <a:lstStyle/>
        <a:p>
          <a:r>
            <a:rPr lang="ru-RU" sz="1600" dirty="0" smtClean="0">
              <a:latin typeface="Trebuchet MS" panose="020B0603020202020204" pitchFamily="34" charset="0"/>
            </a:rPr>
            <a:t>Анализ, обобщение и систематизация проектной документации (ПД) получившей положительное заключение гос.экспертизы, а также сметных  нормативов, индексов изменения сметной стоимости, расценок, цен … </a:t>
          </a:r>
          <a:endParaRPr lang="ru-RU" sz="1600" dirty="0">
            <a:latin typeface="Trebuchet MS" panose="020B0603020202020204" pitchFamily="34" charset="0"/>
          </a:endParaRPr>
        </a:p>
      </dgm:t>
    </dgm:pt>
    <dgm:pt modelId="{FB3516D4-F6FB-4CC1-B27B-C36A45F4FB2A}" type="parTrans" cxnId="{49841151-576D-41C7-A9A1-73F29FC14FCA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F093C661-4EDB-4CDE-BC47-655D62258DBC}" type="sibTrans" cxnId="{49841151-576D-41C7-A9A1-73F29FC14FCA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A5C75A86-53D4-4640-A8B1-BB356932828E}">
      <dgm:prSet custT="1"/>
      <dgm:spPr/>
      <dgm:t>
        <a:bodyPr/>
        <a:lstStyle/>
        <a:p>
          <a:r>
            <a:rPr lang="ru-RU" sz="1600" dirty="0" smtClean="0">
              <a:latin typeface="Trebuchet MS" panose="020B0603020202020204" pitchFamily="34" charset="0"/>
            </a:rPr>
            <a:t>Составляется ведомость объемов конструктивных решений (ОКР) (элементов)и комплексов видов работ. При выполнении ПИР ведомость может составляться заказчиком или подрядчиком (если это предусмотрено заданием на проектирование) </a:t>
          </a:r>
          <a:endParaRPr lang="ru-RU" sz="1600" dirty="0">
            <a:latin typeface="Trebuchet MS" panose="020B0603020202020204" pitchFamily="34" charset="0"/>
          </a:endParaRPr>
        </a:p>
      </dgm:t>
    </dgm:pt>
    <dgm:pt modelId="{DBC21CDF-A549-4588-9AA5-F81567C87986}" type="parTrans" cxnId="{AEA568E2-85C1-4609-A1C0-9A40587E8A56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949D21D-E107-415A-945A-EF170FD31C36}" type="sibTrans" cxnId="{AEA568E2-85C1-4609-A1C0-9A40587E8A56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A6E1C5EB-0DB6-4693-86B1-539301E207F9}" type="pres">
      <dgm:prSet presAssocID="{871DCBD2-C8B3-4518-878A-9D9C3B169B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9896F-F46F-4197-AD8E-B09D6729E833}" type="pres">
      <dgm:prSet presAssocID="{871DCBD2-C8B3-4518-878A-9D9C3B169BA5}" presName="arrow" presStyleLbl="bgShp" presStyleIdx="0" presStyleCnt="1"/>
      <dgm:spPr/>
    </dgm:pt>
    <dgm:pt modelId="{93B925ED-85DA-4C15-A7FC-2B1C3B84DA8A}" type="pres">
      <dgm:prSet presAssocID="{871DCBD2-C8B3-4518-878A-9D9C3B169BA5}" presName="linearProcess" presStyleCnt="0"/>
      <dgm:spPr/>
    </dgm:pt>
    <dgm:pt modelId="{2DAE4CF8-1163-4FAD-9CCE-3C2C5BB90D1E}" type="pres">
      <dgm:prSet presAssocID="{CB2F118D-9DE6-47EB-B252-36386C7091E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34063-2A64-452B-BD2A-D35D22923BA2}" type="pres">
      <dgm:prSet presAssocID="{F093C661-4EDB-4CDE-BC47-655D62258DBC}" presName="sibTrans" presStyleCnt="0"/>
      <dgm:spPr/>
    </dgm:pt>
    <dgm:pt modelId="{6A1DA843-6372-4654-8E02-B3C5540E5386}" type="pres">
      <dgm:prSet presAssocID="{A5C75A86-53D4-4640-A8B1-BB356932828E}" presName="textNode" presStyleLbl="node1" presStyleIdx="1" presStyleCnt="3" custScaleY="9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D3B83-CAED-4A02-A3C1-D5ED066A442B}" type="pres">
      <dgm:prSet presAssocID="{2949D21D-E107-415A-945A-EF170FD31C36}" presName="sibTrans" presStyleCnt="0"/>
      <dgm:spPr/>
    </dgm:pt>
    <dgm:pt modelId="{E47C3305-30DA-456B-9B31-203C7289A853}" type="pres">
      <dgm:prSet presAssocID="{8BFF8F10-1D5E-4241-AF96-31BDDBE9A5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41151-576D-41C7-A9A1-73F29FC14FCA}" srcId="{871DCBD2-C8B3-4518-878A-9D9C3B169BA5}" destId="{CB2F118D-9DE6-47EB-B252-36386C7091E0}" srcOrd="0" destOrd="0" parTransId="{FB3516D4-F6FB-4CC1-B27B-C36A45F4FB2A}" sibTransId="{F093C661-4EDB-4CDE-BC47-655D62258DBC}"/>
    <dgm:cxn modelId="{984D7330-E76E-499A-94AB-E56065985459}" type="presOf" srcId="{871DCBD2-C8B3-4518-878A-9D9C3B169BA5}" destId="{A6E1C5EB-0DB6-4693-86B1-539301E207F9}" srcOrd="0" destOrd="0" presId="urn:microsoft.com/office/officeart/2005/8/layout/hProcess9"/>
    <dgm:cxn modelId="{AEA568E2-85C1-4609-A1C0-9A40587E8A56}" srcId="{871DCBD2-C8B3-4518-878A-9D9C3B169BA5}" destId="{A5C75A86-53D4-4640-A8B1-BB356932828E}" srcOrd="1" destOrd="0" parTransId="{DBC21CDF-A549-4588-9AA5-F81567C87986}" sibTransId="{2949D21D-E107-415A-945A-EF170FD31C36}"/>
    <dgm:cxn modelId="{689052C1-68C3-43E9-BBFE-DF827F48E4D7}" type="presOf" srcId="{A5C75A86-53D4-4640-A8B1-BB356932828E}" destId="{6A1DA843-6372-4654-8E02-B3C5540E5386}" srcOrd="0" destOrd="0" presId="urn:microsoft.com/office/officeart/2005/8/layout/hProcess9"/>
    <dgm:cxn modelId="{5C790739-F6DD-4A0B-9336-E8917331F75C}" type="presOf" srcId="{CB2F118D-9DE6-47EB-B252-36386C7091E0}" destId="{2DAE4CF8-1163-4FAD-9CCE-3C2C5BB90D1E}" srcOrd="0" destOrd="0" presId="urn:microsoft.com/office/officeart/2005/8/layout/hProcess9"/>
    <dgm:cxn modelId="{1F3609B5-BAD0-41CB-9A44-9239BE4B730E}" srcId="{871DCBD2-C8B3-4518-878A-9D9C3B169BA5}" destId="{8BFF8F10-1D5E-4241-AF96-31BDDBE9A598}" srcOrd="2" destOrd="0" parTransId="{5E03D96C-11AE-4491-9CD6-D867C27B54B1}" sibTransId="{BE402979-D828-48A0-80B8-4F28C674A642}"/>
    <dgm:cxn modelId="{94EB22CD-44C9-41B3-9C56-4E9471A5164A}" type="presOf" srcId="{8BFF8F10-1D5E-4241-AF96-31BDDBE9A598}" destId="{E47C3305-30DA-456B-9B31-203C7289A853}" srcOrd="0" destOrd="0" presId="urn:microsoft.com/office/officeart/2005/8/layout/hProcess9"/>
    <dgm:cxn modelId="{43D2726C-FBC7-41E9-B29C-AECEAF096204}" type="presParOf" srcId="{A6E1C5EB-0DB6-4693-86B1-539301E207F9}" destId="{BB79896F-F46F-4197-AD8E-B09D6729E833}" srcOrd="0" destOrd="0" presId="urn:microsoft.com/office/officeart/2005/8/layout/hProcess9"/>
    <dgm:cxn modelId="{85BF0E40-CBA8-4106-962E-147347CE5B12}" type="presParOf" srcId="{A6E1C5EB-0DB6-4693-86B1-539301E207F9}" destId="{93B925ED-85DA-4C15-A7FC-2B1C3B84DA8A}" srcOrd="1" destOrd="0" presId="urn:microsoft.com/office/officeart/2005/8/layout/hProcess9"/>
    <dgm:cxn modelId="{449D7087-22E6-43AB-B03C-24927A0F5BE2}" type="presParOf" srcId="{93B925ED-85DA-4C15-A7FC-2B1C3B84DA8A}" destId="{2DAE4CF8-1163-4FAD-9CCE-3C2C5BB90D1E}" srcOrd="0" destOrd="0" presId="urn:microsoft.com/office/officeart/2005/8/layout/hProcess9"/>
    <dgm:cxn modelId="{D5CD810D-0877-418D-82AD-CA8895A6674D}" type="presParOf" srcId="{93B925ED-85DA-4C15-A7FC-2B1C3B84DA8A}" destId="{28034063-2A64-452B-BD2A-D35D22923BA2}" srcOrd="1" destOrd="0" presId="urn:microsoft.com/office/officeart/2005/8/layout/hProcess9"/>
    <dgm:cxn modelId="{AAE07D7E-8A94-428B-8967-C2219CEE821B}" type="presParOf" srcId="{93B925ED-85DA-4C15-A7FC-2B1C3B84DA8A}" destId="{6A1DA843-6372-4654-8E02-B3C5540E5386}" srcOrd="2" destOrd="0" presId="urn:microsoft.com/office/officeart/2005/8/layout/hProcess9"/>
    <dgm:cxn modelId="{9EB1E6A3-B4E3-49C7-AE8F-9837C8227222}" type="presParOf" srcId="{93B925ED-85DA-4C15-A7FC-2B1C3B84DA8A}" destId="{53AD3B83-CAED-4A02-A3C1-D5ED066A442B}" srcOrd="3" destOrd="0" presId="urn:microsoft.com/office/officeart/2005/8/layout/hProcess9"/>
    <dgm:cxn modelId="{F6B3A1A1-6FE4-4A70-B5C4-C03D8E36690A}" type="presParOf" srcId="{93B925ED-85DA-4C15-A7FC-2B1C3B84DA8A}" destId="{E47C3305-30DA-456B-9B31-203C7289A8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876C-D35D-4796-820E-34DA8E9387CA}">
      <dsp:nvSpPr>
        <dsp:cNvPr id="0" name=""/>
        <dsp:cNvSpPr/>
      </dsp:nvSpPr>
      <dsp:spPr>
        <a:xfrm>
          <a:off x="922002" y="867705"/>
          <a:ext cx="3165056" cy="1990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Сметные нормативы включенные в Федеральный реестр сметных нормативов и цен строительных ресурсов</a:t>
          </a:r>
          <a:endParaRPr lang="ru-RU" sz="1800" b="1" kern="1200" dirty="0"/>
        </a:p>
      </dsp:txBody>
      <dsp:txXfrm>
        <a:off x="1428411" y="867705"/>
        <a:ext cx="2658647" cy="1990444"/>
      </dsp:txXfrm>
    </dsp:sp>
    <dsp:sp modelId="{BC56C60E-6A3A-4B95-BD53-798D0AD9CB6F}">
      <dsp:nvSpPr>
        <dsp:cNvPr id="0" name=""/>
        <dsp:cNvSpPr/>
      </dsp:nvSpPr>
      <dsp:spPr>
        <a:xfrm>
          <a:off x="0" y="297019"/>
          <a:ext cx="1668050" cy="166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ГрЗ</a:t>
          </a:r>
          <a:endParaRPr lang="ru-RU" sz="4600" kern="1200" dirty="0"/>
        </a:p>
      </dsp:txBody>
      <dsp:txXfrm>
        <a:off x="244280" y="541299"/>
        <a:ext cx="1179490" cy="1179490"/>
      </dsp:txXfrm>
    </dsp:sp>
    <dsp:sp modelId="{CF085C4B-51F8-474E-9192-F2282D66BAA1}">
      <dsp:nvSpPr>
        <dsp:cNvPr id="0" name=""/>
        <dsp:cNvSpPr/>
      </dsp:nvSpPr>
      <dsp:spPr>
        <a:xfrm>
          <a:off x="5558402" y="1403803"/>
          <a:ext cx="4064374" cy="1668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статьи 22 +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Статьи 110.1- 110.2, ч.55-63 статьи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112</a:t>
          </a:r>
        </a:p>
      </dsp:txBody>
      <dsp:txXfrm>
        <a:off x="6208702" y="1403803"/>
        <a:ext cx="3414074" cy="1668884"/>
      </dsp:txXfrm>
    </dsp:sp>
    <dsp:sp modelId="{5DF65006-BD3D-4BDF-A125-E1F66553C441}">
      <dsp:nvSpPr>
        <dsp:cNvPr id="0" name=""/>
        <dsp:cNvSpPr/>
      </dsp:nvSpPr>
      <dsp:spPr>
        <a:xfrm>
          <a:off x="4362415" y="284775"/>
          <a:ext cx="2077573" cy="166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44-ФЗ</a:t>
          </a:r>
          <a:endParaRPr lang="ru-RU" sz="4600" kern="1200" dirty="0"/>
        </a:p>
      </dsp:txBody>
      <dsp:txXfrm>
        <a:off x="4666669" y="529055"/>
        <a:ext cx="1469065" cy="117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994B6-2DD6-4B5C-AF3E-049ED45D7756}">
      <dsp:nvSpPr>
        <dsp:cNvPr id="0" name=""/>
        <dsp:cNvSpPr/>
      </dsp:nvSpPr>
      <dsp:spPr>
        <a:xfrm>
          <a:off x="0" y="2359"/>
          <a:ext cx="7411453" cy="675174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E3465A"/>
              </a:solidFill>
              <a:latin typeface="Trebuchet MS" panose="020B0603020202020204" pitchFamily="34" charset="0"/>
            </a:rPr>
            <a:t>1) Подрядных работ на территории РФ по:</a:t>
          </a:r>
          <a:endParaRPr lang="ru-RU" sz="2000" b="1" kern="1200" dirty="0">
            <a:solidFill>
              <a:srgbClr val="E3465A"/>
            </a:solidFill>
            <a:latin typeface="Trebuchet MS" panose="020B0603020202020204" pitchFamily="34" charset="0"/>
          </a:endParaRPr>
        </a:p>
      </dsp:txBody>
      <dsp:txXfrm>
        <a:off x="32959" y="35318"/>
        <a:ext cx="7345535" cy="609256"/>
      </dsp:txXfrm>
    </dsp:sp>
    <dsp:sp modelId="{98827586-3276-498C-92F6-AEAB7806D545}">
      <dsp:nvSpPr>
        <dsp:cNvPr id="0" name=""/>
        <dsp:cNvSpPr/>
      </dsp:nvSpPr>
      <dsp:spPr>
        <a:xfrm>
          <a:off x="0" y="677534"/>
          <a:ext cx="7411453" cy="345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1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инженерным изысканиям для подготовки проектной документации, строительства, реконструкции объектов капитального строительства;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подготовке проектной документации объектов кап. строительства;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строительству объектов кап.  строительства или некапитальных строений и сооружений; реконструкции объектов кап. строительства; 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капитальному ремонту объектов кап.  строительства;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сносу объектов капитального строительства;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по сохранению объектов культурного наследия (памятников истории и культуры) народов Российской Федерации</a:t>
          </a:r>
          <a:r>
            <a:rPr lang="ru-RU" sz="1800" kern="1200" dirty="0" smtClean="0">
              <a:solidFill>
                <a:srgbClr val="E3465A"/>
              </a:solidFill>
              <a:latin typeface="Trebuchet MS" panose="020B0603020202020204" pitchFamily="34" charset="0"/>
            </a:rPr>
            <a:t>.</a:t>
          </a:r>
          <a:endParaRPr lang="ru-RU" sz="1800" kern="1200" dirty="0">
            <a:solidFill>
              <a:srgbClr val="E3465A"/>
            </a:solidFill>
            <a:latin typeface="Trebuchet MS" panose="020B0603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rgbClr val="E3465A"/>
            </a:solidFill>
            <a:latin typeface="Trebuchet MS" panose="020B0603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rgbClr val="E3465A"/>
            </a:solidFill>
            <a:latin typeface="Trebuchet MS" panose="020B0603020202020204" pitchFamily="34" charset="0"/>
          </a:endParaRPr>
        </a:p>
      </dsp:txBody>
      <dsp:txXfrm>
        <a:off x="0" y="677534"/>
        <a:ext cx="7411453" cy="3454978"/>
      </dsp:txXfrm>
    </dsp:sp>
    <dsp:sp modelId="{4A46CF57-F5AB-423F-A89E-573D9CDB115F}">
      <dsp:nvSpPr>
        <dsp:cNvPr id="0" name=""/>
        <dsp:cNvSpPr/>
      </dsp:nvSpPr>
      <dsp:spPr>
        <a:xfrm>
          <a:off x="0" y="4132512"/>
          <a:ext cx="7411453" cy="675174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E3465A"/>
              </a:solidFill>
              <a:latin typeface="Trebuchet MS" panose="020B0603020202020204" pitchFamily="34" charset="0"/>
            </a:rPr>
            <a:t>2) Услуг по исполнению функций технического заказчика, в том числе по составлению проекта сметы контракта.</a:t>
          </a:r>
          <a:endParaRPr lang="ru-RU" sz="2000" kern="1200" dirty="0">
            <a:solidFill>
              <a:srgbClr val="E3465A"/>
            </a:solidFill>
            <a:latin typeface="Trebuchet MS" panose="020B0603020202020204" pitchFamily="34" charset="0"/>
          </a:endParaRPr>
        </a:p>
      </dsp:txBody>
      <dsp:txXfrm>
        <a:off x="32959" y="4165471"/>
        <a:ext cx="7345535" cy="609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57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54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2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2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2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9395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9395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21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69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798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217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395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395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011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87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88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3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Trebuchet MS" panose="020B0603020202020204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780" y="6214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 userDrawn="1"/>
        </p:nvGrpSpPr>
        <p:grpSpPr>
          <a:xfrm>
            <a:off x="9588614" y="4404560"/>
            <a:ext cx="2603386" cy="2084166"/>
            <a:chOff x="9588614" y="4383309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319054" cy="1120409"/>
            <a:chOff x="2955925" y="4199076"/>
            <a:chExt cx="6319054" cy="112040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000" u="sng" kern="1200" dirty="0" smtClean="0">
                  <a:solidFill>
                    <a:srgbClr val="444444"/>
                  </a:solidFill>
                  <a:latin typeface="Trebuchet MS"/>
                  <a:ea typeface="+mn-ea"/>
                  <a:cs typeface="+mn-cs"/>
                </a:rPr>
                <a:t>www.rts-tender.ru</a:t>
              </a:r>
              <a:endParaRPr lang="ru-RU" altLang="ru-RU" sz="30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endParaRPr>
            </a:p>
            <a:p>
              <a:pPr algn="ctr">
                <a:buClr>
                  <a:srgbClr val="000000"/>
                </a:buClr>
                <a:buSzPct val="100000"/>
              </a:pPr>
              <a:endParaRPr lang="ru-RU" altLang="ru-RU" sz="4000" u="sng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64803" y="4584813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 defTabSz="449171">
                <a:buClr>
                  <a:srgbClr val="000000"/>
                </a:buClr>
                <a:buSzPct val="100000"/>
              </a:pPr>
              <a:r>
                <a:rPr lang="ru-RU" sz="2800" kern="1200" dirty="0" smtClean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+7 (499) 653-99-00</a:t>
              </a:r>
              <a:endParaRPr lang="ru-RU" altLang="ru-RU" sz="2800" kern="120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96416" y="502709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400" kern="1200" dirty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ЗВОНОК ПО </a:t>
              </a:r>
              <a:r>
                <a:rPr lang="ru-RU" altLang="ru-RU" sz="1400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РОССИИ БЕСПЛАТНЫЙ</a:t>
              </a:r>
              <a:endParaRPr lang="ru-RU" altLang="ru-RU" sz="1400" u="sng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64803" y="5010180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800" u="none" kern="1200" dirty="0" smtClean="0">
              <a:solidFill>
                <a:schemeClr val="accent2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18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rPr>
              <a:t>education@rts-tender.ru</a:t>
            </a:r>
            <a:endParaRPr lang="en-US" altLang="ru-RU" sz="1800" u="sng" kern="1200" dirty="0">
              <a:solidFill>
                <a:srgbClr val="444444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469231" y="2120380"/>
            <a:ext cx="1260041" cy="1257505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5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8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ГРУППА </a:t>
            </a:r>
            <a:r>
              <a:rPr lang="en-US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FINTENDER</a:t>
            </a:r>
            <a:endParaRPr lang="ru-RU" sz="1500" dirty="0">
              <a:solidFill>
                <a:schemeClr val="tx1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0" r:id="rId4"/>
    <p:sldLayoutId id="2147483652" r:id="rId5"/>
    <p:sldLayoutId id="2147483653" r:id="rId6"/>
    <p:sldLayoutId id="2147483655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Trebuchet MS" panose="020B0603020202020204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ts-tender.ru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upport@rts-tende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1711" y="3559341"/>
            <a:ext cx="9779267" cy="2466975"/>
          </a:xfrm>
        </p:spPr>
        <p:txBody>
          <a:bodyPr/>
          <a:lstStyle/>
          <a:p>
            <a:r>
              <a:rPr lang="ru-RU" dirty="0"/>
              <a:t>Порядок определения </a:t>
            </a:r>
            <a:r>
              <a:rPr lang="ru-RU" dirty="0" smtClean="0"/>
              <a:t>Н(М)ЦК.  </a:t>
            </a:r>
            <a:br>
              <a:rPr lang="ru-RU" dirty="0" smtClean="0"/>
            </a:br>
            <a:r>
              <a:rPr lang="ru-RU" dirty="0" smtClean="0"/>
              <a:t>методика </a:t>
            </a:r>
            <a:r>
              <a:rPr lang="ru-RU" dirty="0"/>
              <a:t>составления </a:t>
            </a:r>
            <a:r>
              <a:rPr lang="ru-RU"/>
              <a:t>сметы </a:t>
            </a:r>
            <a:r>
              <a:rPr lang="ru-RU" smtClean="0"/>
              <a:t>контракта. </a:t>
            </a:r>
            <a:r>
              <a:rPr lang="ru-RU" dirty="0"/>
              <a:t>Приказ  Минстроя России от </a:t>
            </a:r>
            <a:r>
              <a:rPr lang="ru-RU" dirty="0" smtClean="0"/>
              <a:t>23.12.2019  </a:t>
            </a:r>
            <a:r>
              <a:rPr lang="ru-RU" dirty="0"/>
              <a:t>№ 841/пр.  Приказ  Минстроя России от </a:t>
            </a:r>
            <a:r>
              <a:rPr lang="ru-RU" dirty="0" smtClean="0"/>
              <a:t>30.03.2020 </a:t>
            </a:r>
            <a:r>
              <a:rPr lang="ru-RU" dirty="0"/>
              <a:t>№ 175/пр.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6425" y="6581001"/>
            <a:ext cx="2529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85686"/>
            <a:ext cx="1771732" cy="504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" y="1407107"/>
            <a:ext cx="2912821" cy="11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определения нмцк в градостроительной деятельности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83" y="0"/>
            <a:ext cx="1421842" cy="6453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3133" y="746451"/>
            <a:ext cx="1159444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Приказом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Министерства строительства и жилищно-коммунального хозяйства Российской Федерации от 23.12.2019 №841/пр </a:t>
            </a:r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«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Об утверждении Порядка определения начальной (максимальной) цены контракта, цены контракта заключаемого с единственным поставщиком (подрядчиком, исполнителем), начальной цены единицы  товара, работы, услуги при осуществлении закупок в сфере градостроительной деятельности (за исключением территориального планирования) и Методики составления сметы контракта, предметом которого являются строительство, реконструкция объектов капитального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строительства</a:t>
            </a:r>
          </a:p>
          <a:p>
            <a:pPr algn="ctr"/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b="1" u="sng" dirty="0" smtClean="0">
                <a:latin typeface="Trebuchet MS" panose="020B0603020202020204" pitchFamily="34" charset="0"/>
              </a:rPr>
              <a:t>Утверждены:</a:t>
            </a:r>
            <a:endParaRPr lang="ru-RU" b="1" u="sng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а) Порядок 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(за исключением территориального </a:t>
            </a:r>
            <a:r>
              <a:rPr lang="ru-RU" dirty="0" smtClean="0">
                <a:latin typeface="Trebuchet MS" panose="020B0603020202020204" pitchFamily="34" charset="0"/>
              </a:rPr>
              <a:t>планирования) (Приложение </a:t>
            </a:r>
            <a:r>
              <a:rPr lang="ru-RU" dirty="0">
                <a:latin typeface="Trebuchet MS" panose="020B0603020202020204" pitchFamily="34" charset="0"/>
              </a:rPr>
              <a:t>№ 1 к </a:t>
            </a:r>
            <a:r>
              <a:rPr lang="ru-RU" dirty="0" smtClean="0">
                <a:latin typeface="Trebuchet MS" panose="020B0603020202020204" pitchFamily="34" charset="0"/>
              </a:rPr>
              <a:t>Приказу);</a:t>
            </a:r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б) </a:t>
            </a:r>
            <a:r>
              <a:rPr lang="ru-RU" dirty="0" smtClean="0">
                <a:latin typeface="Trebuchet MS" panose="020B0603020202020204" pitchFamily="34" charset="0"/>
              </a:rPr>
              <a:t>Методика </a:t>
            </a:r>
            <a:r>
              <a:rPr lang="ru-RU" dirty="0">
                <a:latin typeface="Trebuchet MS" panose="020B0603020202020204" pitchFamily="34" charset="0"/>
              </a:rPr>
              <a:t>составления сметы контракта, предметом которого </a:t>
            </a:r>
            <a:r>
              <a:rPr lang="ru-RU" b="1" u="sng" dirty="0">
                <a:latin typeface="Trebuchet MS" panose="020B0603020202020204" pitchFamily="34" charset="0"/>
              </a:rPr>
              <a:t>являются строительство, реконструкция объектов капитального строительства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(Приложение №2).</a:t>
            </a:r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На кого распространяется приказ №841/пр?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910" y="814542"/>
            <a:ext cx="11088303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Порядок </a:t>
            </a:r>
            <a:r>
              <a:rPr lang="ru-RU" dirty="0">
                <a:latin typeface="Trebuchet MS" panose="020B0603020202020204" pitchFamily="34" charset="0"/>
              </a:rPr>
              <a:t>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(за исключением территориального планирования) (далее - Порядок)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устанавливает общие правила определения государственными или муниципальными заказчиками (далее - заказчики) </a:t>
            </a:r>
            <a:r>
              <a:rPr lang="ru-RU" b="1" dirty="0">
                <a:latin typeface="Trebuchet MS" panose="020B0603020202020204" pitchFamily="34" charset="0"/>
              </a:rPr>
              <a:t>начальной (максимальной) цены контракта, цены контракта, заключаемого с единственным поставщиком (подрядчиком, исполнителем) (далее - НМЦК), начальной цены единицы товара, работы, </a:t>
            </a:r>
            <a:r>
              <a:rPr lang="ru-RU" b="1" dirty="0" smtClean="0">
                <a:latin typeface="Trebuchet MS" panose="020B0603020202020204" pitchFamily="34" charset="0"/>
              </a:rPr>
              <a:t>услуги…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910" y="4352399"/>
            <a:ext cx="11088303" cy="21698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В статье 3 Закона №44-ФЗ определены понятия «государственного заказчика», «муниципального заказчика»  (органы власти + КУ+ органы УВФ)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  отдельно более широкое понятие «заказчик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» </a:t>
            </a:r>
            <a:r>
              <a:rPr lang="ru-RU" b="1" dirty="0">
                <a:latin typeface="Trebuchet MS" panose="020B0603020202020204" pitchFamily="34" charset="0"/>
              </a:rPr>
              <a:t>- </a:t>
            </a:r>
            <a:r>
              <a:rPr lang="ru-RU" b="1" dirty="0" smtClean="0">
                <a:latin typeface="Trebuchet MS" panose="020B0603020202020204" pitchFamily="34" charset="0"/>
              </a:rPr>
              <a:t>гос. </a:t>
            </a:r>
            <a:r>
              <a:rPr lang="ru-RU" b="1" dirty="0">
                <a:latin typeface="Trebuchet MS" panose="020B0603020202020204" pitchFamily="34" charset="0"/>
              </a:rPr>
              <a:t>или </a:t>
            </a:r>
            <a:r>
              <a:rPr lang="ru-RU" b="1" dirty="0" smtClean="0">
                <a:latin typeface="Trebuchet MS" panose="020B0603020202020204" pitchFamily="34" charset="0"/>
              </a:rPr>
              <a:t>мун. заказчик </a:t>
            </a:r>
            <a:r>
              <a:rPr lang="ru-RU" b="1" dirty="0">
                <a:latin typeface="Trebuchet MS" panose="020B0603020202020204" pitchFamily="34" charset="0"/>
              </a:rPr>
              <a:t>либо в соответствии с частями 1 и 2.1 статьи 15 </a:t>
            </a:r>
            <a:r>
              <a:rPr lang="ru-RU" b="1" dirty="0" smtClean="0">
                <a:latin typeface="Trebuchet MS" panose="020B0603020202020204" pitchFamily="34" charset="0"/>
              </a:rPr>
              <a:t>Закона №44-ФЗ 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бюджетное учреждение,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ГУП, МУП 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осуществляющие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закупки.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На кого распространяется приказ №841/пр?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071" y="830187"/>
            <a:ext cx="113000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rebuchet MS" panose="020B0603020202020204" pitchFamily="34" charset="0"/>
              </a:rPr>
              <a:t>«…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Закон № 44-ФЗ регулирует отношения, связанные с расходованием денежных средств заказчиками.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      Приказом </a:t>
            </a:r>
            <a:r>
              <a:rPr lang="ru-RU" dirty="0">
                <a:latin typeface="Trebuchet MS" panose="020B0603020202020204" pitchFamily="34" charset="0"/>
              </a:rPr>
              <a:t>Минстроя России от 23 декабря 2019 г. № 841/пр (зарегистрирован в Минюсте России 3 февраля 2020 г. № 57401) утвержден Порядок определения начальной (максимальной) цены контракта (НМЦК),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(за исключением территориального планирования) (далее - Приказ № 841/пр).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       Учитывая</a:t>
            </a:r>
            <a:r>
              <a:rPr lang="ru-RU" dirty="0">
                <a:latin typeface="Trebuchet MS" panose="020B0603020202020204" pitchFamily="34" charset="0"/>
              </a:rPr>
              <a:t>, что заказчики при расходовании денежных средств обязаны осуществлять отбор поставщика (подрядчика, исполнителя) путем проведения конкурентных процедур, установленных статьей 24 Закона № 44-ФЗ, либо у единственного поставщика (подрядчика, исполнителя) в случаях, установленных статьей 93 Закона № 44-ФЗ,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положения Приказа № 841/пр применяются </a:t>
            </a:r>
            <a:r>
              <a:rPr lang="ru-RU" dirty="0">
                <a:latin typeface="Trebuchet MS" panose="020B0603020202020204" pitchFamily="34" charset="0"/>
              </a:rPr>
              <a:t>при определении НМЦК,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за счет средств бюджетов бюджетной системы Российской Федерации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бюджетными учреждениями</a:t>
            </a:r>
            <a:r>
              <a:rPr lang="ru-RU" dirty="0">
                <a:latin typeface="Trebuchet MS" panose="020B0603020202020204" pitchFamily="34" charset="0"/>
              </a:rPr>
              <a:t>, в том числе государственными учреждениями здравоохранения, являющимися заказчиками в соответствии с частью 1 статьи 15 Закона № 44-ФЗ.</a:t>
            </a:r>
          </a:p>
          <a:p>
            <a:pPr algn="just"/>
            <a:endParaRPr lang="ru-RU" dirty="0" smtClean="0">
              <a:latin typeface="Trebuchet MS" panose="020B0603020202020204" pitchFamily="34" charset="0"/>
            </a:endParaRPr>
          </a:p>
          <a:p>
            <a:pPr algn="just"/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Письмо </a:t>
            </a:r>
            <a:r>
              <a:rPr lang="ru-RU" i="1" dirty="0">
                <a:solidFill>
                  <a:srgbClr val="E3465A"/>
                </a:solidFill>
                <a:latin typeface="Trebuchet MS" panose="020B0603020202020204" pitchFamily="34" charset="0"/>
              </a:rPr>
              <a:t>Минстроя России от 10.03.2020 № </a:t>
            </a: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8494-ИТ/09 « О </a:t>
            </a:r>
            <a:r>
              <a:rPr lang="ru-RU" i="1" dirty="0">
                <a:solidFill>
                  <a:srgbClr val="E3465A"/>
                </a:solidFill>
                <a:latin typeface="Trebuchet MS" panose="020B0603020202020204" pitchFamily="34" charset="0"/>
              </a:rPr>
              <a:t>применении приказа Минстроя России от 23.12.2019 № </a:t>
            </a: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841/пр…» </a:t>
            </a:r>
            <a:endParaRPr lang="ru-RU" i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5731" y="11959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Сфера применения Порядка определения НМЦК по приказу №841/пр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2071557"/>
              </p:ext>
            </p:extLst>
          </p:nvPr>
        </p:nvGraphicFramePr>
        <p:xfrm>
          <a:off x="452387" y="1328285"/>
          <a:ext cx="7411453" cy="481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548640" y="814543"/>
            <a:ext cx="7257447" cy="436658"/>
          </a:xfrm>
          <a:prstGeom prst="down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ПРИМЕНЯЕТСЯ ПРИ ЗАКУПКАХ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8035492" y="814543"/>
            <a:ext cx="4042628" cy="436658"/>
          </a:xfrm>
          <a:prstGeom prst="downArrowCallout">
            <a:avLst/>
          </a:prstGeom>
          <a:solidFill>
            <a:srgbClr val="E34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НЕ ПРИМЕНЯЕТСЯ 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629" y="1347454"/>
            <a:ext cx="3830353" cy="480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rebuchet MS" panose="020B0603020202020204" pitchFamily="34" charset="0"/>
              </a:rPr>
              <a:t>Если объектом закупки являются (работы, услуги):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rebuchet MS" panose="020B0603020202020204" pitchFamily="34" charset="0"/>
              </a:rPr>
              <a:t>в сфере территориального планирования;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rebuchet MS" panose="020B0603020202020204" pitchFamily="34" charset="0"/>
              </a:rPr>
              <a:t>п</a:t>
            </a:r>
            <a:r>
              <a:rPr lang="ru-RU" dirty="0" smtClean="0">
                <a:latin typeface="Trebuchet MS" panose="020B0603020202020204" pitchFamily="34" charset="0"/>
              </a:rPr>
              <a:t>о текущему ремонту;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rebuchet MS" panose="020B0603020202020204" pitchFamily="34" charset="0"/>
              </a:rPr>
              <a:t>п</a:t>
            </a:r>
            <a:r>
              <a:rPr lang="ru-RU" dirty="0" smtClean="0">
                <a:latin typeface="Trebuchet MS" panose="020B0603020202020204" pitchFamily="34" charset="0"/>
              </a:rPr>
              <a:t>о строительству объектов «под ключ» осуществляемых по ч.16.1 статьи 34 и в соответствии с п.55-63 статьи 112 Закона о контрактной системе.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Технический заказчик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8" y="24787"/>
            <a:ext cx="1421842" cy="645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6057" y="746451"/>
            <a:ext cx="104592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ТЕХНИЧЕСКИЙ ЗАКАЗЧИК</a:t>
            </a: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- юридическое лицо, которое уполномочено застройщиком и от имени застройщика заключает договоры о выполнении инженерных изысканий, о подготовке проектной </a:t>
            </a:r>
            <a:r>
              <a:rPr lang="ru-RU" dirty="0" smtClean="0">
                <a:latin typeface="Trebuchet MS" panose="020B0603020202020204" pitchFamily="34" charset="0"/>
              </a:rPr>
              <a:t>документации (ПД), </a:t>
            </a:r>
            <a:r>
              <a:rPr lang="ru-RU" dirty="0">
                <a:latin typeface="Trebuchet MS" panose="020B0603020202020204" pitchFamily="34" charset="0"/>
              </a:rPr>
              <a:t>о строительстве, реконструкции,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ремонте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строительства, подготавливает задания на выполнение указанных видов работ, предоставляет лицам, выполняющим инженерные изыскания и (или) осуществляющим подготовку </a:t>
            </a:r>
            <a:r>
              <a:rPr lang="ru-RU" dirty="0" smtClean="0">
                <a:latin typeface="Trebuchet MS" panose="020B0603020202020204" pitchFamily="34" charset="0"/>
              </a:rPr>
              <a:t>ПД, </a:t>
            </a:r>
            <a:r>
              <a:rPr lang="ru-RU" dirty="0">
                <a:latin typeface="Trebuchet MS" panose="020B0603020202020204" pitchFamily="34" charset="0"/>
              </a:rPr>
              <a:t>строительство, реконструкцию, </a:t>
            </a:r>
            <a:r>
              <a:rPr lang="ru-RU" dirty="0" smtClean="0">
                <a:latin typeface="Trebuchet MS" panose="020B0603020202020204" pitchFamily="34" charset="0"/>
              </a:rPr>
              <a:t>кап.  </a:t>
            </a:r>
            <a:r>
              <a:rPr lang="ru-RU" dirty="0">
                <a:latin typeface="Trebuchet MS" panose="020B0603020202020204" pitchFamily="34" charset="0"/>
              </a:rPr>
              <a:t>ремонт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 </a:t>
            </a:r>
            <a:r>
              <a:rPr lang="ru-RU" dirty="0">
                <a:latin typeface="Trebuchet MS" panose="020B0603020202020204" pitchFamily="34" charset="0"/>
              </a:rPr>
              <a:t>строительства, материалы и документы, необходимые </a:t>
            </a:r>
            <a:r>
              <a:rPr lang="ru-RU" dirty="0" smtClean="0">
                <a:latin typeface="Trebuchet MS" panose="020B0603020202020204" pitchFamily="34" charset="0"/>
              </a:rPr>
              <a:t> для </a:t>
            </a:r>
            <a:r>
              <a:rPr lang="ru-RU" dirty="0">
                <a:latin typeface="Trebuchet MS" panose="020B0603020202020204" pitchFamily="34" charset="0"/>
              </a:rPr>
              <a:t>выполнения указанных видов работ, утверждает </a:t>
            </a:r>
            <a:r>
              <a:rPr lang="ru-RU" dirty="0" smtClean="0">
                <a:latin typeface="Trebuchet MS" panose="020B0603020202020204" pitchFamily="34" charset="0"/>
              </a:rPr>
              <a:t>ПД, </a:t>
            </a:r>
            <a:r>
              <a:rPr lang="ru-RU" dirty="0">
                <a:latin typeface="Trebuchet MS" panose="020B0603020202020204" pitchFamily="34" charset="0"/>
              </a:rPr>
              <a:t>подписывает документы, необходимые для получения разрешения на ввод объекта капитального строительства в эксплуатацию, осуществляет иные функции, предусмотренные законодательством о градостроительной </a:t>
            </a:r>
            <a:r>
              <a:rPr lang="ru-RU" dirty="0" smtClean="0">
                <a:latin typeface="Trebuchet MS" panose="020B0603020202020204" pitchFamily="34" charset="0"/>
              </a:rPr>
              <a:t>деятельности.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Функции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технического заказчика</a:t>
            </a: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могут выполняться только членом </a:t>
            </a:r>
            <a:r>
              <a:rPr lang="ru-RU" dirty="0" smtClean="0">
                <a:latin typeface="Trebuchet MS" panose="020B0603020202020204" pitchFamily="34" charset="0"/>
              </a:rPr>
              <a:t>СРО, </a:t>
            </a:r>
            <a:r>
              <a:rPr lang="ru-RU" dirty="0">
                <a:latin typeface="Trebuchet MS" panose="020B0603020202020204" pitchFamily="34" charset="0"/>
              </a:rPr>
              <a:t>за исключением случаев, предусмотренных частью 2</a:t>
            </a:r>
            <a:r>
              <a:rPr lang="ru-RU" baseline="30000" dirty="0">
                <a:latin typeface="Trebuchet MS" panose="020B0603020202020204" pitchFamily="34" charset="0"/>
              </a:rPr>
              <a:t>1</a:t>
            </a:r>
            <a:r>
              <a:rPr lang="ru-RU" dirty="0">
                <a:latin typeface="Trebuchet MS" panose="020B0603020202020204" pitchFamily="34" charset="0"/>
              </a:rPr>
              <a:t> статьи 47, частью 4</a:t>
            </a:r>
            <a:r>
              <a:rPr lang="ru-RU" baseline="30000" dirty="0">
                <a:latin typeface="Trebuchet MS" panose="020B0603020202020204" pitchFamily="34" charset="0"/>
              </a:rPr>
              <a:t>1</a:t>
            </a:r>
            <a:r>
              <a:rPr lang="ru-RU" dirty="0">
                <a:latin typeface="Trebuchet MS" panose="020B0603020202020204" pitchFamily="34" charset="0"/>
              </a:rPr>
              <a:t> статьи 48, частью 2</a:t>
            </a:r>
            <a:r>
              <a:rPr lang="ru-RU" baseline="30000" dirty="0">
                <a:latin typeface="Trebuchet MS" panose="020B0603020202020204" pitchFamily="34" charset="0"/>
              </a:rPr>
              <a:t>2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статьи 52 Градостроительного кодекса Российской Федерации.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Общие правила  определения нмцк по приказу №841/пр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8" y="24787"/>
            <a:ext cx="1421842" cy="645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6057" y="746451"/>
            <a:ext cx="10459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НМЦК рассчитывается  с учетом НДС (кроме случаев, когда такой налог не уплачивается);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В зависимости от объекта закупки в Приказе предусмотрены различные методики и формулы расчета НМЦК (Приложения №2-4 к Порядку определения НМЦК);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Если количество закупаемых ТРУ  в сфере градостроительной деятельности (за искл. территориального планирования) невозможно определить, то вместо НМЦК устанавливается начальная цена ТРУ, начальная сумма цен указанных единиц и максимальное значение цены контракта;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Установленный приказом Порядок определения НМЦК применяется и к закупкам у единственного подрядчика (исполнителя).</a:t>
            </a: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Основная Методология определения стоимости  подрядных работ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58" y="49575"/>
            <a:ext cx="1421842" cy="645376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61235" y="746451"/>
            <a:ext cx="10440240" cy="4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82" tIns="44991" rIns="89982" bIns="44991">
            <a:spAutoFit/>
          </a:bodyPr>
          <a:lstStyle>
            <a:lvl1pPr marL="2857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500"/>
              </a:spcAft>
              <a:buClr>
                <a:srgbClr val="E4465A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32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66333"/>
              </p:ext>
            </p:extLst>
          </p:nvPr>
        </p:nvGraphicFramePr>
        <p:xfrm>
          <a:off x="399448" y="991590"/>
          <a:ext cx="8686799" cy="333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720488" y="1684421"/>
            <a:ext cx="3080987" cy="2589196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 закупках работ по проектированию и инженерным изысканиям, применяется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олько прогнозная инфляция </a:t>
            </a:r>
            <a:endParaRPr lang="ru-RU" dirty="0"/>
          </a:p>
        </p:txBody>
      </p:sp>
      <p:sp>
        <p:nvSpPr>
          <p:cNvPr id="2" name="Умножение 1"/>
          <p:cNvSpPr/>
          <p:nvPr/>
        </p:nvSpPr>
        <p:spPr>
          <a:xfrm>
            <a:off x="5130265" y="2979019"/>
            <a:ext cx="895150" cy="7844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ПИР.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139" y="1033875"/>
            <a:ext cx="112319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НМЦК при осуществлении закупок подрядных работ по инженерным изысканиям и (или) по подготовке проектной документации определяется по </a:t>
            </a:r>
            <a:r>
              <a:rPr lang="ru-RU" dirty="0" smtClean="0">
                <a:latin typeface="Trebuchet MS" panose="020B0603020202020204" pitchFamily="34" charset="0"/>
              </a:rPr>
              <a:t>формуле (п.13):</a:t>
            </a:r>
            <a:endParaRPr lang="ru-RU" dirty="0">
              <a:latin typeface="Trebuchet MS" panose="020B0603020202020204" pitchFamily="34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 </a:t>
            </a: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где:</a:t>
            </a:r>
          </a:p>
          <a:p>
            <a:endParaRPr lang="ru-RU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Ц</a:t>
            </a:r>
            <a:r>
              <a:rPr lang="ru-RU" baseline="-25000" dirty="0" smtClean="0">
                <a:latin typeface="Trebuchet MS" panose="020B0603020202020204" pitchFamily="34" charset="0"/>
              </a:rPr>
              <a:t>ПР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dirty="0">
                <a:latin typeface="Trebuchet MS" panose="020B0603020202020204" pitchFamily="34" charset="0"/>
              </a:rPr>
              <a:t>НМЦК при осуществлении закупок подрядных работ по инженерным изысканиям и (или) по подготовке проектной документации;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С</a:t>
            </a:r>
            <a:r>
              <a:rPr lang="ru-RU" baseline="-25000" dirty="0" smtClean="0">
                <a:latin typeface="Trebuchet MS" panose="020B0603020202020204" pitchFamily="34" charset="0"/>
              </a:rPr>
              <a:t>ПР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- стоимость подрядных работ по подготовке проектной документации, определенная в соответствии с пунктом 4 Порядка;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К</a:t>
            </a:r>
            <a:r>
              <a:rPr lang="ru-RU" baseline="-25000" dirty="0" smtClean="0">
                <a:latin typeface="Trebuchet MS" panose="020B0603020202020204" pitchFamily="34" charset="0"/>
              </a:rPr>
              <a:t>ИФЛ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индекс прогнозной инфляции, рассчитываемый как среднее арифметическое между индексами прогнозной инфляции на даты начала и окончания работ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.</a:t>
            </a:r>
          </a:p>
          <a:p>
            <a:endParaRPr lang="ru-RU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78" y="1925053"/>
            <a:ext cx="1896177" cy="5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Подрядные работы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518" y="814542"/>
            <a:ext cx="1056938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НМЦК</a:t>
            </a:r>
            <a:r>
              <a:rPr lang="ru-RU" dirty="0">
                <a:latin typeface="Trebuchet MS" panose="020B0603020202020204" pitchFamily="34" charset="0"/>
              </a:rPr>
              <a:t> при осуществлении закупок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подрядных работ по строительству, реконструкции, капитальному ремонту, сносу объектов капитального строительства, работ по сохранению объектов культурного наследия</a:t>
            </a:r>
            <a:r>
              <a:rPr lang="ru-RU" dirty="0">
                <a:latin typeface="Trebuchet MS" panose="020B0603020202020204" pitchFamily="34" charset="0"/>
              </a:rPr>
              <a:t> (памятников истории и культуры) народов </a:t>
            </a:r>
            <a:r>
              <a:rPr lang="ru-RU" dirty="0" smtClean="0">
                <a:latin typeface="Trebuchet MS" panose="020B0603020202020204" pitchFamily="34" charset="0"/>
              </a:rPr>
              <a:t>РФ, </a:t>
            </a:r>
            <a:r>
              <a:rPr lang="ru-RU" dirty="0">
                <a:latin typeface="Trebuchet MS" panose="020B0603020202020204" pitchFamily="34" charset="0"/>
              </a:rPr>
              <a:t>а также строительству некапитальных строений и сооружений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определяется </a:t>
            </a:r>
            <a:r>
              <a:rPr lang="ru-RU" dirty="0" smtClean="0">
                <a:latin typeface="Trebuchet MS" panose="020B0603020202020204" pitchFamily="34" charset="0"/>
              </a:rPr>
              <a:t>(п.20):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а</a:t>
            </a:r>
            <a:r>
              <a:rPr lang="ru-RU" dirty="0">
                <a:latin typeface="Trebuchet MS" panose="020B0603020202020204" pitchFamily="34" charset="0"/>
              </a:rPr>
              <a:t>) на основании утвержденной заказчиком в составе проектной документации сметной документации, прошедшей проверку на предмет достоверности определения сметной стоимости по объектам, в случае если в соответствии с частью 2 статьи 8.3 Градостроительного кодекса </a:t>
            </a:r>
            <a:r>
              <a:rPr lang="ru-RU" dirty="0" smtClean="0">
                <a:latin typeface="Trebuchet MS" panose="020B0603020202020204" pitchFamily="34" charset="0"/>
              </a:rPr>
              <a:t>РФ </a:t>
            </a:r>
            <a:r>
              <a:rPr lang="ru-RU" dirty="0">
                <a:latin typeface="Trebuchet MS" panose="020B0603020202020204" pitchFamily="34" charset="0"/>
              </a:rPr>
              <a:t>сметная стоимость строительства подлежит проверке на предмет достоверности ее определения;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б</a:t>
            </a:r>
            <a:r>
              <a:rPr lang="ru-RU" dirty="0">
                <a:latin typeface="Trebuchet MS" panose="020B0603020202020204" pitchFamily="34" charset="0"/>
              </a:rPr>
              <a:t>) </a:t>
            </a:r>
            <a:r>
              <a:rPr lang="ru-RU" dirty="0" smtClean="0">
                <a:latin typeface="Trebuchet MS" panose="020B0603020202020204" pitchFamily="34" charset="0"/>
              </a:rPr>
              <a:t>если сметная </a:t>
            </a:r>
            <a:r>
              <a:rPr lang="ru-RU" dirty="0">
                <a:latin typeface="Trebuchet MS" panose="020B0603020202020204" pitchFamily="34" charset="0"/>
              </a:rPr>
              <a:t>стоимость строительства не подлежит проверке на предмет достоверности ее </a:t>
            </a:r>
            <a:r>
              <a:rPr lang="ru-RU" dirty="0" smtClean="0">
                <a:latin typeface="Trebuchet MS" panose="020B0603020202020204" pitchFamily="34" charset="0"/>
              </a:rPr>
              <a:t>определения - на </a:t>
            </a:r>
            <a:r>
              <a:rPr lang="ru-RU" dirty="0">
                <a:latin typeface="Trebuchet MS" panose="020B0603020202020204" pitchFamily="34" charset="0"/>
              </a:rPr>
              <a:t>основании утвержденной заказчиком в составе проектной документации сметной документации по </a:t>
            </a:r>
            <a:r>
              <a:rPr lang="ru-RU" dirty="0" smtClean="0">
                <a:latin typeface="Trebuchet MS" panose="020B0603020202020204" pitchFamily="34" charset="0"/>
              </a:rPr>
              <a:t>объектам. 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Индексы инфляции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39" y="859544"/>
            <a:ext cx="1079076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НМЦК </a:t>
            </a:r>
            <a:r>
              <a:rPr lang="ru-RU" b="1" u="sng" dirty="0" smtClean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на </a:t>
            </a:r>
            <a:r>
              <a:rPr lang="ru-RU" b="1" u="sng" dirty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выполнение подрядных работ по строительству, реконструкции, капитальному ремонту, сносу объекта капитального </a:t>
            </a:r>
            <a:r>
              <a:rPr lang="ru-RU" b="1" u="sng" dirty="0" smtClean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строительства определяется </a:t>
            </a:r>
            <a:r>
              <a:rPr lang="ru-RU" b="1" u="sng" dirty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с </a:t>
            </a:r>
            <a:r>
              <a:rPr lang="ru-RU" b="1" u="sng" dirty="0" smtClean="0">
                <a:solidFill>
                  <a:srgbClr val="E3465A"/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применением (п.5):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а</a:t>
            </a:r>
            <a:r>
              <a:rPr lang="ru-RU" dirty="0" smtClean="0">
                <a:latin typeface="Trebuchet MS" panose="020B0603020202020204" pitchFamily="34" charset="0"/>
              </a:rPr>
              <a:t>) официальной </a:t>
            </a:r>
            <a:r>
              <a:rPr lang="ru-RU" dirty="0">
                <a:latin typeface="Trebuchet MS" panose="020B0603020202020204" pitchFamily="34" charset="0"/>
              </a:rPr>
              <a:t>статистической информации об индексах цен на продукцию (затраты, услуги) инвестиционного назначения по видам экономической деятельности (строительство), публикуемой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Федеральной службой государственной статистики </a:t>
            </a:r>
            <a:r>
              <a:rPr lang="ru-RU" dirty="0">
                <a:latin typeface="Trebuchet MS" panose="020B0603020202020204" pitchFamily="34" charset="0"/>
              </a:rPr>
              <a:t>для соответствующего периода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или индексов фактической инфляции (при наличии), установленных уполномоченными органами исполнительной власти субъектов Российской Федерации</a:t>
            </a:r>
            <a:r>
              <a:rPr lang="ru-RU" dirty="0">
                <a:latin typeface="Trebuchet MS" panose="020B0603020202020204" pitchFamily="34" charset="0"/>
              </a:rPr>
              <a:t>, в случае осуществления закупок за счет средств бюджета субъекта Российской Федерации 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Индексы </a:t>
            </a:r>
            <a:r>
              <a:rPr lang="ru-RU" b="1" dirty="0">
                <a:latin typeface="Trebuchet MS" panose="020B0603020202020204" pitchFamily="34" charset="0"/>
              </a:rPr>
              <a:t>фактической инфляции применяются для пересчета сметной стоимости строительства из уровня цен на дату утверждения проектной документации в уровень цен на дату определения НМЦК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2423749" y="49575"/>
            <a:ext cx="7585009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dirty="0" smtClean="0">
                <a:latin typeface="Trebuchet MS" panose="020B0603020202020204" pitchFamily="34" charset="0"/>
              </a:rPr>
              <a:t>ВИЗИТНАЯ КАРТОЧКА ЭКСПЕРТА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58" y="6503"/>
            <a:ext cx="1421842" cy="645376"/>
          </a:xfrm>
          <a:prstGeom prst="rect">
            <a:avLst/>
          </a:prstGeom>
        </p:spPr>
      </p:pic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4924" y="782782"/>
            <a:ext cx="11249770" cy="5493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latin typeface="Trebuchet MS" panose="020B0603020202020204" pitchFamily="34" charset="0"/>
              </a:rPr>
              <a:t>Абрамова Наталья Алексеевна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Эксперт -практик в области  закупок, лектор курсов, спикер семинаров, конференций  по 44-ФЗ и 223-ФЗ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Практический  опыт работы  в сфере закупок - с 2003 года по н.в. , а также по осуществлению  контроля на уровне субъекта РФ  - с 2006 по 2013 год.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Автор дистанционных  образовательных курсов  «Профессионал закупок» www. profizakupok.ru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по </a:t>
            </a:r>
            <a:r>
              <a:rPr lang="ru-RU" dirty="0">
                <a:latin typeface="Trebuchet MS" panose="020B0603020202020204" pitchFamily="34" charset="0"/>
              </a:rPr>
              <a:t>44-ФЗ и 223-ФЗ , используемых 105  образовательными  учреждениями  РФ </a:t>
            </a:r>
            <a:r>
              <a:rPr lang="ru-RU" dirty="0" smtClean="0">
                <a:latin typeface="Trebuchet MS" panose="020B0603020202020204" pitchFamily="34" charset="0"/>
              </a:rPr>
              <a:t>Автор   </a:t>
            </a:r>
            <a:r>
              <a:rPr lang="ru-RU" dirty="0">
                <a:latin typeface="Trebuchet MS" panose="020B0603020202020204" pitchFamily="34" charset="0"/>
              </a:rPr>
              <a:t>публикаций в специализированных изданиях в сфере закупок,  в т.ч. с 2011  - в сборниках  докладов Всероссийских практических конференций проводимых  Институтом государственных и регламентированных закупок, конкурентной политики и антикоррупционных технологий (www.roszakupki.ru).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Дополнительные </a:t>
            </a:r>
            <a:r>
              <a:rPr lang="ru-RU" dirty="0">
                <a:latin typeface="Trebuchet MS" panose="020B0603020202020204" pitchFamily="34" charset="0"/>
              </a:rPr>
              <a:t>сведения:	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полуфиналист конкурса «Лидеры России» по ДФО 2019 года.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Индексы  инфляции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766" y="814541"/>
            <a:ext cx="1077066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б</a:t>
            </a:r>
            <a:r>
              <a:rPr lang="ru-RU" dirty="0" smtClean="0">
                <a:latin typeface="Trebuchet MS" panose="020B0603020202020204" pitchFamily="34" charset="0"/>
              </a:rPr>
              <a:t>) индексов-дефляторов </a:t>
            </a:r>
            <a:r>
              <a:rPr lang="ru-RU" dirty="0">
                <a:latin typeface="Trebuchet MS" panose="020B0603020202020204" pitchFamily="34" charset="0"/>
              </a:rPr>
              <a:t>Министерства экономического развития Российской Федерации по строке "Инвестиции в основной капитал (капитальные вложения)"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или прогнозных индексов инфляции (при наличии), установленных уполномоченным органом исполнительной власти субъекта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РФ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в случае осуществления закупок за счет средств бюджета субъекта </a:t>
            </a:r>
            <a:r>
              <a:rPr lang="ru-RU" dirty="0" smtClean="0">
                <a:latin typeface="Trebuchet MS" panose="020B0603020202020204" pitchFamily="34" charset="0"/>
              </a:rPr>
              <a:t>РФ.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Индексы </a:t>
            </a:r>
            <a:r>
              <a:rPr lang="ru-RU" dirty="0">
                <a:latin typeface="Trebuchet MS" panose="020B0603020202020204" pitchFamily="34" charset="0"/>
              </a:rPr>
              <a:t>прогнозной инфляции применяются для пересчета сметной стоимости строительства из уровня цен на дату определения НМЦК в уровень цен соответствующего периода реализации проекта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При расчете индекса прогнозной инфляции используются значения индексов-дефляторов МЭР по строке «Инвестиции в основной капитал» для соответствующего периода, приведенные в «Прогнозе индексов дефляторов  и индексов цен производителей по видам экономической деятельности до 2024 года», содержащейся в файле «17) Дефляторы базовый. </a:t>
            </a:r>
            <a:r>
              <a:rPr lang="en-US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xls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».</a:t>
            </a:r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Где брать Индексы прогнозной  инфляции?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" y="694951"/>
            <a:ext cx="11887200" cy="5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" y="5235987"/>
            <a:ext cx="11858324" cy="130917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31" y="4718773"/>
            <a:ext cx="8017844" cy="1964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" name="Стрелка вниз 6"/>
          <p:cNvSpPr/>
          <p:nvPr/>
        </p:nvSpPr>
        <p:spPr>
          <a:xfrm>
            <a:off x="4745255" y="4494998"/>
            <a:ext cx="385010" cy="223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67155" y="5580800"/>
            <a:ext cx="1158987" cy="341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30931" y="6025415"/>
            <a:ext cx="8017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45161"/>
            <a:ext cx="2223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Алгоритм определения нмцк подрядных работ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9112235"/>
              </p:ext>
            </p:extLst>
          </p:nvPr>
        </p:nvGraphicFramePr>
        <p:xfrm>
          <a:off x="283133" y="719666"/>
          <a:ext cx="114211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81767"/>
              </p:ext>
            </p:extLst>
          </p:nvPr>
        </p:nvGraphicFramePr>
        <p:xfrm>
          <a:off x="148452" y="5753679"/>
          <a:ext cx="7811641" cy="640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4004"/>
                <a:gridCol w="1973866"/>
                <a:gridCol w="40137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ПД утверждена 25.05.2019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Обоснование НМЦК 25.05.2020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завершения строительства  31.12. 2021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>
            <a:off x="404260" y="5216893"/>
            <a:ext cx="2781702" cy="5005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185962" y="5216893"/>
            <a:ext cx="2781702" cy="5005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Подрядные работы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55" y="814542"/>
            <a:ext cx="116516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НМЦК </a:t>
            </a:r>
            <a:r>
              <a:rPr lang="ru-RU" sz="1400" b="1" dirty="0">
                <a:solidFill>
                  <a:srgbClr val="E3465A"/>
                </a:solidFill>
                <a:latin typeface="Trebuchet MS" panose="020B0603020202020204" pitchFamily="34" charset="0"/>
              </a:rPr>
              <a:t>на выполнение подрядных работ по строительству, реконструкции, </a:t>
            </a:r>
            <a:r>
              <a:rPr lang="ru-RU" sz="14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кап. </a:t>
            </a:r>
            <a:r>
              <a:rPr lang="ru-RU" sz="1400" b="1" dirty="0">
                <a:solidFill>
                  <a:srgbClr val="E3465A"/>
                </a:solidFill>
                <a:latin typeface="Trebuchet MS" panose="020B0603020202020204" pitchFamily="34" charset="0"/>
              </a:rPr>
              <a:t>ремонту, сносу объектов </a:t>
            </a:r>
            <a:r>
              <a:rPr lang="ru-RU" sz="14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кап. </a:t>
            </a:r>
            <a:r>
              <a:rPr lang="ru-RU" sz="1400" b="1" dirty="0">
                <a:solidFill>
                  <a:srgbClr val="E3465A"/>
                </a:solidFill>
                <a:latin typeface="Trebuchet MS" panose="020B0603020202020204" pitchFamily="34" charset="0"/>
              </a:rPr>
              <a:t>строительства, работ по сохранению объектов культурного наследия (памятников истории и культуры) народов </a:t>
            </a:r>
            <a:r>
              <a:rPr lang="ru-RU" sz="14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РФ, </a:t>
            </a:r>
            <a:r>
              <a:rPr lang="ru-RU" sz="1400" b="1" dirty="0">
                <a:solidFill>
                  <a:srgbClr val="E3465A"/>
                </a:solidFill>
                <a:latin typeface="Trebuchet MS" panose="020B0603020202020204" pitchFamily="34" charset="0"/>
              </a:rPr>
              <a:t>а также строительству некапитальных строений и сооружений, срок </a:t>
            </a:r>
            <a:r>
              <a:rPr lang="ru-RU" sz="1400" b="1" u="sng" dirty="0">
                <a:solidFill>
                  <a:srgbClr val="00B0F0"/>
                </a:solidFill>
                <a:latin typeface="Trebuchet MS" panose="020B0603020202020204" pitchFamily="34" charset="0"/>
              </a:rPr>
              <a:t>проведения которых переходит </a:t>
            </a:r>
            <a:r>
              <a:rPr lang="ru-RU" sz="1400" b="1" u="sng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на </a:t>
            </a:r>
            <a:r>
              <a:rPr lang="ru-RU" sz="1400" b="1" u="sng" dirty="0">
                <a:solidFill>
                  <a:srgbClr val="00B0F0"/>
                </a:solidFill>
                <a:latin typeface="Trebuchet MS" panose="020B0603020202020204" pitchFamily="34" charset="0"/>
              </a:rPr>
              <a:t>второй и (или) последующие годы </a:t>
            </a:r>
            <a:r>
              <a:rPr lang="ru-RU" sz="1400" b="1" dirty="0">
                <a:solidFill>
                  <a:srgbClr val="E3465A"/>
                </a:solidFill>
                <a:latin typeface="Trebuchet MS" panose="020B0603020202020204" pitchFamily="34" charset="0"/>
              </a:rPr>
              <a:t>строительства, определяется с учетом установленных контрактом сроков строительства по формуле </a:t>
            </a:r>
            <a:r>
              <a:rPr lang="ru-RU" sz="14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(п.23):</a:t>
            </a:r>
            <a:endParaRPr lang="ru-RU" sz="1400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/>
            <a:endParaRPr lang="ru-RU" sz="1400" dirty="0">
              <a:latin typeface="Trebuchet MS" panose="020B0603020202020204" pitchFamily="34" charset="0"/>
            </a:endParaRPr>
          </a:p>
          <a:p>
            <a:pPr algn="just"/>
            <a:endParaRPr lang="ru-RU" sz="1400" dirty="0">
              <a:latin typeface="Trebuchet MS" panose="020B0603020202020204" pitchFamily="34" charset="0"/>
            </a:endParaRP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где</a:t>
            </a:r>
          </a:p>
          <a:p>
            <a:pPr algn="just"/>
            <a:endParaRPr lang="ru-RU" sz="1400" dirty="0">
              <a:latin typeface="Trebuchet MS" panose="020B0603020202020204" pitchFamily="34" charset="0"/>
            </a:endParaRP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latin typeface="Trebuchet MS" panose="020B0603020202020204" pitchFamily="34" charset="0"/>
              </a:rPr>
              <a:t>Ц</a:t>
            </a:r>
            <a:r>
              <a:rPr lang="ru-RU" sz="1400" baseline="-25000" dirty="0" smtClean="0">
                <a:latin typeface="Trebuchet MS" panose="020B0603020202020204" pitchFamily="34" charset="0"/>
              </a:rPr>
              <a:t>п</a:t>
            </a:r>
            <a:r>
              <a:rPr lang="ru-RU" sz="1400" dirty="0" smtClean="0">
                <a:latin typeface="Trebuchet MS" panose="020B0603020202020204" pitchFamily="34" charset="0"/>
              </a:rPr>
              <a:t>- </a:t>
            </a:r>
            <a:r>
              <a:rPr lang="ru-RU" sz="1400" dirty="0">
                <a:latin typeface="Trebuchet MS" panose="020B0603020202020204" pitchFamily="34" charset="0"/>
              </a:rPr>
              <a:t>НМЦК на выполнение подрядных </a:t>
            </a:r>
            <a:r>
              <a:rPr lang="ru-RU" sz="1400" dirty="0" smtClean="0">
                <a:latin typeface="Trebuchet MS" panose="020B0603020202020204" pitchFamily="34" charset="0"/>
              </a:rPr>
              <a:t>работ;</a:t>
            </a:r>
            <a:endParaRPr lang="ru-RU" sz="1400" dirty="0">
              <a:latin typeface="Trebuchet MS" panose="020B0603020202020204" pitchFamily="34" charset="0"/>
            </a:endParaRPr>
          </a:p>
          <a:p>
            <a:pPr algn="just"/>
            <a:r>
              <a:rPr lang="ru-RU" sz="1400" dirty="0" smtClean="0">
                <a:latin typeface="Trebuchet MS" panose="020B0603020202020204" pitchFamily="34" charset="0"/>
              </a:rPr>
              <a:t>С </a:t>
            </a:r>
            <a:r>
              <a:rPr lang="ru-RU" sz="1400" dirty="0">
                <a:latin typeface="Trebuchet MS" panose="020B0603020202020204" pitchFamily="34" charset="0"/>
              </a:rPr>
              <a:t>- сметная стоимость подрядных работ, подлежащих выполнению подрядчиком;</a:t>
            </a:r>
          </a:p>
          <a:p>
            <a:pPr algn="just"/>
            <a:r>
              <a:rPr lang="ru-RU" sz="1400" dirty="0" smtClean="0">
                <a:latin typeface="Trebuchet MS" panose="020B0603020202020204" pitchFamily="34" charset="0"/>
              </a:rPr>
              <a:t>К</a:t>
            </a:r>
            <a:r>
              <a:rPr lang="ru-RU" sz="1400" baseline="-25000" dirty="0" smtClean="0">
                <a:latin typeface="Trebuchet MS" panose="020B0603020202020204" pitchFamily="34" charset="0"/>
              </a:rPr>
              <a:t>инфл</a:t>
            </a:r>
            <a:r>
              <a:rPr lang="ru-RU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</a:rPr>
              <a:t>=  </a:t>
            </a:r>
            <a:r>
              <a:rPr lang="ru-RU" sz="1400" dirty="0" smtClean="0">
                <a:latin typeface="Trebuchet MS" panose="020B0603020202020204" pitchFamily="34" charset="0"/>
              </a:rPr>
              <a:t>Д</a:t>
            </a:r>
            <a:r>
              <a:rPr lang="ru-RU" sz="1400" baseline="30000" dirty="0" smtClean="0">
                <a:latin typeface="Trebuchet MS" panose="020B0603020202020204" pitchFamily="34" charset="0"/>
              </a:rPr>
              <a:t>1</a:t>
            </a:r>
            <a:r>
              <a:rPr lang="ru-RU" sz="1400" dirty="0" smtClean="0">
                <a:latin typeface="Trebuchet MS" panose="020B0603020202020204" pitchFamily="34" charset="0"/>
              </a:rPr>
              <a:t>хК</a:t>
            </a:r>
            <a:r>
              <a:rPr lang="ru-RU" sz="1400" baseline="30000" dirty="0" smtClean="0">
                <a:latin typeface="Trebuchet MS" panose="020B0603020202020204" pitchFamily="34" charset="0"/>
              </a:rPr>
              <a:t>1 </a:t>
            </a:r>
            <a:r>
              <a:rPr lang="ru-RU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</a:rPr>
              <a:t>+ </a:t>
            </a:r>
            <a:r>
              <a:rPr lang="ru-RU" sz="1400" dirty="0" smtClean="0">
                <a:latin typeface="Trebuchet MS" panose="020B0603020202020204" pitchFamily="34" charset="0"/>
              </a:rPr>
              <a:t>Д</a:t>
            </a:r>
            <a:r>
              <a:rPr lang="ru-RU" sz="14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 х К</a:t>
            </a:r>
            <a:r>
              <a:rPr lang="ru-RU" sz="14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  </a:t>
            </a:r>
            <a:r>
              <a:rPr lang="ru-RU" sz="1400" dirty="0">
                <a:latin typeface="Trebuchet MS" panose="020B0603020202020204" pitchFamily="34" charset="0"/>
              </a:rPr>
              <a:t>+ ... </a:t>
            </a:r>
            <a:r>
              <a:rPr lang="ru-RU" sz="1400" dirty="0" smtClean="0">
                <a:latin typeface="Trebuchet MS" panose="020B0603020202020204" pitchFamily="34" charset="0"/>
              </a:rPr>
              <a:t>+ Д</a:t>
            </a:r>
            <a:r>
              <a:rPr lang="en-US" sz="1400" baseline="30000" dirty="0" smtClean="0">
                <a:latin typeface="Trebuchet MS" panose="020B0603020202020204" pitchFamily="34" charset="0"/>
              </a:rPr>
              <a:t>i</a:t>
            </a:r>
            <a:r>
              <a:rPr lang="en-US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latin typeface="Trebuchet MS" panose="020B0603020202020204" pitchFamily="34" charset="0"/>
              </a:rPr>
              <a:t>х К</a:t>
            </a:r>
            <a:r>
              <a:rPr lang="en-US" sz="1400" baseline="30000" dirty="0" smtClean="0">
                <a:latin typeface="Trebuchet MS" panose="020B0603020202020204" pitchFamily="34" charset="0"/>
              </a:rPr>
              <a:t>i</a:t>
            </a:r>
            <a:r>
              <a:rPr lang="ru-RU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</a:rPr>
              <a:t>, где</a:t>
            </a:r>
          </a:p>
          <a:p>
            <a:pPr algn="just"/>
            <a:r>
              <a:rPr lang="ru-RU" sz="1400" dirty="0" smtClean="0">
                <a:latin typeface="Trebuchet MS" panose="020B0603020202020204" pitchFamily="34" charset="0"/>
              </a:rPr>
              <a:t>Д</a:t>
            </a:r>
            <a:r>
              <a:rPr lang="ru-RU" sz="1400" baseline="30000" dirty="0" smtClean="0">
                <a:latin typeface="Trebuchet MS" panose="020B0603020202020204" pitchFamily="34" charset="0"/>
              </a:rPr>
              <a:t>1</a:t>
            </a:r>
            <a:r>
              <a:rPr lang="ru-RU" sz="1400" dirty="0" smtClean="0">
                <a:latin typeface="Trebuchet MS" panose="020B0603020202020204" pitchFamily="34" charset="0"/>
              </a:rPr>
              <a:t>,</a:t>
            </a:r>
            <a:r>
              <a:rPr lang="ru-RU" sz="1400" dirty="0">
                <a:latin typeface="Trebuchet MS" panose="020B0603020202020204" pitchFamily="34" charset="0"/>
              </a:rPr>
              <a:t> Д</a:t>
            </a:r>
            <a:r>
              <a:rPr lang="ru-RU" sz="1400" baseline="30000" dirty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 ,</a:t>
            </a:r>
            <a:r>
              <a:rPr lang="ru-RU" sz="1400" dirty="0">
                <a:latin typeface="Trebuchet MS" panose="020B0603020202020204" pitchFamily="34" charset="0"/>
              </a:rPr>
              <a:t> Д</a:t>
            </a:r>
            <a:r>
              <a:rPr lang="en-US" sz="1400" baseline="30000" dirty="0">
                <a:latin typeface="Trebuchet MS" panose="020B0603020202020204" pitchFamily="34" charset="0"/>
              </a:rPr>
              <a:t>i</a:t>
            </a:r>
            <a:r>
              <a:rPr lang="ru-RU" sz="1400" dirty="0" smtClean="0">
                <a:latin typeface="Trebuchet MS" panose="020B0603020202020204" pitchFamily="34" charset="0"/>
              </a:rPr>
              <a:t>  </a:t>
            </a:r>
            <a:r>
              <a:rPr lang="ru-RU" sz="1400" dirty="0">
                <a:latin typeface="Trebuchet MS" panose="020B0603020202020204" pitchFamily="34" charset="0"/>
              </a:rPr>
              <a:t>- доля сметной стоимости работ, подлежащих выполнению подрядчиком соответственно в 1-й, 2-й, 3-й, i-ый годы строительства объекта;</a:t>
            </a:r>
          </a:p>
          <a:p>
            <a:pPr algn="just"/>
            <a:r>
              <a:rPr lang="ru-RU" sz="1400" dirty="0" smtClean="0">
                <a:latin typeface="Trebuchet MS" panose="020B0603020202020204" pitchFamily="34" charset="0"/>
              </a:rPr>
              <a:t>i </a:t>
            </a:r>
            <a:r>
              <a:rPr lang="ru-RU" sz="1400" dirty="0">
                <a:latin typeface="Trebuchet MS" panose="020B0603020202020204" pitchFamily="34" charset="0"/>
              </a:rPr>
              <a:t>- год завершения строительства объекта;</a:t>
            </a:r>
          </a:p>
          <a:p>
            <a:pPr algn="just"/>
            <a:r>
              <a:rPr lang="ru-RU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</a:rPr>
              <a:t>К</a:t>
            </a:r>
            <a:r>
              <a:rPr lang="ru-RU" sz="1400" baseline="30000" dirty="0">
                <a:latin typeface="Trebuchet MS" panose="020B0603020202020204" pitchFamily="34" charset="0"/>
              </a:rPr>
              <a:t>1</a:t>
            </a:r>
            <a:r>
              <a:rPr lang="ru-RU" sz="1400" dirty="0" smtClean="0">
                <a:latin typeface="Trebuchet MS" panose="020B0603020202020204" pitchFamily="34" charset="0"/>
              </a:rPr>
              <a:t>- </a:t>
            </a:r>
            <a:r>
              <a:rPr lang="ru-RU" sz="1400" dirty="0">
                <a:latin typeface="Trebuchet MS" panose="020B0603020202020204" pitchFamily="34" charset="0"/>
              </a:rPr>
              <a:t>индекс прогнозной </a:t>
            </a:r>
            <a:r>
              <a:rPr lang="ru-RU" sz="1400" dirty="0" smtClean="0">
                <a:latin typeface="Trebuchet MS" panose="020B0603020202020204" pitchFamily="34" charset="0"/>
              </a:rPr>
              <a:t>инфляции (ИПИ) </a:t>
            </a:r>
            <a:r>
              <a:rPr lang="ru-RU" sz="1400" dirty="0">
                <a:latin typeface="Trebuchet MS" panose="020B0603020202020204" pitchFamily="34" charset="0"/>
              </a:rPr>
              <a:t>за первый год строительства объекта, определяемый как среднее арифметическое между </a:t>
            </a:r>
            <a:r>
              <a:rPr lang="ru-RU" sz="1400" dirty="0" smtClean="0">
                <a:latin typeface="Trebuchet MS" panose="020B0603020202020204" pitchFamily="34" charset="0"/>
              </a:rPr>
              <a:t>ИПИ  </a:t>
            </a:r>
            <a:r>
              <a:rPr lang="ru-RU" sz="1400" dirty="0">
                <a:latin typeface="Trebuchet MS" panose="020B0603020202020204" pitchFamily="34" charset="0"/>
              </a:rPr>
              <a:t>на дату начала строительства объекта и </a:t>
            </a:r>
            <a:r>
              <a:rPr lang="ru-RU" sz="1400" dirty="0" smtClean="0">
                <a:latin typeface="Trebuchet MS" panose="020B0603020202020204" pitchFamily="34" charset="0"/>
              </a:rPr>
              <a:t>ИПИ </a:t>
            </a:r>
            <a:r>
              <a:rPr lang="ru-RU" sz="1400" dirty="0">
                <a:latin typeface="Trebuchet MS" panose="020B0603020202020204" pitchFamily="34" charset="0"/>
              </a:rPr>
              <a:t>на декабрь первого года строительства объекта;</a:t>
            </a:r>
          </a:p>
          <a:p>
            <a:pPr algn="just"/>
            <a:endParaRPr lang="ru-RU" sz="1400" dirty="0">
              <a:latin typeface="Trebuchet MS" panose="020B0603020202020204" pitchFamily="34" charset="0"/>
            </a:endParaRP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К</a:t>
            </a:r>
            <a:r>
              <a:rPr lang="ru-RU" sz="1400" baseline="30000" dirty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</a:rPr>
              <a:t>- </a:t>
            </a:r>
            <a:r>
              <a:rPr lang="ru-RU" sz="1400" dirty="0" smtClean="0">
                <a:latin typeface="Trebuchet MS" panose="020B0603020202020204" pitchFamily="34" charset="0"/>
              </a:rPr>
              <a:t>ИПИ, </a:t>
            </a:r>
            <a:r>
              <a:rPr lang="ru-RU" sz="1400" dirty="0">
                <a:latin typeface="Trebuchet MS" panose="020B0603020202020204" pitchFamily="34" charset="0"/>
              </a:rPr>
              <a:t>учитывающий инфляцию за первый и второй годы строительства объекта. Рассчитывается как произведение </a:t>
            </a:r>
            <a:r>
              <a:rPr lang="ru-RU" sz="1400" dirty="0" smtClean="0">
                <a:latin typeface="Trebuchet MS" panose="020B0603020202020204" pitchFamily="34" charset="0"/>
              </a:rPr>
              <a:t>ИПИ, </a:t>
            </a:r>
            <a:r>
              <a:rPr lang="ru-RU" sz="1400" dirty="0">
                <a:latin typeface="Trebuchet MS" panose="020B0603020202020204" pitchFamily="34" charset="0"/>
              </a:rPr>
              <a:t>устанавливаемого нарастающим итогом на декабрь первого года строительства объекта, и </a:t>
            </a:r>
            <a:r>
              <a:rPr lang="ru-RU" sz="1400" dirty="0" smtClean="0">
                <a:latin typeface="Trebuchet MS" panose="020B0603020202020204" pitchFamily="34" charset="0"/>
              </a:rPr>
              <a:t>ИПИ </a:t>
            </a:r>
            <a:r>
              <a:rPr lang="ru-RU" sz="1400" dirty="0">
                <a:latin typeface="Trebuchet MS" panose="020B0603020202020204" pitchFamily="34" charset="0"/>
              </a:rPr>
              <a:t>на второй год строительства объекта, определенного как среднее арифметическое между </a:t>
            </a:r>
            <a:r>
              <a:rPr lang="ru-RU" sz="1400" dirty="0" smtClean="0">
                <a:latin typeface="Trebuchet MS" panose="020B0603020202020204" pitchFamily="34" charset="0"/>
              </a:rPr>
              <a:t>ИПИ </a:t>
            </a:r>
            <a:r>
              <a:rPr lang="ru-RU" sz="1400" dirty="0">
                <a:latin typeface="Trebuchet MS" panose="020B0603020202020204" pitchFamily="34" charset="0"/>
              </a:rPr>
              <a:t>на январь второго года строительства объекта и </a:t>
            </a:r>
            <a:r>
              <a:rPr lang="ru-RU" sz="1400" dirty="0" smtClean="0">
                <a:latin typeface="Trebuchet MS" panose="020B0603020202020204" pitchFamily="34" charset="0"/>
              </a:rPr>
              <a:t>ИПИ </a:t>
            </a:r>
            <a:r>
              <a:rPr lang="ru-RU" sz="1400" dirty="0">
                <a:latin typeface="Trebuchet MS" panose="020B0603020202020204" pitchFamily="34" charset="0"/>
              </a:rPr>
              <a:t>на декабрь второго года строительства объекта;</a:t>
            </a:r>
          </a:p>
          <a:p>
            <a:pPr algn="just"/>
            <a:endParaRPr lang="ru-RU" sz="1400" dirty="0">
              <a:latin typeface="Trebuchet MS" panose="020B0603020202020204" pitchFamily="34" charset="0"/>
            </a:endParaRP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 К</a:t>
            </a:r>
            <a:r>
              <a:rPr lang="en-US" sz="1400" baseline="30000" dirty="0">
                <a:latin typeface="Trebuchet MS" panose="020B0603020202020204" pitchFamily="34" charset="0"/>
              </a:rPr>
              <a:t>i </a:t>
            </a:r>
            <a:r>
              <a:rPr lang="ru-RU" sz="1400" dirty="0" smtClean="0">
                <a:latin typeface="Trebuchet MS" panose="020B0603020202020204" pitchFamily="34" charset="0"/>
              </a:rPr>
              <a:t>- ИПИ, </a:t>
            </a:r>
            <a:r>
              <a:rPr lang="ru-RU" sz="1400" dirty="0">
                <a:latin typeface="Trebuchet MS" panose="020B0603020202020204" pitchFamily="34" charset="0"/>
              </a:rPr>
              <a:t>учитывающий инфляцию за весь период строительства объекта. Указанный индекс рассчитывается как произведение </a:t>
            </a:r>
            <a:r>
              <a:rPr lang="ru-RU" sz="1400" dirty="0" smtClean="0">
                <a:latin typeface="Trebuchet MS" panose="020B0603020202020204" pitchFamily="34" charset="0"/>
              </a:rPr>
              <a:t> ИПИ, </a:t>
            </a:r>
            <a:r>
              <a:rPr lang="ru-RU" sz="1400" dirty="0">
                <a:latin typeface="Trebuchet MS" panose="020B0603020202020204" pitchFamily="34" charset="0"/>
              </a:rPr>
              <a:t>устанавливаемого нарастающим итогом на декабрь предшествующего года строительства объекта, и </a:t>
            </a:r>
            <a:r>
              <a:rPr lang="ru-RU" sz="1400" dirty="0" smtClean="0">
                <a:latin typeface="Trebuchet MS" panose="020B0603020202020204" pitchFamily="34" charset="0"/>
              </a:rPr>
              <a:t>ИПИ  </a:t>
            </a:r>
            <a:r>
              <a:rPr lang="ru-RU" sz="1400" dirty="0">
                <a:latin typeface="Trebuchet MS" panose="020B0603020202020204" pitchFamily="34" charset="0"/>
              </a:rPr>
              <a:t>на последний год строительства объекта, определенного как среднее арифметическое между </a:t>
            </a:r>
            <a:r>
              <a:rPr lang="ru-RU" sz="1400" dirty="0" smtClean="0">
                <a:latin typeface="Trebuchet MS" panose="020B0603020202020204" pitchFamily="34" charset="0"/>
              </a:rPr>
              <a:t>ИПИ  </a:t>
            </a:r>
            <a:r>
              <a:rPr lang="ru-RU" sz="1400" dirty="0">
                <a:latin typeface="Trebuchet MS" panose="020B0603020202020204" pitchFamily="34" charset="0"/>
              </a:rPr>
              <a:t>на январь последнего года строительства объекта и </a:t>
            </a:r>
            <a:r>
              <a:rPr lang="ru-RU" sz="1400" dirty="0" smtClean="0">
                <a:latin typeface="Trebuchet MS" panose="020B0603020202020204" pitchFamily="34" charset="0"/>
              </a:rPr>
              <a:t>ИПИ  </a:t>
            </a:r>
            <a:r>
              <a:rPr lang="ru-RU" sz="1400" dirty="0">
                <a:latin typeface="Trebuchet MS" panose="020B0603020202020204" pitchFamily="34" charset="0"/>
              </a:rPr>
              <a:t>на дату окончания строительства объекта в последнем году</a:t>
            </a:r>
            <a:r>
              <a:rPr lang="ru-RU" sz="1400" dirty="0" smtClean="0">
                <a:latin typeface="Trebuchet MS" panose="020B0603020202020204" pitchFamily="34" charset="0"/>
              </a:rPr>
              <a:t>.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09" y="1731394"/>
            <a:ext cx="1809550" cy="4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5148" y="0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пример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9" y="841641"/>
            <a:ext cx="11925701" cy="564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18898" y="4427249"/>
            <a:ext cx="3359216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80019900*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1,023</a:t>
            </a:r>
            <a:r>
              <a:rPr lang="ru-RU" dirty="0" smtClean="0">
                <a:latin typeface="Trebuchet MS" panose="020B0603020202020204" pitchFamily="34" charset="0"/>
              </a:rPr>
              <a:t>= 81860358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81860358 *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1,035</a:t>
            </a:r>
            <a:r>
              <a:rPr lang="ru-RU" dirty="0" smtClean="0">
                <a:latin typeface="Trebuchet MS" panose="020B0603020202020204" pitchFamily="34" charset="0"/>
              </a:rPr>
              <a:t>= 84725471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latin typeface="Trebuchet MS" panose="020B0603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049929" y="5351647"/>
            <a:ext cx="352927" cy="2893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5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пример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" y="814542"/>
            <a:ext cx="10519565" cy="558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пример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383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" y="814543"/>
            <a:ext cx="11835321" cy="56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разъяснения минстроя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383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" y="814542"/>
            <a:ext cx="11261057" cy="56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4969" y="1628507"/>
            <a:ext cx="5469856" cy="147732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Письмо Минстроя России от 16.03.2020 № 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9333-ИФ/09 «По </a:t>
            </a: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вопросу применения официальной статистической информации об индексах цен на продукцию (затраты, услуги) инвестиционного 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назначения»</a:t>
            </a:r>
            <a:endParaRPr lang="ru-RU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3610843">
            <a:off x="1533266" y="4944934"/>
            <a:ext cx="1629215" cy="320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7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разъяснения минстроя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383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3" y="849036"/>
            <a:ext cx="11411562" cy="57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8801" y="1695884"/>
            <a:ext cx="2734928" cy="230832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Письмо Минстроя России от 16.03.2020 №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9333-ИФ/09 «По </a:t>
            </a:r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вопросу применения официальной статистической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инфор-мации </a:t>
            </a:r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об индексах цен на продукцию (затраты, услуги) инвестиционного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назначения»</a:t>
            </a:r>
            <a:endParaRPr lang="ru-RU" sz="1600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0800000">
            <a:off x="3195585" y="3224462"/>
            <a:ext cx="635269" cy="4967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разъяснения минстроя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383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8" y="743059"/>
            <a:ext cx="11425189" cy="57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67790" y="2890385"/>
            <a:ext cx="2521027" cy="255454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Письмо Минстроя России от 16.03.2020 №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9333-ИФ/09 «По </a:t>
            </a:r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вопросу применения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офици-альной </a:t>
            </a:r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статистической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информации </a:t>
            </a:r>
            <a:r>
              <a:rPr lang="ru-RU" sz="1600" dirty="0">
                <a:solidFill>
                  <a:srgbClr val="E3465A"/>
                </a:solidFill>
                <a:latin typeface="Trebuchet MS" panose="020B0603020202020204" pitchFamily="34" charset="0"/>
              </a:rPr>
              <a:t>об индексах цен на продукцию (затраты, услуги) </a:t>
            </a:r>
            <a:r>
              <a:rPr lang="ru-RU" sz="16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инвести-ционного назначения»</a:t>
            </a:r>
            <a:endParaRPr lang="ru-RU" sz="1600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 rot="16200000">
            <a:off x="8354728" y="3771443"/>
            <a:ext cx="423511" cy="713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2423749" y="49575"/>
            <a:ext cx="7585009" cy="9064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dirty="0" smtClean="0">
                <a:latin typeface="Trebuchet MS" panose="020B0603020202020204" pitchFamily="34" charset="0"/>
              </a:rPr>
              <a:t>План вебинара 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58" y="6503"/>
            <a:ext cx="1421842" cy="645376"/>
          </a:xfrm>
          <a:prstGeom prst="rect">
            <a:avLst/>
          </a:prstGeom>
        </p:spPr>
      </p:pic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Стрелка: пятиугольник 6"/>
          <p:cNvSpPr/>
          <p:nvPr/>
        </p:nvSpPr>
        <p:spPr>
          <a:xfrm rot="5400000">
            <a:off x="-67461" y="1091590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505759" y="1538940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50550" y="1047445"/>
            <a:ext cx="9774666" cy="38318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latin typeface="Trebuchet MS" panose="020B0603020202020204" pitchFamily="34" charset="0"/>
              </a:rPr>
              <a:t>Специфика определения НМЦК при закупке  подрядных работ;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Порядок определения </a:t>
            </a:r>
            <a:r>
              <a:rPr lang="ru-RU" dirty="0" smtClean="0">
                <a:latin typeface="Trebuchet MS" panose="020B0603020202020204" pitchFamily="34" charset="0"/>
              </a:rPr>
              <a:t>НМЦК  и Методика </a:t>
            </a:r>
            <a:r>
              <a:rPr lang="ru-RU" dirty="0">
                <a:latin typeface="Trebuchet MS" panose="020B0603020202020204" pitchFamily="34" charset="0"/>
              </a:rPr>
              <a:t>составления сметы контракта, </a:t>
            </a:r>
            <a:r>
              <a:rPr lang="ru-RU" dirty="0" smtClean="0">
                <a:latin typeface="Trebuchet MS" panose="020B0603020202020204" pitchFamily="34" charset="0"/>
              </a:rPr>
              <a:t>в соответствии с  Приказом  </a:t>
            </a:r>
            <a:r>
              <a:rPr lang="ru-RU" dirty="0">
                <a:latin typeface="Trebuchet MS" panose="020B0603020202020204" pitchFamily="34" charset="0"/>
              </a:rPr>
              <a:t>Минстроя </a:t>
            </a:r>
            <a:r>
              <a:rPr lang="ru-RU" dirty="0" smtClean="0">
                <a:latin typeface="Trebuchet MS" panose="020B0603020202020204" pitchFamily="34" charset="0"/>
              </a:rPr>
              <a:t>России от </a:t>
            </a:r>
            <a:r>
              <a:rPr lang="ru-RU" dirty="0">
                <a:latin typeface="Trebuchet MS" panose="020B0603020202020204" pitchFamily="34" charset="0"/>
              </a:rPr>
              <a:t>23.12.2019 №</a:t>
            </a:r>
            <a:r>
              <a:rPr lang="ru-RU" dirty="0" smtClean="0">
                <a:latin typeface="Trebuchet MS" panose="020B0603020202020204" pitchFamily="34" charset="0"/>
              </a:rPr>
              <a:t>841/пр;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Порядок определения НМЦК при строительстве «под ключ» в соответствии с    Приказом Минстроя </a:t>
            </a:r>
            <a:r>
              <a:rPr lang="ru-RU" dirty="0">
                <a:latin typeface="Trebuchet MS" panose="020B0603020202020204" pitchFamily="34" charset="0"/>
              </a:rPr>
              <a:t>России от 30.03.2020 № </a:t>
            </a:r>
            <a:r>
              <a:rPr lang="ru-RU" dirty="0" smtClean="0">
                <a:latin typeface="Trebuchet MS" panose="020B0603020202020204" pitchFamily="34" charset="0"/>
              </a:rPr>
              <a:t>175/пр.</a:t>
            </a:r>
            <a:endParaRPr lang="ru-RU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Услуги технического заказчика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141" y="877468"/>
            <a:ext cx="109920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rebuchet MS" panose="020B0603020202020204" pitchFamily="34" charset="0"/>
              </a:rPr>
              <a:t>НМЦК при осуществлении закупок услуг по исполнению функций технического заказчика определяется в следующей </a:t>
            </a:r>
            <a:r>
              <a:rPr lang="ru-RU" dirty="0" smtClean="0">
                <a:latin typeface="Trebuchet MS" panose="020B0603020202020204" pitchFamily="34" charset="0"/>
              </a:rPr>
              <a:t>последовательности (п.18):</a:t>
            </a:r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а) производится пересчет сметной стоимости работ и услуг, осуществляемых техническим заказчиком, из уровня цен на дату утверждения проектной документации в текущий уровень цен на дату определения НМЦК при осуществлении закупок услуг по исполнению функций технического заказчика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 применением индексов фактической инфляции </a:t>
            </a:r>
            <a:r>
              <a:rPr lang="ru-RU" dirty="0">
                <a:latin typeface="Trebuchet MS" panose="020B0603020202020204" pitchFamily="34" charset="0"/>
              </a:rPr>
              <a:t>за соответствующий период;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б) показатели сметной стоимости работ и услуг, осуществляемых техническим заказчиком в текущем уровне цен,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умножаются на индекс прогнозной инфляции на период строительства</a:t>
            </a:r>
            <a:r>
              <a:rPr lang="ru-RU" dirty="0">
                <a:latin typeface="Trebuchet MS" panose="020B0603020202020204" pitchFamily="34" charset="0"/>
              </a:rPr>
              <a:t>, реконструкции, капитального ремонта, сноса объектов капитального строительства, работ по сохранению объектов культурного наследия (памятников истории и культуры) народов Российской Федерации, а также строительства некапитальных строений и сооружений.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Индекс прогнозной инфляции на период оказания услуг (выполнения работ) рассчитывается как среднее арифметическое между индексами прогнозной инфляции на дату начала и дату окончания оказания услуг (работ), определенных с учетом срока оказания услуг (выполнения работ) в соответствии с проектной документацией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расчета. Услуги технического заказчика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38" y="836833"/>
            <a:ext cx="11367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r>
              <a:rPr lang="ru-RU" dirty="0">
                <a:latin typeface="Trebuchet MS" panose="020B0603020202020204" pitchFamily="34" charset="0"/>
              </a:rPr>
              <a:t>НМЦК при осуществлении закупок услуг по исполнению функций технического заказчика, в том числе по составлению проекта сметы контракта на период строительства, реконструкции,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ремонта, сноса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строительства, работ по сохранению объектов культурного наследия (памятников истории и культуры) народов </a:t>
            </a:r>
            <a:r>
              <a:rPr lang="ru-RU" dirty="0" smtClean="0">
                <a:latin typeface="Trebuchet MS" panose="020B0603020202020204" pitchFamily="34" charset="0"/>
              </a:rPr>
              <a:t>РФ, </a:t>
            </a:r>
            <a:r>
              <a:rPr lang="ru-RU" dirty="0">
                <a:latin typeface="Trebuchet MS" panose="020B0603020202020204" pitchFamily="34" charset="0"/>
              </a:rPr>
              <a:t>а также строительства некапитальных строений и </a:t>
            </a:r>
            <a:r>
              <a:rPr lang="ru-RU" dirty="0" smtClean="0">
                <a:latin typeface="Trebuchet MS" panose="020B0603020202020204" pitchFamily="34" charset="0"/>
              </a:rPr>
              <a:t>сооружений, определяется (п.16):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а</a:t>
            </a:r>
            <a:r>
              <a:rPr lang="ru-RU" dirty="0">
                <a:latin typeface="Trebuchet MS" panose="020B0603020202020204" pitchFamily="34" charset="0"/>
              </a:rPr>
              <a:t>)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на основании утвержденной заказчиком в составе проектной документации сметной документации, прошедшей проверку на предмет достоверности определения сметной стоимости </a:t>
            </a:r>
            <a:r>
              <a:rPr lang="ru-RU" dirty="0">
                <a:latin typeface="Trebuchet MS" panose="020B0603020202020204" pitchFamily="34" charset="0"/>
              </a:rPr>
              <a:t>по объектам, в случае если в соответствии с частью 2 статьи 8.3 </a:t>
            </a:r>
            <a:r>
              <a:rPr lang="ru-RU" dirty="0" smtClean="0">
                <a:latin typeface="Trebuchet MS" panose="020B0603020202020204" pitchFamily="34" charset="0"/>
              </a:rPr>
              <a:t>ГрК  РФ </a:t>
            </a:r>
            <a:r>
              <a:rPr lang="ru-RU" dirty="0">
                <a:latin typeface="Trebuchet MS" panose="020B0603020202020204" pitchFamily="34" charset="0"/>
              </a:rPr>
              <a:t>сметная стоимость строительства подлежит проверке на предмет достоверности ее определения;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б</a:t>
            </a:r>
            <a:r>
              <a:rPr lang="ru-RU" dirty="0">
                <a:latin typeface="Trebuchet MS" panose="020B0603020202020204" pitchFamily="34" charset="0"/>
              </a:rPr>
              <a:t>)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если сметная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стоимость строительства не подлежит проверке на предмет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достоверности, то на 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основании утвержденной заказчиком в составе проектной документации сметной документации по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объектам</a:t>
            </a:r>
            <a:r>
              <a:rPr lang="ru-RU" dirty="0" smtClean="0">
                <a:latin typeface="Trebuchet MS" panose="020B0603020202020204" pitchFamily="34" charset="0"/>
              </a:rPr>
              <a:t>. 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расчета в случае расторжения контракта...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013" y="808309"/>
            <a:ext cx="114728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НМЦК при осуществлении закупок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услуг по исполнению функций технического заказчика, подрядных работ</a:t>
            </a:r>
            <a:r>
              <a:rPr lang="ru-RU" dirty="0">
                <a:latin typeface="Trebuchet MS" panose="020B0603020202020204" pitchFamily="34" charset="0"/>
              </a:rPr>
              <a:t> по строительству, реконструкции,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ремонту, сносу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строительства, сохранению объектов культурного наследия (памятников истории и культуры) народов </a:t>
            </a:r>
            <a:r>
              <a:rPr lang="ru-RU" dirty="0" smtClean="0">
                <a:latin typeface="Trebuchet MS" panose="020B0603020202020204" pitchFamily="34" charset="0"/>
              </a:rPr>
              <a:t>РФ, </a:t>
            </a:r>
            <a:r>
              <a:rPr lang="ru-RU" dirty="0">
                <a:latin typeface="Trebuchet MS" panose="020B0603020202020204" pitchFamily="34" charset="0"/>
              </a:rPr>
              <a:t>строительству некапитальных строений и сооружений,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оставшихся невыполненными в связи с расторжением ранее заключенных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контрактов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определяется по формуле </a:t>
            </a:r>
            <a:r>
              <a:rPr lang="ru-RU" dirty="0" smtClean="0">
                <a:latin typeface="Trebuchet MS" panose="020B0603020202020204" pitchFamily="34" charset="0"/>
              </a:rPr>
              <a:t>(п.25): 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г</a:t>
            </a:r>
            <a:r>
              <a:rPr lang="ru-RU" dirty="0" smtClean="0">
                <a:latin typeface="Trebuchet MS" panose="020B0603020202020204" pitchFamily="34" charset="0"/>
              </a:rPr>
              <a:t>де: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Ц</a:t>
            </a:r>
            <a:r>
              <a:rPr lang="ru-RU" baseline="-25000" dirty="0" smtClean="0">
                <a:latin typeface="Trebuchet MS" panose="020B0603020202020204" pitchFamily="34" charset="0"/>
              </a:rPr>
              <a:t>ост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sz="1600" dirty="0">
                <a:latin typeface="Trebuchet MS" panose="020B0603020202020204" pitchFamily="34" charset="0"/>
              </a:rPr>
              <a:t>НМЦК на остатки услуг (работ);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 С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ост</a:t>
            </a:r>
            <a:r>
              <a:rPr lang="ru-RU" sz="1600" dirty="0" smtClean="0">
                <a:latin typeface="Trebuchet MS" panose="020B0603020202020204" pitchFamily="34" charset="0"/>
              </a:rPr>
              <a:t>- </a:t>
            </a:r>
            <a:r>
              <a:rPr lang="ru-RU" sz="1600" dirty="0">
                <a:latin typeface="Trebuchet MS" panose="020B0603020202020204" pitchFamily="34" charset="0"/>
              </a:rPr>
              <a:t>сметная стоимость остатков услуг (работ) в уровне цен утвержденной сметной документации в составе проектной </a:t>
            </a:r>
            <a:r>
              <a:rPr lang="ru-RU" sz="1600" dirty="0" smtClean="0">
                <a:latin typeface="Trebuchet MS" panose="020B0603020202020204" pitchFamily="34" charset="0"/>
              </a:rPr>
              <a:t>документации, </a:t>
            </a:r>
            <a:r>
              <a:rPr lang="ru-RU" sz="1600" dirty="0">
                <a:latin typeface="Trebuchet MS" panose="020B0603020202020204" pitchFamily="34" charset="0"/>
              </a:rPr>
              <a:t>получившей положительное заключение </a:t>
            </a:r>
            <a:r>
              <a:rPr lang="ru-RU" sz="1600" dirty="0" smtClean="0">
                <a:latin typeface="Trebuchet MS" panose="020B0603020202020204" pitchFamily="34" charset="0"/>
              </a:rPr>
              <a:t>гос. </a:t>
            </a:r>
            <a:r>
              <a:rPr lang="ru-RU" sz="1600" dirty="0">
                <a:latin typeface="Trebuchet MS" panose="020B0603020202020204" pitchFamily="34" charset="0"/>
              </a:rPr>
              <a:t>экспертизы проектной документации;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 К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1</a:t>
            </a:r>
            <a:r>
              <a:rPr lang="ru-RU" sz="1600" dirty="0" smtClean="0">
                <a:latin typeface="Trebuchet MS" panose="020B0603020202020204" pitchFamily="34" charset="0"/>
              </a:rPr>
              <a:t>- </a:t>
            </a:r>
            <a:r>
              <a:rPr lang="ru-RU" sz="1600" dirty="0">
                <a:latin typeface="Trebuchet MS" panose="020B0603020202020204" pitchFamily="34" charset="0"/>
              </a:rPr>
              <a:t>индекс фактической инфляции на дату формирования НМЦК на остатки услуг (работ);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 К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2</a:t>
            </a:r>
            <a:r>
              <a:rPr lang="ru-RU" sz="1600" dirty="0" smtClean="0">
                <a:latin typeface="Trebuchet MS" panose="020B0603020202020204" pitchFamily="34" charset="0"/>
              </a:rPr>
              <a:t>- </a:t>
            </a:r>
            <a:r>
              <a:rPr lang="ru-RU" sz="1600" dirty="0">
                <a:latin typeface="Trebuchet MS" panose="020B0603020202020204" pitchFamily="34" charset="0"/>
              </a:rPr>
              <a:t>индекс прогнозной </a:t>
            </a:r>
            <a:r>
              <a:rPr lang="ru-RU" sz="1600" dirty="0" smtClean="0">
                <a:latin typeface="Trebuchet MS" panose="020B0603020202020204" pitchFamily="34" charset="0"/>
              </a:rPr>
              <a:t>инфляции (ИПИ) </a:t>
            </a:r>
            <a:r>
              <a:rPr lang="ru-RU" sz="1600" dirty="0">
                <a:latin typeface="Trebuchet MS" panose="020B0603020202020204" pitchFamily="34" charset="0"/>
              </a:rPr>
              <a:t>на период выполнения остатков работ, определяемый как среднее арифметическое между </a:t>
            </a:r>
            <a:r>
              <a:rPr lang="ru-RU" sz="1600" dirty="0" smtClean="0">
                <a:latin typeface="Trebuchet MS" panose="020B0603020202020204" pitchFamily="34" charset="0"/>
              </a:rPr>
              <a:t>ИПИ  </a:t>
            </a:r>
            <a:r>
              <a:rPr lang="ru-RU" sz="1600" dirty="0">
                <a:latin typeface="Trebuchet MS" panose="020B0603020202020204" pitchFamily="34" charset="0"/>
              </a:rPr>
              <a:t>на даты начала и окончания работ. При этом срок выполнения остатков услуг (работ) определяется заказчиком на основании проекта организации строительства с учетом срока выполненных работ</a:t>
            </a:r>
            <a:r>
              <a:rPr lang="ru-RU" sz="1600" dirty="0" smtClean="0"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3" y="2882767"/>
            <a:ext cx="2002053" cy="4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расчет  в случае расторжения контракта...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146" y="766802"/>
            <a:ext cx="10924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E3465A"/>
                </a:solidFill>
              </a:rPr>
              <a:t>Сметная стоимость остатков услуг (работ) в текущем уровне (С</a:t>
            </a:r>
            <a:r>
              <a:rPr lang="ru-RU" b="1" baseline="-25000" dirty="0">
                <a:solidFill>
                  <a:srgbClr val="E3465A"/>
                </a:solidFill>
              </a:rPr>
              <a:t>ост</a:t>
            </a:r>
            <a:r>
              <a:rPr lang="ru-RU" b="1" dirty="0">
                <a:solidFill>
                  <a:srgbClr val="E3465A"/>
                </a:solidFill>
              </a:rPr>
              <a:t>) определяется по формуле </a:t>
            </a:r>
            <a:r>
              <a:rPr lang="ru-RU" b="1" dirty="0" smtClean="0">
                <a:solidFill>
                  <a:srgbClr val="E3465A"/>
                </a:solidFill>
              </a:rPr>
              <a:t>(п.26):</a:t>
            </a:r>
            <a:endParaRPr lang="ru-RU" b="1" dirty="0">
              <a:solidFill>
                <a:srgbClr val="E3465A"/>
              </a:solidFill>
            </a:endParaRPr>
          </a:p>
          <a:p>
            <a:pPr algn="just"/>
            <a:endParaRPr lang="ru-RU" b="1" dirty="0">
              <a:solidFill>
                <a:srgbClr val="E3465A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где</a:t>
            </a:r>
            <a:endParaRPr lang="ru-RU" dirty="0"/>
          </a:p>
          <a:p>
            <a:pPr algn="just"/>
            <a:r>
              <a:rPr lang="ru-RU" dirty="0" smtClean="0"/>
              <a:t> С</a:t>
            </a:r>
            <a:r>
              <a:rPr lang="ru-RU" baseline="-25000" dirty="0" smtClean="0"/>
              <a:t>общ</a:t>
            </a:r>
            <a:r>
              <a:rPr lang="ru-RU" dirty="0" smtClean="0"/>
              <a:t>- </a:t>
            </a:r>
            <a:r>
              <a:rPr lang="ru-RU" dirty="0"/>
              <a:t>общая сметная стоимость услуг (работ) на дату утверждения сметной документации в составе проектной </a:t>
            </a:r>
            <a:r>
              <a:rPr lang="ru-RU" dirty="0" smtClean="0"/>
              <a:t>документации (ПД), </a:t>
            </a:r>
            <a:r>
              <a:rPr lang="ru-RU" dirty="0"/>
              <a:t>получившей положительное заключение </a:t>
            </a:r>
            <a:r>
              <a:rPr lang="ru-RU" dirty="0" smtClean="0"/>
              <a:t>гос. </a:t>
            </a:r>
            <a:r>
              <a:rPr lang="ru-RU" dirty="0"/>
              <a:t>экспертизы </a:t>
            </a:r>
            <a:r>
              <a:rPr lang="ru-RU" dirty="0" smtClean="0"/>
              <a:t>ПД;</a:t>
            </a:r>
            <a:endParaRPr lang="ru-RU" dirty="0"/>
          </a:p>
          <a:p>
            <a:pPr algn="just"/>
            <a:r>
              <a:rPr lang="ru-RU" dirty="0" smtClean="0"/>
              <a:t>С</a:t>
            </a:r>
            <a:r>
              <a:rPr lang="ru-RU" baseline="-25000" dirty="0" smtClean="0"/>
              <a:t>вып</a:t>
            </a:r>
            <a:r>
              <a:rPr lang="ru-RU" dirty="0" smtClean="0"/>
              <a:t> </a:t>
            </a:r>
            <a:r>
              <a:rPr lang="ru-RU" dirty="0"/>
              <a:t>- сметная стоимость выполненных услуг (работ) в уровне цен утвержденной сметной документации в составе </a:t>
            </a:r>
            <a:r>
              <a:rPr lang="ru-RU" dirty="0" smtClean="0"/>
              <a:t>ПД, </a:t>
            </a:r>
            <a:r>
              <a:rPr lang="ru-RU" dirty="0"/>
              <a:t>получившей положительное заключение государственной </a:t>
            </a:r>
            <a:r>
              <a:rPr lang="ru-RU" dirty="0" smtClean="0"/>
              <a:t>экспертизы.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10" y="1163505"/>
            <a:ext cx="1525052" cy="4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8146" y="3146897"/>
            <a:ext cx="10924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E3465A"/>
                </a:solidFill>
              </a:rPr>
              <a:t>Сметная стоимость выполненных услуг (работ) в уровне цен утвержденной сметной документации, получившей положительное заключение государственной экспертизы проектной документации </a:t>
            </a:r>
            <a:r>
              <a:rPr lang="ru-RU" b="1" dirty="0" smtClean="0">
                <a:solidFill>
                  <a:srgbClr val="E3465A"/>
                </a:solidFill>
              </a:rPr>
              <a:t>(С</a:t>
            </a:r>
            <a:r>
              <a:rPr lang="ru-RU" b="1" baseline="-25000" dirty="0" smtClean="0">
                <a:solidFill>
                  <a:srgbClr val="E3465A"/>
                </a:solidFill>
              </a:rPr>
              <a:t>вып1</a:t>
            </a:r>
            <a:r>
              <a:rPr lang="ru-RU" b="1" dirty="0" smtClean="0">
                <a:solidFill>
                  <a:srgbClr val="E3465A"/>
                </a:solidFill>
              </a:rPr>
              <a:t>), </a:t>
            </a:r>
            <a:r>
              <a:rPr lang="ru-RU" b="1" dirty="0">
                <a:solidFill>
                  <a:srgbClr val="E3465A"/>
                </a:solidFill>
              </a:rPr>
              <a:t>определяется по формуле </a:t>
            </a:r>
            <a:r>
              <a:rPr lang="ru-RU" b="1" dirty="0" smtClean="0">
                <a:solidFill>
                  <a:srgbClr val="E3465A"/>
                </a:solidFill>
              </a:rPr>
              <a:t>(п.27): </a:t>
            </a:r>
            <a:endParaRPr lang="ru-RU" b="1" dirty="0">
              <a:solidFill>
                <a:srgbClr val="E3465A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где</a:t>
            </a:r>
            <a:endParaRPr lang="ru-RU" dirty="0"/>
          </a:p>
          <a:p>
            <a:pPr algn="just"/>
            <a:r>
              <a:rPr lang="ru-RU" dirty="0" smtClean="0"/>
              <a:t> С</a:t>
            </a:r>
            <a:r>
              <a:rPr lang="ru-RU" baseline="-25000" dirty="0" smtClean="0"/>
              <a:t>вып2</a:t>
            </a:r>
            <a:r>
              <a:rPr lang="ru-RU" dirty="0" smtClean="0"/>
              <a:t>- </a:t>
            </a:r>
            <a:r>
              <a:rPr lang="ru-RU" dirty="0"/>
              <a:t>стоимость выполненных услуг (работ) по ранее заключенным и расторгнутым контрактам, подтвержденная актами о приемке выполненных работ и справками о стоимости выполненных работ и затрат или иными первичными учетными документами, подписанными заказчиком;</a:t>
            </a:r>
          </a:p>
          <a:p>
            <a:pPr algn="just"/>
            <a:r>
              <a:rPr lang="ru-RU" dirty="0" smtClean="0"/>
              <a:t> К</a:t>
            </a:r>
            <a:r>
              <a:rPr lang="ru-RU" baseline="-25000" dirty="0" smtClean="0"/>
              <a:t>инф</a:t>
            </a:r>
            <a:r>
              <a:rPr lang="ru-RU" dirty="0" smtClean="0"/>
              <a:t>- </a:t>
            </a:r>
            <a:r>
              <a:rPr lang="ru-RU" dirty="0"/>
              <a:t>индекс прогнозной инфляции для соответствующего периода выполнения услуг (работ), учтенный в цене, указанной в расторгнутом контракте;</a:t>
            </a:r>
          </a:p>
          <a:p>
            <a:pPr algn="just"/>
            <a:r>
              <a:rPr lang="ru-RU" b="1" dirty="0" smtClean="0">
                <a:solidFill>
                  <a:srgbClr val="E3465A"/>
                </a:solidFill>
              </a:rPr>
              <a:t> К</a:t>
            </a:r>
            <a:r>
              <a:rPr lang="ru-RU" b="1" baseline="-25000" dirty="0" smtClean="0">
                <a:solidFill>
                  <a:srgbClr val="E3465A"/>
                </a:solidFill>
              </a:rPr>
              <a:t>сниж</a:t>
            </a:r>
            <a:r>
              <a:rPr lang="ru-RU" b="1" dirty="0" smtClean="0">
                <a:solidFill>
                  <a:srgbClr val="E3465A"/>
                </a:solidFill>
              </a:rPr>
              <a:t>- </a:t>
            </a:r>
            <a:r>
              <a:rPr lang="ru-RU" b="1" dirty="0">
                <a:solidFill>
                  <a:srgbClr val="E3465A"/>
                </a:solidFill>
              </a:rPr>
              <a:t>коэффициент тендерного снижения цены, учтенный в расторгнутом контракте</a:t>
            </a:r>
            <a:r>
              <a:rPr lang="ru-RU" b="1" dirty="0" smtClean="0">
                <a:solidFill>
                  <a:srgbClr val="E3465A"/>
                </a:solidFill>
              </a:rPr>
              <a:t>.</a:t>
            </a:r>
            <a:endParaRPr lang="ru-RU" b="1" dirty="0">
              <a:solidFill>
                <a:srgbClr val="E3465A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10" y="3773103"/>
            <a:ext cx="2189195" cy="4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Последствие расторжения контракта  по ч.17.1 ст.95 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2015 - 2020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83" y="49575"/>
            <a:ext cx="1421842" cy="645376"/>
          </a:xfrm>
          <a:prstGeom prst="rect">
            <a:avLst/>
          </a:prstGeom>
        </p:spPr>
      </p:pic>
      <p:sp>
        <p:nvSpPr>
          <p:cNvPr id="37" name="Стрелка: пятиугольник 6"/>
          <p:cNvSpPr/>
          <p:nvPr/>
        </p:nvSpPr>
        <p:spPr>
          <a:xfrm rot="5400000">
            <a:off x="-67461" y="1091590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505759" y="1538940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9331" y="828434"/>
            <a:ext cx="1043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74091" y="828434"/>
            <a:ext cx="10299486" cy="5114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4465A"/>
            </a:solidFill>
          </a:ln>
          <a:effectLst/>
          <a:extLst/>
        </p:spPr>
        <p:txBody>
          <a:bodyPr wrap="square" lIns="108000" tIns="108000" rIns="108000" bIns="108000" anchor="ctr">
            <a:noAutofit/>
          </a:bodyPr>
          <a:lstStyle/>
          <a:p>
            <a:pPr algn="ctr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endParaRPr lang="ru-RU" altLang="ru-RU" b="1" dirty="0" smtClean="0">
              <a:latin typeface="Trebuchet MS"/>
              <a:ea typeface="Arial Unicode MS" pitchFamily="34" charset="-128"/>
            </a:endParaRPr>
          </a:p>
          <a:p>
            <a:pPr algn="ctr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endParaRPr lang="ru-RU" altLang="ru-RU" b="1" dirty="0" smtClean="0">
              <a:latin typeface="Trebuchet MS"/>
              <a:ea typeface="Arial Unicode MS" pitchFamily="34" charset="-128"/>
            </a:endParaRPr>
          </a:p>
          <a:p>
            <a:pPr algn="ctr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b="1" dirty="0" smtClean="0">
                <a:latin typeface="Trebuchet MS"/>
                <a:ea typeface="Arial Unicode MS" pitchFamily="34" charset="-128"/>
              </a:rPr>
              <a:t>ПРАВО ЗАКЛЮЧЕНИЯ КОНТРАКТА СО ВТОРЫМ УЧАСТНИКОМ, ПРИ УСЛОВИИ ВНЕСЕНИЯ ПОБЕДИТЕЛЯ В РНП  (Ч. 17.1 СТАТЬИ  95):</a:t>
            </a:r>
          </a:p>
          <a:p>
            <a:pPr algn="ctr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endParaRPr lang="ru-RU" altLang="ru-RU" b="1" dirty="0" smtClean="0">
              <a:latin typeface="Trebuchet MS"/>
              <a:ea typeface="Arial Unicode MS" pitchFamily="34" charset="-128"/>
            </a:endParaRPr>
          </a:p>
          <a:p>
            <a:pPr algn="just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dirty="0" smtClean="0">
                <a:latin typeface="Trebuchet MS"/>
                <a:ea typeface="Arial Unicode MS" pitchFamily="34" charset="-128"/>
              </a:rPr>
              <a:t>    В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случае расторжения контракта по основаниям, предусмотренным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ч.8 статьи 95 </a:t>
            </a:r>
            <a:r>
              <a:rPr lang="ru-RU" altLang="ru-RU" i="1" dirty="0" smtClean="0">
                <a:latin typeface="Trebuchet MS"/>
                <a:ea typeface="Arial Unicode MS" pitchFamily="34" charset="-128"/>
              </a:rPr>
              <a:t>(соглашение сторон, решение суда, односторонний отказ)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заказчик </a:t>
            </a:r>
            <a:r>
              <a:rPr lang="ru-RU" altLang="ru-RU" b="1" dirty="0">
                <a:solidFill>
                  <a:srgbClr val="E3465A"/>
                </a:solidFill>
                <a:latin typeface="Trebuchet MS"/>
                <a:ea typeface="Arial Unicode MS" pitchFamily="34" charset="-128"/>
              </a:rPr>
              <a:t>вправе заключить контракт с участником закупки, с которым в соответствии </a:t>
            </a:r>
            <a:r>
              <a:rPr lang="ru-RU" altLang="ru-RU" b="1" dirty="0" smtClean="0">
                <a:solidFill>
                  <a:srgbClr val="E3465A"/>
                </a:solidFill>
                <a:latin typeface="Trebuchet MS"/>
                <a:ea typeface="Arial Unicode MS" pitchFamily="34" charset="-128"/>
              </a:rPr>
              <a:t>с Законом №44-ФЗ </a:t>
            </a:r>
            <a:r>
              <a:rPr lang="ru-RU" altLang="ru-RU" b="1" dirty="0">
                <a:solidFill>
                  <a:srgbClr val="E3465A"/>
                </a:solidFill>
                <a:latin typeface="Trebuchet MS"/>
                <a:ea typeface="Arial Unicode MS" pitchFamily="34" charset="-128"/>
              </a:rPr>
              <a:t>заключается контракт при уклонении от заключения контракта победителя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,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закупки (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за исключением победителя, предусмотренного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ч.14 статьи 83.2)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и при условии согласия такого участника закупки заключить контракт. </a:t>
            </a:r>
            <a:endParaRPr lang="ru-RU" altLang="ru-RU" dirty="0" smtClean="0">
              <a:latin typeface="Trebuchet MS"/>
              <a:ea typeface="Arial Unicode MS" pitchFamily="34" charset="-128"/>
            </a:endParaRPr>
          </a:p>
          <a:p>
            <a:pPr algn="just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dirty="0">
                <a:latin typeface="Trebuchet MS"/>
                <a:ea typeface="Arial Unicode MS" pitchFamily="34" charset="-128"/>
              </a:rPr>
              <a:t>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     Указанный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контракт заключается с соблюдением условий, предусмотренных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ч.1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статьи 34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с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учетом положений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ч.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18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статьи 95,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и после предоставления в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участником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закупки обеспечения исполнения контракта,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(если такое требование установлено). </a:t>
            </a:r>
          </a:p>
          <a:p>
            <a:pPr algn="just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dirty="0">
                <a:latin typeface="Trebuchet MS"/>
                <a:ea typeface="Arial Unicode MS" pitchFamily="34" charset="-128"/>
              </a:rPr>
              <a:t>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     При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этом при расторжении контракта (за исключением контракта, указанного в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ч.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9 статьи </a:t>
            </a:r>
            <a:r>
              <a:rPr lang="ru-RU" altLang="ru-RU" dirty="0" smtClean="0">
                <a:latin typeface="Trebuchet MS"/>
                <a:ea typeface="Arial Unicode MS" pitchFamily="34" charset="-128"/>
              </a:rPr>
              <a:t>37) </a:t>
            </a:r>
            <a:r>
              <a:rPr lang="ru-RU" altLang="ru-RU" dirty="0">
                <a:latin typeface="Trebuchet MS"/>
                <a:ea typeface="Arial Unicode MS" pitchFamily="34" charset="-128"/>
              </a:rPr>
              <a:t>в связи с односторонним отказом заказчика от исполнения контракта </a:t>
            </a:r>
            <a:r>
              <a:rPr lang="ru-RU" altLang="ru-RU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заключение контракта </a:t>
            </a:r>
            <a:r>
              <a:rPr lang="ru-RU" altLang="ru-RU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 по ч.17.1 ст.95 допускается </a:t>
            </a:r>
            <a:r>
              <a:rPr lang="ru-RU" altLang="ru-RU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в случае, если в связи с таким расторжением </a:t>
            </a:r>
            <a:r>
              <a:rPr lang="ru-RU" altLang="ru-RU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принято </a:t>
            </a:r>
            <a:r>
              <a:rPr lang="ru-RU" altLang="ru-RU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решение о включении информации о поставщике (подрядчике, исполнителе), с которым расторгнут контракт, в реестр недобросовестных поставщиков (подрядчиков, исполнителей).</a:t>
            </a:r>
          </a:p>
          <a:p>
            <a:pPr algn="just"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endParaRPr lang="ru-RU" altLang="ru-RU" dirty="0">
              <a:latin typeface="Trebuchet MS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расчет ЦК в случае расторжения контракта по ч.17.1 статьи 95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При осуществлении закупок остатков услуг (работ) в соответствии с частью 17.1 статьи 95 Федерального закона № 44-ФЗ цена контракта определяется по формуле </a:t>
            </a:r>
            <a:r>
              <a:rPr lang="ru-RU" sz="16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(п.27): </a:t>
            </a:r>
            <a:endParaRPr lang="ru-RU" sz="1600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где:</a:t>
            </a:r>
            <a:endParaRPr lang="ru-RU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Ц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ост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- цена контракта на выполнение услуг (работ);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С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ост2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- стоимость остатков услуг (работ) в уровне цен на дату формирования НМЦК расторгнутого контракта;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</a:t>
            </a:r>
            <a:r>
              <a:rPr lang="ru-RU" sz="1600" b="1" baseline="-250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сниж2</a:t>
            </a:r>
            <a:r>
              <a:rPr lang="ru-RU" sz="16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E3465A"/>
                </a:solidFill>
                <a:latin typeface="Trebuchet MS" panose="020B0603020202020204" pitchFamily="34" charset="0"/>
              </a:rPr>
              <a:t>- коэффициент тендерного снижения цены, предложенный участником закупки, с которым заключается контракт.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Стоимость </a:t>
            </a:r>
            <a:r>
              <a:rPr lang="ru-RU" sz="1600" dirty="0">
                <a:latin typeface="Trebuchet MS" panose="020B0603020202020204" pitchFamily="34" charset="0"/>
              </a:rPr>
              <a:t>остатков услуг (работ) в уровне цен на дату формирования НМЦК расторгнутого контракта </a:t>
            </a:r>
            <a:r>
              <a:rPr lang="ru-RU" sz="1600" dirty="0" smtClean="0">
                <a:latin typeface="Trebuchet MS" panose="020B0603020202020204" pitchFamily="34" charset="0"/>
              </a:rPr>
              <a:t>(</a:t>
            </a:r>
            <a:r>
              <a:rPr lang="ru-RU" sz="1600" dirty="0">
                <a:latin typeface="Trebuchet MS" panose="020B0603020202020204" pitchFamily="34" charset="0"/>
              </a:rPr>
              <a:t>С</a:t>
            </a:r>
            <a:r>
              <a:rPr lang="ru-RU" sz="1600" baseline="-25000" dirty="0">
                <a:latin typeface="Trebuchet MS" panose="020B0603020202020204" pitchFamily="34" charset="0"/>
              </a:rPr>
              <a:t>ост2</a:t>
            </a:r>
            <a:r>
              <a:rPr lang="ru-RU" sz="1600" dirty="0" smtClean="0">
                <a:latin typeface="Trebuchet MS" panose="020B0603020202020204" pitchFamily="34" charset="0"/>
              </a:rPr>
              <a:t>) </a:t>
            </a:r>
            <a:r>
              <a:rPr lang="ru-RU" sz="1600" dirty="0">
                <a:latin typeface="Trebuchet MS" panose="020B0603020202020204" pitchFamily="34" charset="0"/>
              </a:rPr>
              <a:t>определяется по формуле </a:t>
            </a:r>
            <a:r>
              <a:rPr lang="ru-RU" sz="1600" dirty="0" smtClean="0">
                <a:latin typeface="Trebuchet MS" panose="020B0603020202020204" pitchFamily="34" charset="0"/>
              </a:rPr>
              <a:t>(п.28): </a:t>
            </a:r>
            <a:endParaRPr lang="ru-RU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где:</a:t>
            </a:r>
            <a:endParaRPr lang="ru-RU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 Ц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нмцк</a:t>
            </a:r>
            <a:r>
              <a:rPr lang="ru-RU" sz="1600" dirty="0" smtClean="0">
                <a:latin typeface="Trebuchet MS" panose="020B0603020202020204" pitchFamily="34" charset="0"/>
              </a:rPr>
              <a:t>- </a:t>
            </a:r>
            <a:r>
              <a:rPr lang="ru-RU" sz="1600" dirty="0">
                <a:latin typeface="Trebuchet MS" panose="020B0603020202020204" pitchFamily="34" charset="0"/>
              </a:rPr>
              <a:t>НМЦК, по которой был заключен расторгнутый контракт;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С</a:t>
            </a:r>
            <a:r>
              <a:rPr lang="ru-RU" sz="1600" baseline="-25000" dirty="0" smtClean="0">
                <a:latin typeface="Trebuchet MS" panose="020B0603020202020204" pitchFamily="34" charset="0"/>
              </a:rPr>
              <a:t>вып3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- стоимость выполненных услуг (работ) в уровне цен на дату формирования НМЦК расторгнутого контракта.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rebuchet MS" panose="020B0603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37" y="1804132"/>
            <a:ext cx="1742724" cy="54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4783756"/>
            <a:ext cx="2050181" cy="6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расчет ЦК в случае расторжения контракта по ч.17.1 статьи 95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Стоимость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выполненных услуг (работ) в уровне цен на дату формирования НМЦК расторгнутого контракта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(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</a:t>
            </a:r>
            <a:r>
              <a:rPr lang="ru-RU" b="1" baseline="-25000" dirty="0">
                <a:solidFill>
                  <a:srgbClr val="E3465A"/>
                </a:solidFill>
                <a:latin typeface="Trebuchet MS" panose="020B0603020202020204" pitchFamily="34" charset="0"/>
              </a:rPr>
              <a:t>вып3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)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определяется по формуле 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ru-RU" dirty="0"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где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С</a:t>
            </a:r>
            <a:r>
              <a:rPr lang="ru-RU" baseline="-25000" dirty="0" smtClean="0">
                <a:latin typeface="Trebuchet MS" panose="020B0603020202020204" pitchFamily="34" charset="0"/>
              </a:rPr>
              <a:t>вып2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dirty="0">
                <a:latin typeface="Trebuchet MS" panose="020B0603020202020204" pitchFamily="34" charset="0"/>
              </a:rPr>
              <a:t>стоимость выполненных услуг (работ) по ранее заключенным и расторгнутым контрактам, подтвержденная актами о приемке выполненных работ и справками о стоимости выполненных услуг (работ) и затрат или иными первичными учетными документами, подписанными заказчиком;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</a:t>
            </a:r>
            <a:r>
              <a:rPr lang="ru-RU" b="1" baseline="-25000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сниж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- коэффициент тендерного снижения цены, учтенный в расторгнутом контракте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3" y="1906405"/>
            <a:ext cx="1920640" cy="5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ОБРАТИТЕ ВНИМАНИЕ!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Приказ №841/пр не содержит порядок расчета цены контракта в случае если расторгнут контракт на ПИР. 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latin typeface="Trebuchet MS" panose="020B0603020202020204" pitchFamily="34" charset="0"/>
              </a:rPr>
              <a:t>Ч.3  </a:t>
            </a:r>
            <a:r>
              <a:rPr lang="ru-RU" i="1" dirty="0">
                <a:latin typeface="Trebuchet MS" panose="020B0603020202020204" pitchFamily="34" charset="0"/>
              </a:rPr>
              <a:t>статьи </a:t>
            </a:r>
            <a:r>
              <a:rPr lang="ru-RU" i="1" dirty="0" smtClean="0">
                <a:latin typeface="Trebuchet MS" panose="020B0603020202020204" pitchFamily="34" charset="0"/>
              </a:rPr>
              <a:t>110.2 </a:t>
            </a:r>
            <a:r>
              <a:rPr lang="ru-RU" b="1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Результатом </a:t>
            </a:r>
            <a:r>
              <a:rPr lang="ru-RU" b="1" i="1" dirty="0">
                <a:solidFill>
                  <a:srgbClr val="E3465A"/>
                </a:solidFill>
                <a:latin typeface="Trebuchet MS" panose="020B0603020202020204" pitchFamily="34" charset="0"/>
              </a:rPr>
              <a:t>выполненной работы по контракту, предметом которого являются подготовка проектной документации и (или) выполнение инженерных </a:t>
            </a:r>
            <a:r>
              <a:rPr lang="ru-RU" i="1" dirty="0">
                <a:latin typeface="Trebuchet MS" panose="020B0603020202020204" pitchFamily="34" charset="0"/>
              </a:rPr>
              <a:t>изысканий в соответствии с законодательством </a:t>
            </a:r>
            <a:r>
              <a:rPr lang="ru-RU" i="1" dirty="0" smtClean="0">
                <a:latin typeface="Trebuchet MS" panose="020B0603020202020204" pitchFamily="34" charset="0"/>
              </a:rPr>
              <a:t>РФ </a:t>
            </a:r>
            <a:r>
              <a:rPr lang="ru-RU" i="1" dirty="0">
                <a:latin typeface="Trebuchet MS" panose="020B0603020202020204" pitchFamily="34" charset="0"/>
              </a:rPr>
              <a:t>о градостроительной деятельности, </a:t>
            </a:r>
            <a:r>
              <a:rPr lang="ru-RU" b="1" i="1" dirty="0">
                <a:solidFill>
                  <a:srgbClr val="E3465A"/>
                </a:solidFill>
                <a:latin typeface="Trebuchet MS" panose="020B0603020202020204" pitchFamily="34" charset="0"/>
              </a:rPr>
              <a:t>являются проектная документация и (или) документ, содержащий результаты инженерных изысканий</a:t>
            </a:r>
            <a:r>
              <a:rPr lang="ru-RU" i="1" dirty="0">
                <a:latin typeface="Trebuchet MS" panose="020B0603020202020204" pitchFamily="34" charset="0"/>
              </a:rPr>
              <a:t>. В случае, если в соответствии с Градостроительным кодексом </a:t>
            </a:r>
            <a:r>
              <a:rPr lang="ru-RU" i="1" dirty="0" smtClean="0">
                <a:latin typeface="Trebuchet MS" panose="020B0603020202020204" pitchFamily="34" charset="0"/>
              </a:rPr>
              <a:t>РФ </a:t>
            </a:r>
            <a:r>
              <a:rPr lang="ru-RU" i="1" dirty="0">
                <a:latin typeface="Trebuchet MS" panose="020B0603020202020204" pitchFamily="34" charset="0"/>
              </a:rPr>
              <a:t>проведение экспертизы проектной документации и (или) результатов инженерных изысканий является обязательным, проектная документация и (или) документ, содержащий результаты инженерных изысканий, признаются результатом выполненных проектных и (или) изыскательских работ по такому контракту </a:t>
            </a:r>
            <a:r>
              <a:rPr lang="ru-RU" b="1" i="1" dirty="0">
                <a:solidFill>
                  <a:srgbClr val="E3465A"/>
                </a:solidFill>
                <a:latin typeface="Trebuchet MS" panose="020B0603020202020204" pitchFamily="34" charset="0"/>
              </a:rPr>
              <a:t>при наличии положительного заключения экспертизы проектной документации и (или) результатов инженерных изысканий</a:t>
            </a:r>
            <a:r>
              <a:rPr lang="ru-RU" i="1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7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65" y="2958664"/>
            <a:ext cx="2004251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94054" y="1503140"/>
            <a:ext cx="8230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СМЕТА КОНТРАКТА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ПО ПРИКАЗУ №841/пр</a:t>
            </a:r>
            <a:endParaRPr lang="ru-RU" sz="4000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Основные понятия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68" y="836833"/>
            <a:ext cx="11030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0159" y="843851"/>
            <a:ext cx="106546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Федеральным законом от 27.06.2019 №151- </a:t>
            </a:r>
            <a:r>
              <a:rPr lang="ru-RU" dirty="0">
                <a:latin typeface="Trebuchet MS" panose="020B0603020202020204" pitchFamily="34" charset="0"/>
              </a:rPr>
              <a:t>ФЗ «"О внесении изменений в Федеральный закон "Об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Федерации" и отдельные законодательные акты Российской </a:t>
            </a:r>
            <a:r>
              <a:rPr lang="ru-RU" dirty="0" smtClean="0">
                <a:latin typeface="Trebuchet MS" panose="020B0603020202020204" pitchFamily="34" charset="0"/>
              </a:rPr>
              <a:t>Федерации« внесены изменения в Градостроительный Кодекс и Закон о контрактной системе в соответствии с </a:t>
            </a:r>
            <a:r>
              <a:rPr lang="ru-RU" b="1" dirty="0" smtClean="0">
                <a:latin typeface="Trebuchet MS" panose="020B0603020202020204" pitchFamily="34" charset="0"/>
              </a:rPr>
              <a:t>которыми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разграничены  понятия «сметная стоимость», «НМЦК» и «Смета контракта».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- Сметная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стоимость </a:t>
            </a:r>
            <a:r>
              <a:rPr lang="ru-RU" dirty="0">
                <a:latin typeface="Trebuchet MS" panose="020B0603020202020204" pitchFamily="34" charset="0"/>
              </a:rPr>
              <a:t>строительства, реконструкции,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ремонта, сноса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строительства, работ по сохранению объектов культурного </a:t>
            </a:r>
            <a:r>
              <a:rPr lang="ru-RU" dirty="0" smtClean="0">
                <a:latin typeface="Trebuchet MS" panose="020B0603020202020204" pitchFamily="34" charset="0"/>
              </a:rPr>
              <a:t>наследия   - это  </a:t>
            </a:r>
            <a:r>
              <a:rPr lang="ru-RU" dirty="0">
                <a:latin typeface="Trebuchet MS" panose="020B0603020202020204" pitchFamily="34" charset="0"/>
              </a:rPr>
              <a:t>расчетная стоимость </a:t>
            </a:r>
            <a:r>
              <a:rPr lang="ru-RU" dirty="0" smtClean="0">
                <a:latin typeface="Trebuchet MS" panose="020B0603020202020204" pitchFamily="34" charset="0"/>
              </a:rPr>
              <a:t>указанных подрядных работ, </a:t>
            </a:r>
            <a:r>
              <a:rPr lang="ru-RU" dirty="0">
                <a:latin typeface="Trebuchet MS" panose="020B0603020202020204" pitchFamily="34" charset="0"/>
              </a:rPr>
              <a:t>подлежащая определению на этапе архитектурно-строительного проектирования, подготовки сметы на снос объекта капитального строительства и применению в соответствии со статьей 8.3 </a:t>
            </a:r>
            <a:r>
              <a:rPr lang="ru-RU" dirty="0" smtClean="0">
                <a:latin typeface="Trebuchet MS" panose="020B0603020202020204" pitchFamily="34" charset="0"/>
              </a:rPr>
              <a:t>Градостроительного  Кодекса (ч.30 ст.1 ГрК РФ). </a:t>
            </a:r>
          </a:p>
        </p:txBody>
      </p:sp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 ценообразования </a:t>
            </a:r>
            <a:r>
              <a:rPr lang="ru-RU" altLang="ru-RU" dirty="0"/>
              <a:t>при закупке подрядных работ </a:t>
            </a:r>
            <a:br>
              <a:rPr lang="ru-RU" altLang="ru-RU" dirty="0"/>
            </a:b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object 6"/>
          <p:cNvSpPr txBox="1"/>
          <p:nvPr/>
        </p:nvSpPr>
        <p:spPr>
          <a:xfrm>
            <a:off x="1499350" y="994567"/>
            <a:ext cx="10340225" cy="364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algn="just">
              <a:lnSpc>
                <a:spcPct val="150000"/>
              </a:lnSpc>
              <a:spcBef>
                <a:spcPts val="600"/>
              </a:spcBef>
              <a:buClr>
                <a:srgbClr val="E3465A"/>
              </a:buClr>
              <a:tabLst>
                <a:tab pos="419100" algn="l"/>
              </a:tabLst>
            </a:pPr>
            <a:endParaRPr lang="ru-RU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9860887"/>
              </p:ext>
            </p:extLst>
          </p:nvPr>
        </p:nvGraphicFramePr>
        <p:xfrm>
          <a:off x="1499350" y="719667"/>
          <a:ext cx="9013633" cy="307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4054" y="4071486"/>
            <a:ext cx="10113500" cy="23196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31 марта 2020 года 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применяется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новая 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сметно-нормативная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база: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ГЭСН-2020, ФЕР2020 или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ФСНБ-2020</a:t>
            </a:r>
          </a:p>
          <a:p>
            <a:pPr algn="just"/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Приказ Минстроя от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23.12.20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№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841/р  (действует с 14.02.2020)</a:t>
            </a:r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Приказ Минстроя от 30.03.2020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№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175/пр  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(с 01.05.2020)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С 17 января 2020 года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 уточнен порядок проведения государственной экспертизы</a:t>
            </a:r>
          </a:p>
          <a:p>
            <a:pPr algn="just"/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проектной документации в связи с включением в ее предмет оценки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достоверности определения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сметной стоимости строительства </a:t>
            </a:r>
            <a:r>
              <a:rPr lang="ru-RU" i="1" dirty="0">
                <a:solidFill>
                  <a:schemeClr val="tx1"/>
                </a:solidFill>
                <a:latin typeface="Trebuchet MS" panose="020B0603020202020204" pitchFamily="34" charset="0"/>
              </a:rPr>
              <a:t>( ПП РФ от 31.12.2019 № </a:t>
            </a:r>
            <a:r>
              <a:rPr lang="ru-RU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1948)</a:t>
            </a:r>
            <a:endParaRPr lang="ru-RU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just"/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Смета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159" y="843851"/>
            <a:ext cx="1065466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…в </a:t>
            </a:r>
            <a:r>
              <a:rPr lang="ru-RU" dirty="0">
                <a:latin typeface="Trebuchet MS" panose="020B0603020202020204" pitchFamily="34" charset="0"/>
              </a:rPr>
              <a:t>соответствии с </a:t>
            </a:r>
            <a:r>
              <a:rPr lang="ru-RU" dirty="0" smtClean="0">
                <a:latin typeface="Trebuchet MS" panose="020B0603020202020204" pitchFamily="34" charset="0"/>
              </a:rPr>
              <a:t> частью 1 </a:t>
            </a:r>
            <a:r>
              <a:rPr lang="ru-RU" dirty="0">
                <a:latin typeface="Trebuchet MS" panose="020B0603020202020204" pitchFamily="34" charset="0"/>
              </a:rPr>
              <a:t>статьи 8.3 Градостроительного Кодекса РФ (в редакции Федерального закона от 27.06.2019 г. 151-ФЗ) </a:t>
            </a:r>
            <a:r>
              <a:rPr lang="ru-RU" dirty="0" smtClean="0">
                <a:latin typeface="Trebuchet MS" panose="020B0603020202020204" pitchFamily="34" charset="0"/>
              </a:rPr>
              <a:t>« Сметная стоимость используется при формировании НМЦК ...</a:t>
            </a:r>
            <a:r>
              <a:rPr lang="ru-RU" b="1" dirty="0" smtClean="0">
                <a:latin typeface="Trebuchet MS" panose="020B0603020202020204" pitchFamily="34" charset="0"/>
              </a:rPr>
              <a:t>при </a:t>
            </a:r>
            <a:r>
              <a:rPr lang="ru-RU" b="1" dirty="0">
                <a:latin typeface="Trebuchet MS" panose="020B0603020202020204" pitchFamily="34" charset="0"/>
              </a:rPr>
              <a:t>этом сметные нормативы и сметные цены строительных ресурсов, использованные при определении сметной стоимости строительства, не подлежат применению при исполнении указанных контрактов или договоров, если иное не предусмотрено таким контрактом или таким </a:t>
            </a:r>
            <a:r>
              <a:rPr lang="ru-RU" b="1" dirty="0" smtClean="0">
                <a:latin typeface="Trebuchet MS" panose="020B0603020202020204" pitchFamily="34" charset="0"/>
              </a:rPr>
              <a:t>договором».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Ч.6.1 статьи </a:t>
            </a:r>
            <a:r>
              <a:rPr lang="ru-RU" b="1" dirty="0">
                <a:latin typeface="Trebuchet MS" panose="020B0603020202020204" pitchFamily="34" charset="0"/>
              </a:rPr>
              <a:t>110.2 Закона №44-ФЗ: </a:t>
            </a:r>
            <a:r>
              <a:rPr lang="ru-RU" dirty="0" smtClean="0">
                <a:latin typeface="Trebuchet MS" panose="020B0603020202020204" pitchFamily="34" charset="0"/>
              </a:rPr>
              <a:t>«…составление </a:t>
            </a:r>
            <a:r>
              <a:rPr lang="ru-RU" dirty="0">
                <a:latin typeface="Trebuchet MS" panose="020B0603020202020204" pitchFamily="34" charset="0"/>
              </a:rPr>
              <a:t>сметы такого контракта осуществляется в пределах цены контракта без использования предусмотренных проектной документацией в соответствии с Градостроительным кодексом </a:t>
            </a:r>
            <a:r>
              <a:rPr lang="ru-RU" dirty="0" smtClean="0">
                <a:latin typeface="Trebuchet MS" panose="020B0603020202020204" pitchFamily="34" charset="0"/>
              </a:rPr>
              <a:t>РФ </a:t>
            </a:r>
            <a:r>
              <a:rPr lang="ru-RU" dirty="0">
                <a:latin typeface="Trebuchet MS" panose="020B0603020202020204" pitchFamily="34" charset="0"/>
              </a:rPr>
              <a:t>сметных нормативов, сведения о которых включены в федеральный реестр сметных нормативов, и сметных цен строительных </a:t>
            </a:r>
            <a:r>
              <a:rPr lang="ru-RU" dirty="0" smtClean="0">
                <a:latin typeface="Trebuchet MS" panose="020B0603020202020204" pitchFamily="34" charset="0"/>
              </a:rPr>
              <a:t>ресурсов».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ЧТО ЭТО ЗНАЧИТ?  Только то, что в самой смете контракта не используются ФЕР (ТЕР) ГЭСН, а формируются укрупненные комплексы (виды) работ.</a:t>
            </a:r>
            <a:endParaRPr lang="ru-RU" i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Смета контракта. приказ Минстроя РФ №841/пр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133" y="1054460"/>
            <a:ext cx="4302494" cy="30008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БЫЛО: </a:t>
            </a:r>
            <a:r>
              <a:rPr lang="ru-RU" dirty="0" smtClean="0">
                <a:latin typeface="Trebuchet MS" panose="020B0603020202020204" pitchFamily="34" charset="0"/>
              </a:rPr>
              <a:t>Если </a:t>
            </a:r>
            <a:r>
              <a:rPr lang="ru-RU" dirty="0">
                <a:latin typeface="Trebuchet MS" panose="020B0603020202020204" pitchFamily="34" charset="0"/>
              </a:rPr>
              <a:t>подрядчик подписал 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контракт и прилагаемые к нему сметы в том виде, в котором они входили в </a:t>
            </a:r>
            <a:r>
              <a:rPr lang="ru-RU" dirty="0" smtClean="0">
                <a:latin typeface="Trebuchet MS" panose="020B0603020202020204" pitchFamily="34" charset="0"/>
              </a:rPr>
              <a:t>документацию</a:t>
            </a:r>
            <a:r>
              <a:rPr lang="ru-RU" dirty="0">
                <a:latin typeface="Trebuchet MS" panose="020B0603020202020204" pitchFamily="34" charset="0"/>
              </a:rPr>
              <a:t>, то он должен следовать указанной смете при выполнении работ и составлении акта приемки их результатов. </a:t>
            </a:r>
            <a:endParaRPr lang="ru-RU" dirty="0" smtClean="0"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7891" y="3050592"/>
            <a:ext cx="6756934" cy="32316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СТАЛО: </a:t>
            </a:r>
            <a:r>
              <a:rPr lang="ru-RU" dirty="0" smtClean="0">
                <a:latin typeface="Trebuchet MS" panose="020B0603020202020204" pitchFamily="34" charset="0"/>
              </a:rPr>
              <a:t>Роль </a:t>
            </a:r>
            <a:r>
              <a:rPr lang="ru-RU" dirty="0">
                <a:latin typeface="Trebuchet MS" panose="020B0603020202020204" pitchFamily="34" charset="0"/>
              </a:rPr>
              <a:t>такой сметы </a:t>
            </a:r>
            <a:r>
              <a:rPr lang="ru-RU" dirty="0" smtClean="0">
                <a:latin typeface="Trebuchet MS" panose="020B0603020202020204" pitchFamily="34" charset="0"/>
              </a:rPr>
              <a:t> выполняет </a:t>
            </a:r>
            <a:r>
              <a:rPr lang="ru-RU" dirty="0">
                <a:latin typeface="Trebuchet MS" panose="020B0603020202020204" pitchFamily="34" charset="0"/>
              </a:rPr>
              <a:t>не смета, на основе которой заказчик сформировал </a:t>
            </a:r>
            <a:r>
              <a:rPr lang="ru-RU" dirty="0" smtClean="0">
                <a:latin typeface="Trebuchet MS" panose="020B0603020202020204" pitchFamily="34" charset="0"/>
              </a:rPr>
              <a:t>НМЦК, </a:t>
            </a:r>
            <a:r>
              <a:rPr lang="ru-RU" dirty="0">
                <a:latin typeface="Trebuchet MS" panose="020B0603020202020204" pitchFamily="34" charset="0"/>
              </a:rPr>
              <a:t>составленная по сметным нормативам и прошедшая проверку достоверности,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а специальная "смета контракта" по укрупненным видам (комплексам) работ и конструктивным элементам.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ru-RU" sz="1400" i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i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6384" y="4139190"/>
            <a:ext cx="4654627" cy="221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Смета контракта составляется заказчиком, а не подрядчиком!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17406" y="933651"/>
            <a:ext cx="5592277" cy="1963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не означают что «классическая» смета заказчику при  проведении закупки  теперь нужна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1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Сфера применения методики Сметы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Приказом Минстроя России от 23.12.2019 № 841/пр предусмотрено</a:t>
            </a:r>
            <a:r>
              <a:rPr lang="ru-RU" sz="2000" b="1" dirty="0">
                <a:solidFill>
                  <a:srgbClr val="E4465A"/>
                </a:solidFill>
                <a:latin typeface="Trebuchet MS" panose="020B0603020202020204" pitchFamily="34" charset="0"/>
              </a:rPr>
              <a:t>, </a:t>
            </a:r>
            <a:r>
              <a:rPr 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что </a:t>
            </a:r>
            <a:r>
              <a:rPr lang="ru-RU" sz="2000" dirty="0" smtClean="0">
                <a:latin typeface="Trebuchet MS" panose="020B0603020202020204" pitchFamily="34" charset="0"/>
              </a:rPr>
              <a:t> Методика обязательна </a:t>
            </a:r>
            <a:r>
              <a:rPr lang="ru-RU" sz="2000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при </a:t>
            </a:r>
            <a:r>
              <a:rPr lang="ru-RU" sz="2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строительстве и  реконструкции </a:t>
            </a:r>
            <a:r>
              <a:rPr lang="ru-RU" sz="2000" dirty="0">
                <a:latin typeface="Trebuchet MS" panose="020B0603020202020204" pitchFamily="34" charset="0"/>
              </a:rPr>
              <a:t>(п. </a:t>
            </a:r>
            <a:r>
              <a:rPr lang="ru-RU" sz="2000" dirty="0" smtClean="0">
                <a:latin typeface="Trebuchet MS" panose="020B0603020202020204" pitchFamily="34" charset="0"/>
              </a:rPr>
              <a:t>1</a:t>
            </a:r>
            <a:r>
              <a:rPr lang="ru-RU" sz="2000" dirty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 Методики Приложение №2 к Приказу №841/пр).</a:t>
            </a: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2000" dirty="0" smtClean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Если предметом закупки является капитальный ремонт: </a:t>
            </a:r>
          </a:p>
          <a:p>
            <a:pPr marL="342900" indent="-342900" algn="just">
              <a:lnSpc>
                <a:spcPct val="150000"/>
              </a:lnSpc>
              <a:buClr>
                <a:srgbClr val="E3465A"/>
              </a:buClr>
              <a:buFontTx/>
              <a:buChar char="-"/>
            </a:pPr>
            <a:r>
              <a:rPr lang="ru-RU" sz="2000" dirty="0" smtClean="0">
                <a:latin typeface="Trebuchet MS" panose="020B0603020202020204" pitchFamily="34" charset="0"/>
              </a:rPr>
              <a:t>смета контракта не составляется (см. решение Иркутского УФАС России от 19.03.2020);</a:t>
            </a:r>
          </a:p>
          <a:p>
            <a:pPr marL="342900" indent="-342900" algn="just">
              <a:lnSpc>
                <a:spcPct val="150000"/>
              </a:lnSpc>
              <a:buClr>
                <a:srgbClr val="E3465A"/>
              </a:buClr>
              <a:buFontTx/>
              <a:buChar char="-"/>
            </a:pPr>
            <a:r>
              <a:rPr lang="ru-RU" sz="2000" dirty="0" smtClean="0">
                <a:latin typeface="Trebuchet MS" panose="020B0603020202020204" pitchFamily="34" charset="0"/>
              </a:rPr>
              <a:t>требования статьи 110.2 (график выполнения работ) не подлежат применению (см. решение Татарстанского УФАС России №04-04/6056 по делу №016/06/110.2 -722/2020 от 12.05.2020)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20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Сфера применения методики Сметы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Приказом Минстроя России от 23.12.2019 № 841/пр предусмотрено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,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что: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Методика применяется заказчиками при заключении контракта в случае, если НМЦК, цена контракта, заключаемого с единственным поставщиком (подрядчиком, исполнителем), в соответствии с законодательством РФ о контрактной системе формируется на основе сметной документации, разработанной в соответствии с законодательством РФ  о градостроительной деятельности.</a:t>
            </a: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При составлении сметы контракта на выполнение строительных работ в отношении объектов, </a:t>
            </a:r>
            <a:r>
              <a:rPr lang="ru-RU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не являющихся объектами кап. строительства, а также в иных случаях, Методика применяется, если в составе документации о закупке заказчиком размещен </a:t>
            </a:r>
            <a:r>
              <a:rPr lang="ru-RU" b="1" u="sng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проект сметы контракта</a:t>
            </a:r>
            <a:r>
              <a:rPr lang="ru-RU" dirty="0" smtClean="0">
                <a:latin typeface="Trebuchet MS" panose="020B0603020202020204" pitchFamily="34" charset="0"/>
              </a:rPr>
              <a:t>, составленный в соответствии с Порядком определения НМЦК, цены контракта, заключаемого с единственным поставщиком (подрядчиком, исполнителем), начальной цены единицы ТРУ при осуществлении закупок в сфере градостроительной деятельности (за исключением территориального планирования), приведенным в приложении N1 к  приказу №841/пр.</a:t>
            </a: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Алгоритм составления проекта сметы контракта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0404397"/>
              </p:ext>
            </p:extLst>
          </p:nvPr>
        </p:nvGraphicFramePr>
        <p:xfrm>
          <a:off x="283133" y="719666"/>
          <a:ext cx="114211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8379" y="4826675"/>
            <a:ext cx="7917592" cy="160043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НМЦК при осуществлении закупок подрядных работ по инженерным изысканиям и (или) подготовке </a:t>
            </a:r>
            <a:r>
              <a:rPr lang="ru-RU" sz="1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ПД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определяется с учетом стоимости сопутствующих работ, выполняемых одновременно с инженерными изысканиями и (или) подготовкой </a:t>
            </a:r>
            <a:r>
              <a:rPr lang="ru-RU" sz="1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ПД, </a:t>
            </a:r>
            <a:r>
              <a:rPr lang="ru-RU" sz="1400" b="1" u="sng" dirty="0">
                <a:solidFill>
                  <a:srgbClr val="E3465A"/>
                </a:solidFill>
                <a:latin typeface="Trebuchet MS" panose="020B0603020202020204" pitchFamily="34" charset="0"/>
              </a:rPr>
              <a:t>и иных видов работ, и связанных с ними затрат, в случае если такие работы предусмотрены контрактом и (или) заданием на проектирование.</a:t>
            </a:r>
          </a:p>
          <a:p>
            <a:endParaRPr lang="ru-RU" sz="1400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5801027" y="4463519"/>
            <a:ext cx="577515" cy="30280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255" y="814542"/>
            <a:ext cx="7795716" cy="11695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В проекте сметы контракта приводятся затраты на подрядные работы, входящие в объект закупки и предусмотренные проектной документацией, получившей положительное заключение экспертизы проектной документации, а также рабочей документацией (при наличии</a:t>
            </a:r>
            <a:r>
              <a:rPr lang="ru-RU" sz="1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).</a:t>
            </a:r>
            <a:endParaRPr lang="ru-RU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Информация включаемая в ведомость ОКР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389" y="878419"/>
            <a:ext cx="112038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rebuchet MS" panose="020B0603020202020204" pitchFamily="34" charset="0"/>
              </a:rPr>
              <a:t>а) номера </a:t>
            </a:r>
            <a:r>
              <a:rPr lang="ru-RU" b="1" dirty="0">
                <a:latin typeface="Trebuchet MS" panose="020B0603020202020204" pitchFamily="34" charset="0"/>
              </a:rPr>
              <a:t>сметных расчетов (смет) и позиций в сметных расчетах (сметах), относящиеся к соответствующим конструктивным решениям (элементам), комплексам (видам) работ;</a:t>
            </a:r>
          </a:p>
          <a:p>
            <a:pPr algn="just"/>
            <a:endParaRPr lang="ru-RU" b="1" dirty="0">
              <a:latin typeface="Trebuchet MS" panose="020B0603020202020204" pitchFamily="34" charset="0"/>
            </a:endParaRPr>
          </a:p>
          <a:p>
            <a:pPr algn="just"/>
            <a:r>
              <a:rPr lang="ru-RU" b="1" dirty="0">
                <a:latin typeface="Trebuchet MS" panose="020B0603020202020204" pitchFamily="34" charset="0"/>
              </a:rPr>
              <a:t>б) наименование конструктивного решения (элемента), комплекса (вида) работ.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</a:rPr>
              <a:t>Детализация (группировка) работ и затрат выполняется с учетом объемно-планировочных и конструктивных особенностей объекта таким образом, чтобы в отдельные позиции были сформированы технологически законченные элементы объекта, включающие комплекс работ и затрат (в том числе, вспомогательных, сопутствующих основному виду работ и затрат), необходимых для их возведения или устройства.</a:t>
            </a: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Детализация </a:t>
            </a:r>
            <a:r>
              <a:rPr lang="ru-RU" dirty="0">
                <a:latin typeface="Trebuchet MS" panose="020B0603020202020204" pitchFamily="34" charset="0"/>
              </a:rPr>
              <a:t>(группировка) конструктивных решений (элементов), комплексов (видов) работ осуществляется таким образом,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чтобы было возможно однозначно идентифицировать начало, окончание и содержание работ для удобства их приемки и оплаты в ходе реализации контракта в соответствии с графиком выполнения подрядных работ, являющимся обязательным приложением к контракту</a:t>
            </a:r>
            <a:r>
              <a:rPr lang="ru-RU" dirty="0">
                <a:latin typeface="Trebuchet MS" panose="020B0603020202020204" pitchFamily="34" charset="0"/>
              </a:rPr>
              <a:t>;</a:t>
            </a: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Информация включаемая в ведомость ОКР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635" y="801416"/>
            <a:ext cx="112038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rebuchet MS" panose="020B0603020202020204" pitchFamily="34" charset="0"/>
              </a:rPr>
              <a:t>в</a:t>
            </a:r>
            <a:r>
              <a:rPr lang="ru-RU" b="1" dirty="0">
                <a:latin typeface="Trebuchet MS" panose="020B0603020202020204" pitchFamily="34" charset="0"/>
              </a:rPr>
              <a:t>) общепринятые единицы измерения конструктивных решений (элементов) и комплексов (видов) работ (метр, километр, штука комплект, тонна и другие единицы измерения, наиболее полно отражающие специфику того или иного конструктивного элемента, комплекса (вида) работ и другие</a:t>
            </a:r>
            <a:r>
              <a:rPr lang="ru-RU" dirty="0">
                <a:latin typeface="Trebuchet MS" panose="020B0603020202020204" pitchFamily="34" charset="0"/>
              </a:rPr>
              <a:t>).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</a:rPr>
              <a:t>Выбор единиц измерения осуществляется в зависимости от характерных особенностей и состава группируемых работ и затрат, данные об объёмах которых получены непосредственно из проектной документации либо с помощью дополнительных сведений или расчетов.</a:t>
            </a: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В </a:t>
            </a:r>
            <a:r>
              <a:rPr lang="ru-RU" dirty="0">
                <a:latin typeface="Trebuchet MS" panose="020B0603020202020204" pitchFamily="34" charset="0"/>
              </a:rPr>
              <a:t>случае если в конструктивном решении (элементе), комплексе (виде) работ сгруппированы разнородные работы и затраты, то для таких позиций принимается </a:t>
            </a:r>
            <a:r>
              <a:rPr lang="ru-RU" b="1" dirty="0">
                <a:latin typeface="Trebuchet MS" panose="020B0603020202020204" pitchFamily="34" charset="0"/>
              </a:rPr>
              <a:t>единица измерения комплекс</a:t>
            </a:r>
            <a:r>
              <a:rPr lang="ru-RU" dirty="0">
                <a:latin typeface="Trebuchet MS" panose="020B0603020202020204" pitchFamily="34" charset="0"/>
              </a:rPr>
              <a:t>, используемая для идентификации конструктивных и инженерных систем, по которым нецелесообразно или невозможно установить единицу измерения в натуральных показателях (система теплоснабжения, система водоснабжения, тепловой узел и другие), в случае если такое решение принято заказчиком.</a:t>
            </a: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b="1" dirty="0">
                <a:latin typeface="Trebuchet MS" panose="020B0603020202020204" pitchFamily="34" charset="0"/>
              </a:rPr>
              <a:t>При этом обеспечиваются условия для возможности установления законченности всего объема работ</a:t>
            </a:r>
            <a:r>
              <a:rPr lang="ru-RU" dirty="0">
                <a:latin typeface="Trebuchet MS" panose="020B0603020202020204" pitchFamily="34" charset="0"/>
              </a:rPr>
              <a:t>, включая необходимые испытания, установленные проектной документацией, рабочей документацией (при наличии), подтверждающие качество и работоспособность законченных конструктивных решений (элементов), комплексов (видов) работ;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Информация включаемая в ведомость ОКР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635" y="878418"/>
            <a:ext cx="112038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г</a:t>
            </a:r>
            <a:r>
              <a:rPr lang="ru-RU" b="1" dirty="0">
                <a:latin typeface="Trebuchet MS" panose="020B0603020202020204" pitchFamily="34" charset="0"/>
              </a:rPr>
              <a:t>) объемы работ (количественные показатели) конструктивных решений (элементов) и комплексов (видов), которые определяются на основании проектной документации, рабочей документацией (при наличии), в том числе количественных показателей из локальных смет (сметных расчетов).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</a:rPr>
              <a:t>В случае, если конструктивное решение (элемент) или комплекс (вид) работ в соответствии с графиком выполнения строительно-монтажных работ выполняются поэтапно, из общего </a:t>
            </a:r>
            <a:r>
              <a:rPr lang="ru-RU" dirty="0" smtClean="0">
                <a:latin typeface="Trebuchet MS" panose="020B0603020202020204" pitchFamily="34" charset="0"/>
              </a:rPr>
              <a:t>объема </a:t>
            </a:r>
            <a:r>
              <a:rPr lang="ru-RU" dirty="0">
                <a:latin typeface="Trebuchet MS" panose="020B0603020202020204" pitchFamily="34" charset="0"/>
              </a:rPr>
              <a:t>сгруппированных в нем работ, в Ведомости </a:t>
            </a:r>
            <a:r>
              <a:rPr lang="ru-RU" b="1" dirty="0">
                <a:latin typeface="Trebuchet MS" panose="020B0603020202020204" pitchFamily="34" charset="0"/>
              </a:rPr>
              <a:t>могут быть выделены отдельные объемы работ, подлежащие выполнению на соответствующих этапах.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Рекомендация по формированию  ведомости оКР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4975" y="878418"/>
            <a:ext cx="989346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В основу детализации при разработке Ведомости объемов  и сметы контракта рекомендуется принимать группировку работ и затрат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по Постановлению Правительства РФ от 15.05.2017  №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570  </a:t>
            </a:r>
            <a:r>
              <a:rPr lang="ru-RU" dirty="0" smtClean="0">
                <a:latin typeface="Trebuchet MS" panose="020B0603020202020204" pitchFamily="34" charset="0"/>
              </a:rPr>
              <a:t>«Об </a:t>
            </a:r>
            <a:r>
              <a:rPr lang="ru-RU" dirty="0">
                <a:latin typeface="Trebuchet MS" panose="020B0603020202020204" pitchFamily="34" charset="0"/>
              </a:rPr>
              <a:t>установлении видов и объемов работ по строительству, реконструкции объектов капитального строительства на территории Российской Федерации, которые подрядчик обязан выполнить самостоятельно без привлечения других лиц </a:t>
            </a:r>
            <a:r>
              <a:rPr lang="ru-RU" dirty="0" smtClean="0">
                <a:latin typeface="Trebuchet MS" panose="020B0603020202020204" pitchFamily="34" charset="0"/>
              </a:rPr>
              <a:t>…»  в н.в. в Перечне 34 вида.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      Данный  Перечень принимается за базовый и может быть расширен на основе проектной документации и входящей  в ее состав сметной документации, получившей положительное заключение экспертизы, рабочей документации…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Методическое пособие  по сметному делу под ред. П.В.Горячкина</a:t>
            </a:r>
            <a:endParaRPr lang="ru-RU" i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7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ведомость оКР и проект сметы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73" y="793750"/>
            <a:ext cx="6630503" cy="555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22" y="1586204"/>
            <a:ext cx="1227138" cy="463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люс 4"/>
          <p:cNvSpPr/>
          <p:nvPr/>
        </p:nvSpPr>
        <p:spPr>
          <a:xfrm>
            <a:off x="7584707" y="3573212"/>
            <a:ext cx="526215" cy="4982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 8"/>
          <p:cNvSpPr/>
          <p:nvPr/>
        </p:nvSpPr>
        <p:spPr>
          <a:xfrm>
            <a:off x="9538636" y="3573212"/>
            <a:ext cx="567890" cy="3313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41279" y="2397810"/>
            <a:ext cx="1693545" cy="2849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Дополнив ведомость ОКР информа-цией о цене и стоимости получаем ПРОЕКТ СМЕТЫ КОНТРАКТА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Разница в обосновании нмцк 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r>
              <a:rPr lang="ru-RU" altLang="ru-RU" dirty="0" smtClean="0">
                <a:cs typeface="Segoe UI" panose="020B0502040204020203" pitchFamily="34" charset="0"/>
              </a:rPr>
              <a:t> (ч. 9 и ч. 9.1 ст. 22 44-ФЗ)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83" y="0"/>
            <a:ext cx="1421842" cy="64537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02451"/>
              </p:ext>
            </p:extLst>
          </p:nvPr>
        </p:nvGraphicFramePr>
        <p:xfrm>
          <a:off x="514349" y="878255"/>
          <a:ext cx="11016715" cy="4440489"/>
        </p:xfrm>
        <a:graphic>
          <a:graphicData uri="http://schemas.openxmlformats.org/drawingml/2006/table">
            <a:tbl>
              <a:tblPr/>
              <a:tblGrid>
                <a:gridCol w="4706170"/>
                <a:gridCol w="3208752"/>
                <a:gridCol w="3101793"/>
              </a:tblGrid>
              <a:tr h="8873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Содержание проектно-сметного метода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6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Случаи применения*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6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Особенности применения метода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65A"/>
                    </a:solidFill>
                  </a:tcPr>
                </a:tc>
              </a:tr>
              <a:tr h="15609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НМЦК, ЦК с ед. подрядчиком, НМЦЕ определяется на основании проектной документации в соответствии с методиками и нормативами (государственными элементными сметными нормами) строительных работ и специальных строи тельных работ, утвержденными в соот ветствии с компетенцией ФОИВ, осуществляющим функции по выработке государственной политики и нормативно правовому регулированию в сфере строительства, или органом исполнительной власти субъекта РФ;</a:t>
                      </a:r>
                      <a:endParaRPr lang="ru-RU" sz="1400" b="1" kern="1200" dirty="0">
                        <a:solidFill>
                          <a:srgbClr val="444444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1) Строительство, реконст-рукция, капитальный  ремонт, снос  объекта</a:t>
                      </a:r>
                      <a:r>
                        <a:rPr lang="ru-RU" sz="1400" b="1" kern="1200" baseline="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 капитального строительства.</a:t>
                      </a: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 </a:t>
                      </a:r>
                    </a:p>
                    <a:p>
                      <a:pPr algn="just"/>
                      <a:endParaRPr lang="ru-RU" sz="1400" b="1" kern="1200" dirty="0" smtClean="0">
                        <a:solidFill>
                          <a:srgbClr val="444444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2) Текущий</a:t>
                      </a:r>
                      <a:r>
                        <a:rPr lang="ru-RU" sz="1400" b="1" kern="1200" dirty="0" smtClean="0">
                          <a:solidFill>
                            <a:srgbClr val="E4465A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**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ремонт</a:t>
                      </a: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  зданий, строений, сооружений, помещений.</a:t>
                      </a:r>
                      <a:endParaRPr lang="ru-RU" sz="1400" b="1" kern="1200" dirty="0">
                        <a:solidFill>
                          <a:srgbClr val="444444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НМЦК, ЦК с ед. подрядчиком, ЦЕ определяется стоимостью работ, установленной утвержденной  (согласованной) проектной документацией и проиндексированной с учетом изменения уровня цен, произошедшего в период с момента утверждения (согласования) проектной документации до момента определения НМЦК, и скорректированной на прогнозный индекс инфляции на период выполнения работ.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НМЦК, ЦК с ед. подрядчиком, НМЦЕ определяется на основании согласованной проектной документации в соответствии с реставрационными нормами и правилами, утвержденными ФОИВ</a:t>
                      </a:r>
                      <a:endParaRPr lang="ru-RU" sz="1400" b="1" kern="1200" dirty="0">
                        <a:solidFill>
                          <a:srgbClr val="444444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444444"/>
                          </a:solidFill>
                          <a:latin typeface="Trebuchet MS" panose="020B0603020202020204" pitchFamily="34" charset="0"/>
                          <a:ea typeface="Arial Unicode MS" panose="020B0604020202020204" pitchFamily="34" charset="-128"/>
                          <a:cs typeface="+mn-cs"/>
                        </a:rPr>
                        <a:t>Проведение работ по сохранению объектов культурно  го наследия (памятников истории и культуры) народов РФ, за исключением научно-методического руководства, технического  и авторского  надзора</a:t>
                      </a:r>
                      <a:endParaRPr lang="ru-RU" sz="1400" b="1" kern="1200" dirty="0">
                        <a:solidFill>
                          <a:srgbClr val="444444"/>
                        </a:solidFill>
                        <a:latin typeface="Trebuchet MS" panose="020B060302020202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rgbClr val="444444"/>
                        </a:solidFill>
                        <a:latin typeface="Trebuchet MS" pitchFamily="34" charset="0"/>
                        <a:ea typeface="Arial Unicode MS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350" y="5801203"/>
            <a:ext cx="11163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** </a:t>
            </a:r>
            <a:r>
              <a:rPr lang="ru-RU" sz="1400" i="1" dirty="0">
                <a:solidFill>
                  <a:srgbClr val="E4465A"/>
                </a:solidFill>
                <a:latin typeface="Trebuchet MS" panose="020B0603020202020204" pitchFamily="34" charset="0"/>
              </a:rPr>
              <a:t>ч.9.1. статьи 22 «Проектно-сметный метод может применяться при определении и обосновании начальной (максимальной) цены контракта, цены контракта, заключаемого с единственным поставщиком (подрядчиком, исполнителем), на текущий ремонт зданий, строений, сооружений, помещений».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392" y="5377397"/>
            <a:ext cx="1114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*По </a:t>
            </a:r>
            <a:r>
              <a:rPr lang="ru-RU" sz="1400" i="1" dirty="0">
                <a:solidFill>
                  <a:srgbClr val="E4465A"/>
                </a:solidFill>
                <a:latin typeface="Trebuchet MS" panose="020B0603020202020204" pitchFamily="34" charset="0"/>
              </a:rPr>
              <a:t>контрактам </a:t>
            </a:r>
            <a:r>
              <a:rPr lang="ru-RU" sz="14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«под ключ» включенным в Перечень в соответствии  с ч.55 статьи 112  </a:t>
            </a:r>
            <a:r>
              <a:rPr lang="ru-RU" sz="1400" i="1" dirty="0">
                <a:solidFill>
                  <a:srgbClr val="E4465A"/>
                </a:solidFill>
                <a:latin typeface="Trebuchet MS" panose="020B0603020202020204" pitchFamily="34" charset="0"/>
              </a:rPr>
              <a:t>данный метод не </a:t>
            </a:r>
            <a:r>
              <a:rPr lang="ru-RU" sz="14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применяется </a:t>
            </a:r>
          </a:p>
          <a:p>
            <a:r>
              <a:rPr lang="ru-RU" sz="14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 ( см.ч.59 ст.112)</a:t>
            </a:r>
            <a:endParaRPr lang="ru-RU" sz="1400" i="1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Смета контракта. позиция фас россии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159" y="843851"/>
            <a:ext cx="10654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Решение </a:t>
            </a:r>
            <a:r>
              <a:rPr lang="ru-RU" sz="2000" b="1" dirty="0">
                <a:solidFill>
                  <a:srgbClr val="E3465A"/>
                </a:solidFill>
                <a:latin typeface="Trebuchet MS" panose="020B0603020202020204" pitchFamily="34" charset="0"/>
              </a:rPr>
              <a:t>ФАС России от 26.03.2020 по делу N 20/44/105/511 </a:t>
            </a:r>
            <a:endParaRPr lang="ru-RU" sz="2000" b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anose="020B0603020202020204" pitchFamily="34" charset="0"/>
              </a:rPr>
              <a:t>Одним из доводов жалобы указано отсутствие в ЕИС в </a:t>
            </a:r>
            <a:r>
              <a:rPr lang="ru-RU" sz="2000" dirty="0">
                <a:latin typeface="Trebuchet MS" panose="020B0603020202020204" pitchFamily="34" charset="0"/>
              </a:rPr>
              <a:t>составе аукционной документации </a:t>
            </a:r>
            <a:r>
              <a:rPr lang="ru-RU" sz="2000" dirty="0" smtClean="0">
                <a:latin typeface="Trebuchet MS" panose="020B0603020202020204" pitchFamily="34" charset="0"/>
              </a:rPr>
              <a:t> проекта </a:t>
            </a:r>
            <a:r>
              <a:rPr lang="ru-RU" sz="2000" dirty="0">
                <a:latin typeface="Trebuchet MS" panose="020B0603020202020204" pitchFamily="34" charset="0"/>
              </a:rPr>
              <a:t>сметы </a:t>
            </a:r>
            <a:r>
              <a:rPr lang="ru-RU" sz="2000" dirty="0" smtClean="0">
                <a:latin typeface="Trebuchet MS" panose="020B0603020202020204" pitchFamily="34" charset="0"/>
              </a:rPr>
              <a:t>контракта</a:t>
            </a:r>
            <a:r>
              <a:rPr lang="ru-RU" sz="2000" dirty="0">
                <a:latin typeface="Trebuchet MS" panose="020B0603020202020204" pitchFamily="34" charset="0"/>
              </a:rPr>
              <a:t>.</a:t>
            </a:r>
            <a:endParaRPr lang="ru-RU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anose="020B0603020202020204" pitchFamily="34" charset="0"/>
              </a:rPr>
              <a:t> Решение комиссии ФАС России: </a:t>
            </a:r>
            <a:r>
              <a:rPr lang="ru-RU" sz="2000" dirty="0">
                <a:latin typeface="Trebuchet MS" panose="020B0603020202020204" pitchFamily="34" charset="0"/>
              </a:rPr>
              <a:t>Жалоба признана необоснованной, </a:t>
            </a:r>
            <a:r>
              <a:rPr lang="ru-RU" sz="2000" b="1" dirty="0" smtClean="0">
                <a:latin typeface="Trebuchet MS" panose="020B0603020202020204" pitchFamily="34" charset="0"/>
              </a:rPr>
              <a:t>поскольку</a:t>
            </a:r>
            <a:r>
              <a:rPr lang="ru-RU" sz="2000" b="1" dirty="0"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>
                <a:latin typeface="Trebuchet MS" panose="020B0603020202020204" pitchFamily="34" charset="0"/>
              </a:rPr>
              <a:t>проектом сметы контракта являются размещенные в составе проектной документации сметы на выполнение </a:t>
            </a:r>
            <a:r>
              <a:rPr lang="ru-RU" sz="2000" b="1" dirty="0" smtClean="0">
                <a:latin typeface="Trebuchet MS" panose="020B0603020202020204" pitchFamily="34" charset="0"/>
              </a:rPr>
              <a:t>работ. </a:t>
            </a:r>
            <a:endParaRPr lang="ru-RU" sz="2000" b="1" i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Смета контракта. позиция Уфас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920" y="746451"/>
            <a:ext cx="105934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 Изучив документацию об электронном аукционе и Приказ Минстроя России </a:t>
            </a:r>
            <a:r>
              <a:rPr lang="ru-RU">
                <a:latin typeface="Trebuchet MS" panose="020B0603020202020204" pitchFamily="34" charset="0"/>
              </a:rPr>
              <a:t>№ </a:t>
            </a:r>
            <a:r>
              <a:rPr lang="ru-RU" smtClean="0">
                <a:latin typeface="Trebuchet MS" panose="020B0603020202020204" pitchFamily="34" charset="0"/>
              </a:rPr>
              <a:t>841/</a:t>
            </a:r>
            <a:r>
              <a:rPr lang="ru-RU" dirty="0" err="1" smtClean="0">
                <a:latin typeface="Trebuchet MS" panose="020B0603020202020204" pitchFamily="34" charset="0"/>
              </a:rPr>
              <a:t>пр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Комиссия </a:t>
            </a:r>
            <a:r>
              <a:rPr lang="ru-RU" dirty="0" smtClean="0">
                <a:latin typeface="Trebuchet MS" panose="020B0603020202020204" pitchFamily="34" charset="0"/>
              </a:rPr>
              <a:t>УФАС по </a:t>
            </a:r>
            <a:r>
              <a:rPr lang="ru-RU" dirty="0">
                <a:latin typeface="Trebuchet MS" panose="020B0603020202020204" pitchFamily="34" charset="0"/>
              </a:rPr>
              <a:t>Псковской области </a:t>
            </a:r>
            <a:r>
              <a:rPr lang="ru-RU" i="1" dirty="0" smtClean="0">
                <a:latin typeface="Trebuchet MS" panose="020B0603020202020204" pitchFamily="34" charset="0"/>
              </a:rPr>
              <a:t>(см. решение от </a:t>
            </a:r>
            <a:r>
              <a:rPr lang="ru-RU" i="1" dirty="0">
                <a:latin typeface="Trebuchet MS" panose="020B0603020202020204" pitchFamily="34" charset="0"/>
              </a:rPr>
              <a:t>16 апреля 2020 г. </a:t>
            </a:r>
            <a:r>
              <a:rPr lang="ru-RU" i="1" dirty="0" smtClean="0">
                <a:latin typeface="Trebuchet MS" panose="020B0603020202020204" pitchFamily="34" charset="0"/>
              </a:rPr>
              <a:t>№060/06/110.2-239/202) </a:t>
            </a:r>
            <a:r>
              <a:rPr lang="ru-RU" dirty="0" smtClean="0">
                <a:latin typeface="Trebuchet MS" panose="020B0603020202020204" pitchFamily="34" charset="0"/>
              </a:rPr>
              <a:t>установила</a:t>
            </a:r>
            <a:r>
              <a:rPr lang="ru-RU" dirty="0">
                <a:latin typeface="Trebuchet MS" panose="020B0603020202020204" pitchFamily="34" charset="0"/>
              </a:rPr>
              <a:t>, что с 15.02.2020 Заказчик при осуществлении закупок, предметом которых является строительство или реконструкция объектов </a:t>
            </a:r>
            <a:r>
              <a:rPr lang="ru-RU" dirty="0" smtClean="0">
                <a:latin typeface="Trebuchet MS" panose="020B0603020202020204" pitchFamily="34" charset="0"/>
              </a:rPr>
              <a:t>кап. </a:t>
            </a:r>
            <a:r>
              <a:rPr lang="ru-RU" dirty="0">
                <a:latin typeface="Trebuchet MS" panose="020B0603020202020204" pitchFamily="34" charset="0"/>
              </a:rPr>
              <a:t>строительства, не вправе при составлении сметы контракта использовать сметные норматива и сметные цены строительных ресурсов в силу прямого запрета на это ч. 6.1. ст. 110.2 Закона о контрактной системе. </a:t>
            </a:r>
            <a:endParaRPr lang="ru-RU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При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этом заказчик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вправе: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использовать смету контракта, составленную в соответствии с приказом Минстроя России от 23.12.2019 № </a:t>
            </a:r>
            <a:r>
              <a:rPr lang="ru-RU" dirty="0" smtClean="0">
                <a:latin typeface="Trebuchet MS" panose="020B0603020202020204" pitchFamily="34" charset="0"/>
              </a:rPr>
              <a:t>841/пр;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ИЛИ </a:t>
            </a: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СОСТАВЛЯТЬ СМЕТУ "КЛАССИЧЕСКИМ" ОБРАЗОМ ПУТЕМ ПЕРЕНОСА В КОНТРАКТ СМЕТЫ, ВЫСТУПАЮЩЕЙ ОБОСНОВАНИЕМ НМЦК И СОДЕРЖАЩЕЙ СМЕТНЫЕ НОРМАТИВЫ, СМЕТНЫЕ ЦЕНЫ СТРОИТЕЛЬНЫХ РЕСУРСОВ, С ПРИМЕНЕНИЕМ К НЕЙ ОБЩЕГО ПОНИЖАЮЩЕГО КОЭФФИЦИЕНТА, ПОЛУЧЕННОЮ ПО РЕЗУЛЬТАТАМ ПРОВЕДЕНИЯ ПРОЦЕДУРЫ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8323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методикА Сметы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255" y="814542"/>
            <a:ext cx="116516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r>
              <a:rPr lang="ru-RU" dirty="0" smtClean="0">
                <a:latin typeface="Trebuchet MS" panose="020B0603020202020204" pitchFamily="34" charset="0"/>
              </a:rPr>
              <a:t>Смета </a:t>
            </a:r>
            <a:r>
              <a:rPr lang="ru-RU" dirty="0">
                <a:latin typeface="Trebuchet MS" panose="020B0603020202020204" pitchFamily="34" charset="0"/>
              </a:rPr>
              <a:t>контракта является обязательным приложением к контракту и </a:t>
            </a:r>
            <a:r>
              <a:rPr lang="ru-RU" dirty="0" smtClean="0">
                <a:latin typeface="Trebuchet MS" panose="020B0603020202020204" pitchFamily="34" charset="0"/>
              </a:rPr>
              <a:t>должна содержать </a:t>
            </a:r>
            <a:r>
              <a:rPr lang="ru-RU" dirty="0">
                <a:latin typeface="Trebuchet MS" panose="020B0603020202020204" pitchFamily="34" charset="0"/>
              </a:rPr>
              <a:t>определенные в соответствии с разделом VI Порядка </a:t>
            </a:r>
            <a:r>
              <a:rPr lang="ru-RU" dirty="0" smtClean="0">
                <a:latin typeface="Trebuchet MS" panose="020B0603020202020204" pitchFamily="34" charset="0"/>
              </a:rPr>
              <a:t>наименования конструктивных </a:t>
            </a:r>
            <a:r>
              <a:rPr lang="ru-RU" dirty="0">
                <a:latin typeface="Trebuchet MS" panose="020B0603020202020204" pitchFamily="34" charset="0"/>
              </a:rPr>
              <a:t>решений (элементов), комплексов (видов) работ, их </a:t>
            </a:r>
            <a:r>
              <a:rPr lang="ru-RU" dirty="0" smtClean="0">
                <a:latin typeface="Trebuchet MS" panose="020B0603020202020204" pitchFamily="34" charset="0"/>
              </a:rPr>
              <a:t>цены на </a:t>
            </a:r>
            <a:r>
              <a:rPr lang="ru-RU" dirty="0">
                <a:latin typeface="Trebuchet MS" panose="020B0603020202020204" pitchFamily="34" charset="0"/>
              </a:rPr>
              <a:t>принятую единицу </a:t>
            </a:r>
            <a:r>
              <a:rPr lang="ru-RU" dirty="0" smtClean="0">
                <a:latin typeface="Trebuchet MS" panose="020B0603020202020204" pitchFamily="34" charset="0"/>
              </a:rPr>
              <a:t>измерения, </a:t>
            </a:r>
            <a:r>
              <a:rPr lang="ru-RU" dirty="0">
                <a:latin typeface="Trebuchet MS" panose="020B0603020202020204" pitchFamily="34" charset="0"/>
              </a:rPr>
              <a:t>и </a:t>
            </a:r>
            <a:r>
              <a:rPr lang="ru-RU" dirty="0" smtClean="0">
                <a:latin typeface="Trebuchet MS" panose="020B0603020202020204" pitchFamily="34" charset="0"/>
              </a:rPr>
              <a:t>общую </a:t>
            </a:r>
            <a:r>
              <a:rPr lang="ru-RU" dirty="0">
                <a:latin typeface="Trebuchet MS" panose="020B0603020202020204" pitchFamily="34" charset="0"/>
              </a:rPr>
              <a:t>стоимость, </a:t>
            </a:r>
            <a:r>
              <a:rPr lang="ru-RU" dirty="0" smtClean="0">
                <a:latin typeface="Trebuchet MS" panose="020B0603020202020204" pitchFamily="34" charset="0"/>
              </a:rPr>
              <a:t>определенную  </a:t>
            </a:r>
            <a:r>
              <a:rPr lang="ru-RU" dirty="0">
                <a:latin typeface="Trebuchet MS" panose="020B0603020202020204" pitchFamily="34" charset="0"/>
              </a:rPr>
              <a:t>с </a:t>
            </a:r>
            <a:r>
              <a:rPr lang="ru-RU" dirty="0" smtClean="0">
                <a:latin typeface="Trebuchet MS" panose="020B0603020202020204" pitchFamily="34" charset="0"/>
              </a:rPr>
              <a:t> учетом подлежащих выполнению </a:t>
            </a:r>
            <a:r>
              <a:rPr lang="ru-RU" dirty="0">
                <a:latin typeface="Trebuchet MS" panose="020B0603020202020204" pitchFamily="34" charset="0"/>
              </a:rPr>
              <a:t>объемов работ.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Рекомендуемый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образец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сметы </a:t>
            </a:r>
            <a:r>
              <a:rPr lang="ru-RU" dirty="0" smtClean="0">
                <a:latin typeface="Trebuchet MS" panose="020B0603020202020204" pitchFamily="34" charset="0"/>
              </a:rPr>
              <a:t>контракта приведен </a:t>
            </a:r>
            <a:r>
              <a:rPr lang="ru-RU" dirty="0">
                <a:latin typeface="Trebuchet MS" panose="020B0603020202020204" pitchFamily="34" charset="0"/>
              </a:rPr>
              <a:t>в </a:t>
            </a:r>
            <a:r>
              <a:rPr lang="ru-RU" dirty="0" smtClean="0">
                <a:latin typeface="Trebuchet MS" panose="020B0603020202020204" pitchFamily="34" charset="0"/>
              </a:rPr>
              <a:t>Приложении №1 к Методике.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</a:rPr>
              <a:t>При осуществлении закупки работ путем проведения конкурентных </a:t>
            </a:r>
            <a:r>
              <a:rPr lang="ru-RU" dirty="0" smtClean="0">
                <a:latin typeface="Trebuchet MS" panose="020B0603020202020204" pitchFamily="34" charset="0"/>
              </a:rPr>
              <a:t>способов закупки  </a:t>
            </a:r>
            <a:r>
              <a:rPr lang="ru-RU" dirty="0">
                <a:latin typeface="Trebuchet MS" panose="020B0603020202020204" pitchFamily="34" charset="0"/>
              </a:rPr>
              <a:t>смета контракта </a:t>
            </a:r>
            <a:r>
              <a:rPr lang="ru-RU" dirty="0" smtClean="0">
                <a:latin typeface="Trebuchet MS" panose="020B0603020202020204" pitchFamily="34" charset="0"/>
              </a:rPr>
              <a:t>составляется </a:t>
            </a:r>
            <a:r>
              <a:rPr lang="ru-RU" dirty="0">
                <a:latin typeface="Trebuchet MS" panose="020B0603020202020204" pitchFamily="34" charset="0"/>
              </a:rPr>
              <a:t>заказчиком на </a:t>
            </a:r>
            <a:r>
              <a:rPr lang="ru-RU" dirty="0" smtClean="0">
                <a:latin typeface="Trebuchet MS" panose="020B0603020202020204" pitchFamily="34" charset="0"/>
              </a:rPr>
              <a:t>основании размещенного </a:t>
            </a:r>
            <a:r>
              <a:rPr lang="ru-RU" dirty="0">
                <a:latin typeface="Trebuchet MS" panose="020B0603020202020204" pitchFamily="34" charset="0"/>
              </a:rPr>
              <a:t>в </a:t>
            </a:r>
            <a:r>
              <a:rPr lang="ru-RU" dirty="0" smtClean="0">
                <a:latin typeface="Trebuchet MS" panose="020B0603020202020204" pitchFamily="34" charset="0"/>
              </a:rPr>
              <a:t>ЕИС  </a:t>
            </a:r>
            <a:r>
              <a:rPr lang="ru-RU" dirty="0">
                <a:latin typeface="Trebuchet MS" panose="020B0603020202020204" pitchFamily="34" charset="0"/>
              </a:rPr>
              <a:t>в порядке</a:t>
            </a:r>
            <a:r>
              <a:rPr lang="ru-RU" dirty="0" smtClean="0">
                <a:latin typeface="Trebuchet MS" panose="020B0603020202020204" pitchFamily="34" charset="0"/>
              </a:rPr>
              <a:t>, установленном </a:t>
            </a:r>
            <a:r>
              <a:rPr lang="ru-RU" dirty="0">
                <a:latin typeface="Trebuchet MS" panose="020B0603020202020204" pitchFamily="34" charset="0"/>
              </a:rPr>
              <a:t>в соответствии с Порядком, </a:t>
            </a:r>
            <a:r>
              <a:rPr lang="ru-RU" b="1" dirty="0">
                <a:latin typeface="Trebuchet MS" panose="020B0603020202020204" pitchFamily="34" charset="0"/>
              </a:rPr>
              <a:t>проекта сметы контракта </a:t>
            </a:r>
            <a:r>
              <a:rPr lang="ru-RU" dirty="0" smtClean="0">
                <a:latin typeface="Trebuchet MS" panose="020B0603020202020204" pitchFamily="34" charset="0"/>
              </a:rPr>
              <a:t>посредством указания </a:t>
            </a:r>
            <a:r>
              <a:rPr lang="ru-RU" dirty="0">
                <a:latin typeface="Trebuchet MS" panose="020B0603020202020204" pitchFamily="34" charset="0"/>
              </a:rPr>
              <a:t>цены каждого </a:t>
            </a:r>
            <a:r>
              <a:rPr lang="ru-RU" dirty="0" smtClean="0">
                <a:latin typeface="Trebuchet MS" panose="020B0603020202020204" pitchFamily="34" charset="0"/>
              </a:rPr>
              <a:t>конструктивного </a:t>
            </a:r>
            <a:r>
              <a:rPr lang="ru-RU" dirty="0">
                <a:latin typeface="Trebuchet MS" panose="020B0603020202020204" pitchFamily="34" charset="0"/>
              </a:rPr>
              <a:t>решения (элемента), комплекса (вида) </a:t>
            </a:r>
            <a:r>
              <a:rPr lang="ru-RU" dirty="0" smtClean="0">
                <a:latin typeface="Trebuchet MS" panose="020B0603020202020204" pitchFamily="34" charset="0"/>
              </a:rPr>
              <a:t>работ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 учетом 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пропорционального снижения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НМЦК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участником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закупки, с которым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заключается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контракт.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При осуществлении закупки работ у </a:t>
            </a:r>
            <a:r>
              <a:rPr lang="ru-RU" dirty="0" smtClean="0">
                <a:latin typeface="Trebuchet MS" panose="020B0603020202020204" pitchFamily="34" charset="0"/>
              </a:rPr>
              <a:t>единственного </a:t>
            </a:r>
            <a:r>
              <a:rPr lang="ru-RU" dirty="0">
                <a:latin typeface="Trebuchet MS" panose="020B0603020202020204" pitchFamily="34" charset="0"/>
              </a:rPr>
              <a:t>подрядчика </a:t>
            </a:r>
            <a:r>
              <a:rPr lang="ru-RU" dirty="0" smtClean="0">
                <a:latin typeface="Trebuchet MS" panose="020B0603020202020204" pitchFamily="34" charset="0"/>
              </a:rPr>
              <a:t>смета контракта также составляется </a:t>
            </a:r>
            <a:r>
              <a:rPr lang="ru-RU" dirty="0">
                <a:latin typeface="Trebuchet MS" panose="020B0603020202020204" pitchFamily="34" charset="0"/>
              </a:rPr>
              <a:t>в соответствии с разделом VI Порядка.</a:t>
            </a:r>
            <a:endParaRPr lang="ru-RU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методикА Сметы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1" y="770022"/>
            <a:ext cx="9991023" cy="56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66" y="972152"/>
            <a:ext cx="5062387" cy="49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412" y="1166256"/>
            <a:ext cx="8230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РАСЧЕТ ЦЕНЫ И ОФОМЛЕНИЕ СМЕТЫ КОНТРАКТА В ЗАКУПКАХ ПОД «КЛЮЧ»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ПО ПРИКАЗУ №175/пр</a:t>
            </a:r>
            <a:endParaRPr lang="ru-RU" sz="3600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704975" y="49575"/>
            <a:ext cx="8787865" cy="778198"/>
          </a:xfrm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ЧТО ИЗМЕНИЛОСЬ В ЗАКУПКАХ «ПОД КЛЮЧ»? </a:t>
            </a:r>
            <a:endParaRPr lang="ru-RU" altLang="ru-RU" b="1" dirty="0" smtClean="0">
              <a:solidFill>
                <a:srgbClr val="E4465A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34" y="49575"/>
            <a:ext cx="1421842" cy="645376"/>
          </a:xfrm>
          <a:prstGeom prst="rect">
            <a:avLst/>
          </a:prstGeom>
        </p:spPr>
      </p:pic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53154"/>
              </p:ext>
            </p:extLst>
          </p:nvPr>
        </p:nvGraphicFramePr>
        <p:xfrm>
          <a:off x="1405288" y="832418"/>
          <a:ext cx="10377339" cy="5400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75310"/>
                <a:gridCol w="4042610"/>
                <a:gridCol w="4159419"/>
              </a:tblGrid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Общие правила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 Спец. нормы для контрактов по Перечням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Регламентация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Ч.16.1 статьи 34 Закона о контрактной системе, ПП РФ №563 от 12.05.2017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чч.55-63 статьи 112 Закона о контрактной системе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2. Особые</a:t>
                      </a:r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 у</a:t>
                      </a:r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словия 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Решение</a:t>
                      </a:r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 о заключении контракта принятое Правительством РФ, высшим должностным лицом субъекта РФ, главой мун. образования;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Ценовой и технологический аудит для обоснования инвестиций</a:t>
                      </a:r>
                    </a:p>
                    <a:p>
                      <a:pPr algn="just"/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Перечни объектов кап. строительства, утвержденные Правительством РФ, ВИОГВ  субъекта РФ, местной  администрацией ч.55 статьи 112.</a:t>
                      </a:r>
                    </a:p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3.Расчет и обоснование НМЦК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Ценовой и технологический аудит для обоснования инвестиций по ПП РФ №563</a:t>
                      </a:r>
                    </a:p>
                    <a:p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3465A"/>
                          </a:solidFill>
                          <a:latin typeface="Trebuchet MS" panose="020B0603020202020204" pitchFamily="34" charset="0"/>
                        </a:rPr>
                        <a:t>Приказ Минстроя России от 30.03.2020 № 175/пр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(см. письмо Минфина России от 18.05.2020 №24-02-06/40537</a:t>
                      </a:r>
                      <a:endParaRPr lang="ru-RU" b="0" i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4. Способ закупки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Аукцион</a:t>
                      </a:r>
                      <a:r>
                        <a:rPr lang="ru-RU" sz="1800" baseline="0" dirty="0" smtClean="0">
                          <a:latin typeface="Trebuchet MS" panose="020B0603020202020204" pitchFamily="34" charset="0"/>
                        </a:rPr>
                        <a:t> в ЭФ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rebuchet MS" panose="020B0603020202020204" pitchFamily="34" charset="0"/>
                        </a:rPr>
                        <a:t>Аукцион в ЭФ или конкурс в ЭФ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Строительство «Под ключ»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1928" y="768409"/>
            <a:ext cx="106586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Приказ Минстроя России от 30.03.2020 № 175/пр</a:t>
            </a:r>
          </a:p>
          <a:p>
            <a:pPr algn="ctr"/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Об утверждении порядка определения начальной (максимальной) цены контракта, предметом которого одновременно являются подготовка проектной документации и (или) выполнение инженерных изысканий, выполнение работ по строительству, реконструкции и (или) капитальному ремонту объекта капитального строительства, включенного в перечни объектов капитального строительства, утвержденных Правительством Российской Федерации, высшими исполнительными органами государственной власти субъектов Российской Федерации, местными администрациями, цены такого контракта, заключаемого с единственным поставщиком (подрядчиком, исполнителем), методики составления сметы такого контракта, порядка изменения цены такого контракта в случаях, предусмотренных подпунктом "а" пункта 1 и пунктом 2 части 62 статьи 112 Федерального закона от 5 апреля 2013 г. № 44-ФЗ "О контрактной системе в сфере закупок товаров, работ, услуг для обеспечения государственных и муниципальных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нужд«:</a:t>
            </a:r>
          </a:p>
          <a:p>
            <a:pPr algn="ctr"/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b="1" dirty="0" smtClean="0">
                <a:latin typeface="Trebuchet MS" panose="020B0603020202020204" pitchFamily="34" charset="0"/>
              </a:rPr>
              <a:t>Порядок определения НМЦК;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b="1" dirty="0" smtClean="0">
                <a:latin typeface="Trebuchet MS" panose="020B0603020202020204" pitchFamily="34" charset="0"/>
              </a:rPr>
              <a:t>Методика составления сметы контракта;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b="1" dirty="0" smtClean="0">
                <a:latin typeface="Trebuchet MS" panose="020B0603020202020204" pitchFamily="34" charset="0"/>
              </a:rPr>
              <a:t>Порядок изменения цены контракта.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Приказ минстроя россии от 30.03.2020 №175/пр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159" y="843851"/>
            <a:ext cx="1065466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Порядок определения НМЦК,  Методика составления смет контракта и порядок изменения цены контракта на  строительства объекта «под ключ» действуют  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 01 </a:t>
            </a: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мая 2020 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года.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Порядок определении НМЦК и цены контракта с ед. подрядчиком, </a:t>
            </a:r>
            <a:r>
              <a:rPr lang="ru-RU" dirty="0">
                <a:latin typeface="Trebuchet MS" panose="020B0603020202020204" pitchFamily="34" charset="0"/>
              </a:rPr>
              <a:t>применяется 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если  </a:t>
            </a:r>
            <a:r>
              <a:rPr lang="ru-RU" dirty="0" smtClean="0">
                <a:latin typeface="Trebuchet MS" panose="020B0603020202020204" pitchFamily="34" charset="0"/>
              </a:rPr>
              <a:t>его  предметом являются одновременно работы по: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строительству;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</a:rPr>
              <a:t>р</a:t>
            </a:r>
            <a:r>
              <a:rPr lang="ru-RU" dirty="0" smtClean="0">
                <a:latin typeface="Trebuchet MS" panose="020B0603020202020204" pitchFamily="34" charset="0"/>
              </a:rPr>
              <a:t>еконструкции и (или) капремонту объекта кап. строительства.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Также может быть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+ оборудование.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УСЛОВИЕ: Объект в отношении которого будут выполняться указанные работы должен быть включен в Перечни объектов капстроительства, утвержденных Правительством РФ,  высшим исполнительным органом власти субъекта РФ, местными администрациями.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i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704975" y="49575"/>
            <a:ext cx="8787865" cy="778198"/>
          </a:xfrm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КТО должен применять Порядок по ПРиказУ №175/пр?</a:t>
            </a:r>
            <a:endParaRPr lang="ru-RU" altLang="ru-RU" b="1" dirty="0" smtClean="0">
              <a:solidFill>
                <a:srgbClr val="E4465A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7793" y="1056741"/>
            <a:ext cx="10106527" cy="4525963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dirty="0" smtClean="0"/>
              <a:t>Данным Порядок должны руководствоваться: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ru-RU" sz="1800" dirty="0" smtClean="0"/>
              <a:t>Государственные и муниципальные заказчики;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ru-RU" sz="1800" dirty="0" smtClean="0"/>
              <a:t>Бюджетные учреждения;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ru-RU" sz="1800" dirty="0" smtClean="0"/>
              <a:t>ГУПы и МУПы.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34" y="49575"/>
            <a:ext cx="1421842" cy="645376"/>
          </a:xfrm>
          <a:prstGeom prst="rect">
            <a:avLst/>
          </a:prstGeom>
        </p:spPr>
      </p:pic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определения НМЦК по Приказу  №175/пр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7536" y="872727"/>
            <a:ext cx="104875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Затраты на выполнение подрядных работ </a:t>
            </a:r>
            <a:r>
              <a:rPr lang="ru-RU" sz="2000" dirty="0" smtClean="0">
                <a:latin typeface="Trebuchet MS" panose="020B0603020202020204" pitchFamily="34" charset="0"/>
              </a:rPr>
              <a:t>определяются на основании расчетов, для которых используются </a:t>
            </a:r>
            <a:r>
              <a:rPr lang="ru-RU" sz="20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укрупненные нормативы цен строительства </a:t>
            </a:r>
            <a:r>
              <a:rPr lang="ru-RU" sz="2000" dirty="0" smtClean="0">
                <a:latin typeface="Trebuchet MS" panose="020B0603020202020204" pitchFamily="34" charset="0"/>
              </a:rPr>
              <a:t>из Отдела 2 соответствующего сборника </a:t>
            </a:r>
            <a:r>
              <a:rPr lang="ru-RU" sz="2000" i="1" dirty="0" smtClean="0">
                <a:latin typeface="Trebuchet MS" panose="020B0603020202020204" pitchFamily="34" charset="0"/>
              </a:rPr>
              <a:t>(например Отдел 2 НЦС 81-02-03-2020. Укрупненные  нормативы цены строительства. Сборник №03. Объекты образования). </a:t>
            </a:r>
            <a:r>
              <a:rPr lang="ru-RU" sz="2000" dirty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Если нужных сведений в  НЦС нет, то используются стоимостные показатели объектов-аналогов, конструктивных решений-аналогов, либо расчеты, сведения о которых включены в федеральный реестр сметных нормативов.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Обратите внимание: в стоимость не включаются затраты на выполнение строительного контроля заказчика. 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endParaRPr lang="ru-RU" sz="2000" i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Специфика  обоснования нмцк 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83" y="49575"/>
            <a:ext cx="1421842" cy="645376"/>
          </a:xfrm>
          <a:prstGeom prst="rect">
            <a:avLst/>
          </a:prstGeom>
        </p:spPr>
      </p:pic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505759" y="1538940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9331" y="828434"/>
            <a:ext cx="1043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048" y="828434"/>
            <a:ext cx="11345729" cy="1815882"/>
          </a:xfrm>
          <a:prstGeom prst="rect">
            <a:avLst/>
          </a:prstGeom>
          <a:ln>
            <a:solidFill>
              <a:srgbClr val="E4465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Статья 22 дополнена ч.9.2:</a:t>
            </a:r>
          </a:p>
          <a:p>
            <a:pPr algn="just"/>
            <a:r>
              <a:rPr lang="ru-RU" sz="1600" dirty="0">
                <a:latin typeface="Trebuchet MS" panose="020B0603020202020204" pitchFamily="34" charset="0"/>
              </a:rPr>
              <a:t>Определение </a:t>
            </a:r>
            <a:r>
              <a:rPr lang="ru-RU" sz="1600" dirty="0" smtClean="0">
                <a:latin typeface="Trebuchet MS" panose="020B0603020202020204" pitchFamily="34" charset="0"/>
              </a:rPr>
              <a:t>НМЦК, </a:t>
            </a:r>
            <a:r>
              <a:rPr lang="ru-RU" sz="1600" dirty="0">
                <a:latin typeface="Trebuchet MS" panose="020B0603020202020204" pitchFamily="34" charset="0"/>
              </a:rPr>
              <a:t>цены контракта, заключаемого с </a:t>
            </a:r>
            <a:r>
              <a:rPr lang="ru-RU" sz="1600" dirty="0" smtClean="0">
                <a:latin typeface="Trebuchet MS" panose="020B0603020202020204" pitchFamily="34" charset="0"/>
              </a:rPr>
              <a:t>ед. </a:t>
            </a:r>
            <a:r>
              <a:rPr lang="ru-RU" sz="1600" dirty="0">
                <a:latin typeface="Trebuchet MS" panose="020B0603020202020204" pitchFamily="34" charset="0"/>
              </a:rPr>
              <a:t>поставщиком (подрядчиком, исполнителем), предметом которых являются строительство, реконструкция, </a:t>
            </a:r>
            <a:r>
              <a:rPr lang="ru-RU" sz="1600" b="1" dirty="0">
                <a:solidFill>
                  <a:srgbClr val="E3465A"/>
                </a:solidFill>
                <a:latin typeface="Trebuchet MS" panose="020B0603020202020204" pitchFamily="34" charset="0"/>
              </a:rPr>
              <a:t>капитальный ремонт, </a:t>
            </a:r>
            <a:r>
              <a:rPr lang="ru-RU" sz="1600" dirty="0">
                <a:latin typeface="Trebuchet MS" panose="020B0603020202020204" pitchFamily="34" charset="0"/>
              </a:rPr>
              <a:t>снос объектов </a:t>
            </a:r>
            <a:r>
              <a:rPr lang="ru-RU" sz="1600" dirty="0" smtClean="0">
                <a:latin typeface="Trebuchet MS" panose="020B0603020202020204" pitchFamily="34" charset="0"/>
              </a:rPr>
              <a:t>кап.  </a:t>
            </a:r>
            <a:r>
              <a:rPr lang="ru-RU" sz="1600" dirty="0">
                <a:latin typeface="Trebuchet MS" panose="020B0603020202020204" pitchFamily="34" charset="0"/>
              </a:rPr>
              <a:t>строительства, выполнение работ по сохранению объектов культурного наследия, с использованием проектно-сметного метода осуществляется в порядке, установленном настоящим </a:t>
            </a:r>
            <a:r>
              <a:rPr lang="ru-RU" sz="1600" dirty="0" smtClean="0">
                <a:latin typeface="Trebuchet MS" panose="020B0603020202020204" pitchFamily="34" charset="0"/>
              </a:rPr>
              <a:t>ФЗ, </a:t>
            </a:r>
            <a:r>
              <a:rPr lang="ru-RU" sz="1600" dirty="0">
                <a:solidFill>
                  <a:srgbClr val="E4465A"/>
                </a:solidFill>
                <a:latin typeface="Trebuchet MS" panose="020B0603020202020204" pitchFamily="34" charset="0"/>
              </a:rPr>
              <a:t>исходя из сметной стоимости строительства, реконструкции, капитального ремонта объектов капитального строительства, определенной в соответствии </a:t>
            </a:r>
            <a:r>
              <a:rPr lang="ru-RU" sz="1600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со </a:t>
            </a:r>
            <a:r>
              <a:rPr lang="ru-RU" sz="1600" dirty="0">
                <a:solidFill>
                  <a:srgbClr val="E4465A"/>
                </a:solidFill>
                <a:latin typeface="Trebuchet MS" panose="020B0603020202020204" pitchFamily="34" charset="0"/>
              </a:rPr>
              <a:t>статьей 8.3 </a:t>
            </a:r>
            <a:r>
              <a:rPr lang="ru-RU" sz="1600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ГрК РФ.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8634" y="2717899"/>
            <a:ext cx="11363143" cy="3785652"/>
          </a:xfrm>
          <a:prstGeom prst="rect">
            <a:avLst/>
          </a:prstGeom>
          <a:ln>
            <a:solidFill>
              <a:srgbClr val="E3465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4465A"/>
              </a:buClr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Ч.1. статьи 8.3 Градостроительного Кодекса </a:t>
            </a:r>
          </a:p>
          <a:p>
            <a:pPr algn="just">
              <a:lnSpc>
                <a:spcPct val="150000"/>
              </a:lnSpc>
              <a:buClr>
                <a:srgbClr val="E4465A"/>
              </a:buClr>
            </a:pP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Сметная стоимость строительства используется при формировании </a:t>
            </a:r>
            <a:r>
              <a:rPr lang="ru-RU" sz="1600" dirty="0" smtClean="0">
                <a:latin typeface="Trebuchet MS" panose="020B0603020202020204" pitchFamily="34" charset="0"/>
              </a:rPr>
              <a:t>НМЦК, </a:t>
            </a:r>
            <a:r>
              <a:rPr lang="ru-RU" sz="1600" dirty="0">
                <a:latin typeface="Trebuchet MS" panose="020B0603020202020204" pitchFamily="34" charset="0"/>
              </a:rPr>
              <a:t>цены контрактов, заключаемых с </a:t>
            </a:r>
            <a:r>
              <a:rPr lang="ru-RU" sz="1600" dirty="0" smtClean="0">
                <a:latin typeface="Trebuchet MS" panose="020B0603020202020204" pitchFamily="34" charset="0"/>
              </a:rPr>
              <a:t>ед.  </a:t>
            </a:r>
            <a:r>
              <a:rPr lang="ru-RU" sz="1600" dirty="0">
                <a:latin typeface="Trebuchet MS" panose="020B0603020202020204" pitchFamily="34" charset="0"/>
              </a:rPr>
              <a:t>поставщиком (подрядчиком, исполнителем), предметом которых является выполнение работ по строительству, реконструкции, </a:t>
            </a:r>
            <a:r>
              <a:rPr lang="ru-RU" sz="1600" dirty="0" smtClean="0">
                <a:latin typeface="Trebuchet MS" panose="020B0603020202020204" pitchFamily="34" charset="0"/>
              </a:rPr>
              <a:t>кап.  </a:t>
            </a:r>
            <a:r>
              <a:rPr lang="ru-RU" sz="1600" dirty="0">
                <a:latin typeface="Trebuchet MS" panose="020B0603020202020204" pitchFamily="34" charset="0"/>
              </a:rPr>
              <a:t>ремонту, сносу объектов </a:t>
            </a:r>
            <a:r>
              <a:rPr lang="ru-RU" sz="1600" dirty="0" smtClean="0">
                <a:latin typeface="Trebuchet MS" panose="020B0603020202020204" pitchFamily="34" charset="0"/>
              </a:rPr>
              <a:t>кап.  </a:t>
            </a:r>
            <a:r>
              <a:rPr lang="ru-RU" sz="1600" dirty="0">
                <a:latin typeface="Trebuchet MS" panose="020B0603020202020204" pitchFamily="34" charset="0"/>
              </a:rPr>
              <a:t>строительства, сохранению объектов культурного наследия в соответствии с </a:t>
            </a:r>
            <a:r>
              <a:rPr lang="ru-RU" sz="1600" dirty="0" smtClean="0">
                <a:latin typeface="Trebuchet MS" panose="020B0603020202020204" pitchFamily="34" charset="0"/>
              </a:rPr>
              <a:t>Законом №44-ФЗ и Законом №223-ФЗ </a:t>
            </a:r>
            <a:r>
              <a:rPr lang="ru-RU" sz="1600" b="1" dirty="0">
                <a:latin typeface="Trebuchet MS" panose="020B0603020202020204" pitchFamily="34" charset="0"/>
              </a:rPr>
              <a:t>при условии, что определение сметной стоимости строительства в порядке, установленном настоящей частью, в соответствии с настоящим Кодексом является обязательным. </a:t>
            </a:r>
            <a:endParaRPr lang="ru-RU" sz="16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E4465A"/>
              </a:buClr>
            </a:pPr>
            <a:r>
              <a:rPr lang="ru-RU" sz="1600" dirty="0" smtClean="0">
                <a:latin typeface="Trebuchet MS" panose="020B0603020202020204" pitchFamily="34" charset="0"/>
              </a:rPr>
              <a:t>При </a:t>
            </a:r>
            <a:r>
              <a:rPr lang="ru-RU" sz="1600" dirty="0">
                <a:latin typeface="Trebuchet MS" panose="020B0603020202020204" pitchFamily="34" charset="0"/>
              </a:rPr>
              <a:t>этом сметные нормативы и сметные цены строительных ресурсов, использованные при определении сметной стоимости строительства, не подлежат применению при исполнении указанных контрактов или договоров, если иное не предусмотрено таким контрактом или таким договором.</a:t>
            </a:r>
            <a:endParaRPr lang="ru-RU" sz="1600" i="1" dirty="0">
              <a:latin typeface="Trebuchet MS" panose="020B0603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16455" y="2406316"/>
            <a:ext cx="673768" cy="47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Об утверждении Укрупненных нормативов цен строительства на 2020 год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920" y="694951"/>
            <a:ext cx="1066990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Минстроем </a:t>
            </a:r>
            <a:r>
              <a:rPr lang="ru-RU" dirty="0" smtClean="0">
                <a:latin typeface="Trebuchet MS" panose="020B0603020202020204" pitchFamily="34" charset="0"/>
              </a:rPr>
              <a:t>России: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утверждены </a:t>
            </a: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«Укрупненные нормативы цены строительства 2020»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установлено</a:t>
            </a:r>
            <a:r>
              <a:rPr lang="ru-RU" dirty="0">
                <a:latin typeface="Trebuchet MS" panose="020B0603020202020204" pitchFamily="34" charset="0"/>
              </a:rPr>
              <a:t>, что НЦС 2020 применяются с 1 января 2020 г</a:t>
            </a:r>
            <a:r>
              <a:rPr lang="ru-RU" dirty="0" smtClean="0">
                <a:latin typeface="Trebuchet MS" panose="020B0603020202020204" pitchFamily="34" charset="0"/>
              </a:rPr>
              <a:t>.,  </a:t>
            </a:r>
            <a:r>
              <a:rPr lang="ru-RU" dirty="0">
                <a:latin typeface="Trebuchet MS" panose="020B0603020202020204" pitchFamily="34" charset="0"/>
              </a:rPr>
              <a:t>«Укрупненные нормативы цены строительства НЦС 2017 года», не применяются с 1 января 2020 г.</a:t>
            </a:r>
          </a:p>
          <a:p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см. Приказ Минстроя от 29.05.2019 №314/пр.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Новые </a:t>
            </a:r>
            <a:r>
              <a:rPr lang="ru-RU" dirty="0">
                <a:latin typeface="Trebuchet MS" panose="020B0603020202020204" pitchFamily="34" charset="0"/>
              </a:rPr>
              <a:t>НЦС: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81-02-21-2020. Объекты энергетики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81-02-20-2020. Объекты морского и речного транспорта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81-02-19-2020. Здания и сооружения городской инфраструктуры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81-02-18-2020. Объекты гражданской авиации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81-02-17-2020. Озеленение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81-02-16-2020. Малые архитектурные формы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81-02-14-2020. Наружные сети водоснабжения и канализации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81-02-13-2020. Наружные тепловые сети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81-02-12-2020. Наружные электрические сети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81-02-11-2020. Наружные сети связи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81-02-10-2020. Объекты метрополитена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81-02-09-2020. Мосты и путепроводы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81-02-07-2020. Железные дороги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81-02-08-2020. Автомобильные дороги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81-02-06-2020 Объекты культуры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81-02-05-2020. Спортивные здания и сооружения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81-02-04-2020. Объекты здравоохранения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81-02-02-2020. Административные здания</a:t>
            </a:r>
          </a:p>
          <a:p>
            <a:r>
              <a:rPr lang="ru-RU" sz="1400" dirty="0" smtClean="0">
                <a:latin typeface="Trebuchet MS" panose="020B0603020202020204" pitchFamily="34" charset="0"/>
              </a:rPr>
              <a:t>НЦС </a:t>
            </a:r>
            <a:r>
              <a:rPr lang="ru-RU" sz="1400" dirty="0">
                <a:latin typeface="Trebuchet MS" panose="020B0603020202020204" pitchFamily="34" charset="0"/>
              </a:rPr>
              <a:t>81-02-01-2020. Жилые </a:t>
            </a:r>
            <a:r>
              <a:rPr lang="ru-RU" sz="1400" dirty="0" smtClean="0">
                <a:latin typeface="Trebuchet MS" panose="020B0603020202020204" pitchFamily="34" charset="0"/>
              </a:rPr>
              <a:t>здания.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Укрупненные нормативы цен строительства на 2020 год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" y="746450"/>
            <a:ext cx="11954577" cy="56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определения НМЦК по Приказу  №175/пр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7535" y="746451"/>
            <a:ext cx="10487545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Затраты на поставку оборудования рассчитываются в уровне цен периода исполнения контракта. 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rebuchet MS" panose="020B0603020202020204" pitchFamily="34" charset="0"/>
              </a:rPr>
              <a:t>Определяется такой  период по </a:t>
            </a:r>
            <a:r>
              <a:rPr lang="ru-RU" sz="1900" dirty="0">
                <a:latin typeface="Trebuchet MS" panose="020B0603020202020204" pitchFamily="34" charset="0"/>
              </a:rPr>
              <a:t>п.19-20 </a:t>
            </a:r>
            <a:r>
              <a:rPr lang="ru-RU" sz="1900" dirty="0" smtClean="0">
                <a:latin typeface="Trebuchet MS" panose="020B0603020202020204" pitchFamily="34" charset="0"/>
              </a:rPr>
              <a:t>Порядка по </a:t>
            </a:r>
            <a:r>
              <a:rPr lang="ru-RU" sz="1900" dirty="0">
                <a:latin typeface="Trebuchet MS" panose="020B0603020202020204" pitchFamily="34" charset="0"/>
              </a:rPr>
              <a:t>номенклатуре оборудования, учтенного в сметной документации, входящей в состав проектной документации объекта капитального строительства, аналогичного по назначению и проектной мощности.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rebuchet MS" panose="020B0603020202020204" pitchFamily="34" charset="0"/>
              </a:rPr>
              <a:t>Стоимость оборудования определяется методом анализа рынка на основании информации о ценах идентичного (или при его отсутствии аналогичного) оборудования. </a:t>
            </a:r>
            <a:r>
              <a:rPr lang="ru-RU" sz="1900" i="1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latin typeface="Trebuchet MS" panose="020B0603020202020204" pitchFamily="34" charset="0"/>
              </a:rPr>
              <a:t>При применении метода сопоставимых рыночных цен (анализа рынка) заказчик может использовать обоснованные им коэффициенты или индексы для пересчета стоимости аналогичного оборудования с учетом различий в характеристиках оборудования, коммерческих и (или) финансовых условий его поставок</a:t>
            </a:r>
            <a:r>
              <a:rPr lang="ru-RU" sz="1900" dirty="0" smtClean="0">
                <a:latin typeface="Trebuchet MS" panose="020B0603020202020204" pitchFamily="34" charset="0"/>
              </a:rPr>
              <a:t>.</a:t>
            </a:r>
            <a:endParaRPr lang="ru-RU" sz="1900" i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Оформление расчета  НМЦК по Приказу  №175/пр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7536" y="872727"/>
            <a:ext cx="104875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Результаты расчета оформляются в виде протокола. В приложениях к порядку приведены рекомендуемые образцы форм расчета НМЦК и непосредственно протокола;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При определении НМЦК в целом по объекту закупки каждый вид работ необходимо включать в расчет отдельными строками.  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endParaRPr lang="ru-RU" sz="2000" dirty="0" smtClean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 panose="020B0603020202020204" pitchFamily="34" charset="0"/>
              </a:rPr>
              <a:t>Расчет НМЦК размещается заказчиком в </a:t>
            </a:r>
            <a:r>
              <a:rPr lang="ru-RU" sz="2000" dirty="0" smtClean="0">
                <a:latin typeface="Trebuchet MS" panose="020B0603020202020204" pitchFamily="34" charset="0"/>
              </a:rPr>
              <a:t>ЕИС  </a:t>
            </a:r>
            <a:r>
              <a:rPr lang="ru-RU" sz="2000" dirty="0">
                <a:latin typeface="Trebuchet MS" panose="020B0603020202020204" pitchFamily="34" charset="0"/>
              </a:rPr>
              <a:t>вместе с документацией о закупке, а при осуществлении закупки у единственного поставщика - вместе с контрактом.</a:t>
            </a:r>
          </a:p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Методика составления сметы контракта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r>
              <a:rPr lang="ru-RU" altLang="ru-RU" dirty="0" smtClean="0">
                <a:cs typeface="Segoe UI" panose="020B0502040204020203" pitchFamily="34" charset="0"/>
              </a:rPr>
              <a:t>по Приказу  №175/пр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9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7536" y="872727"/>
            <a:ext cx="10487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Смета контракта формируется на основании ее проекта, подробное содержание которого установлено в разделе </a:t>
            </a:r>
            <a:r>
              <a:rPr lang="en-US" sz="2000" dirty="0" smtClean="0">
                <a:latin typeface="Trebuchet MS" panose="020B0603020202020204" pitchFamily="34" charset="0"/>
              </a:rPr>
              <a:t>VI</a:t>
            </a:r>
            <a:r>
              <a:rPr lang="ru-RU" sz="2000" dirty="0" smtClean="0">
                <a:latin typeface="Trebuchet MS" panose="020B0603020202020204" pitchFamily="34" charset="0"/>
              </a:rPr>
              <a:t> Порядка, утвержденного Приказом Минстроя №841/пр. </a:t>
            </a:r>
            <a:r>
              <a:rPr lang="ru-RU" sz="2000" dirty="0">
                <a:latin typeface="Trebuchet MS" panose="020B0603020202020204" pitchFamily="34" charset="0"/>
              </a:rPr>
              <a:t>В</a:t>
            </a:r>
            <a:r>
              <a:rPr lang="ru-RU" sz="2000" dirty="0" smtClean="0">
                <a:latin typeface="Trebuchet MS" panose="020B0603020202020204" pitchFamily="34" charset="0"/>
              </a:rPr>
              <a:t> нем должны быть определены в т.ч. виды работ и их стоимость;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Рекомендуемый образец сметы приведен в Приложении №1 к методике составления смет по Приказу №841;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 panose="020B0603020202020204" pitchFamily="34" charset="0"/>
              </a:rPr>
              <a:t>Смету необходимо будет скорректировать в тех же случаях, которые перечислены в Методике Приказа №841, к примеру это необходимо будет сделать, если  в проектную документацию включены дополнительные виды работ.   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704975" y="49575"/>
            <a:ext cx="8787865" cy="778198"/>
          </a:xfrm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ОСОБЕННОСТИ   изменения цены по ПРиказУ №175/пр</a:t>
            </a:r>
            <a:endParaRPr lang="ru-RU" altLang="ru-RU" b="1" dirty="0" smtClean="0">
              <a:solidFill>
                <a:srgbClr val="E4465A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4914" y="835360"/>
            <a:ext cx="10318282" cy="4525963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/>
              <a:t> Скорректировать цену можно только после разработки проектной документации (ПД) и (или) выполнения инженерных изысканий, а также получения положительного  заключения экспертизы сметной стоимости;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/>
              <a:t>Если сметная стоимость будет превышена, то заказчик должен изменить существенные условия контракта так, чтобы они не увеличили цену более чем на 30%. Для изменения контракта необходимо решение Правительства РФ (при закупках для федеральных нужд),  высшего исполнительного органа гос власти субъекта РФ или  местной администрации (соответственно для закупок уровня субъекта и для муниципальных нужд). Цена контракта выше сметной стоимости должна быть уменьшена.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/>
              <a:t>Менять цену можно по формуле, указанной в Порядке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/>
              <a:t>Изменение цены оформляется дополнительным соглашением. Форма доп. соглашения приказом не установлена. </a:t>
            </a:r>
          </a:p>
          <a:p>
            <a:pPr marL="285750" indent="-285750" algn="just">
              <a:lnSpc>
                <a:spcPct val="150000"/>
              </a:lnSpc>
              <a:buClr>
                <a:srgbClr val="E3465A"/>
              </a:buClr>
              <a:buFont typeface="Wingdings" panose="05000000000000000000" pitchFamily="2" charset="2"/>
              <a:buChar char="Ø"/>
              <a:defRPr/>
            </a:pP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34" y="49575"/>
            <a:ext cx="1421842" cy="645376"/>
          </a:xfrm>
          <a:prstGeom prst="rect">
            <a:avLst/>
          </a:prstGeom>
        </p:spPr>
      </p:pic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8917" y="793917"/>
            <a:ext cx="8876887" cy="523240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E4465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05" y="50058"/>
            <a:ext cx="1421842" cy="6453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89" y="856648"/>
            <a:ext cx="7786838" cy="45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5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920" y="753404"/>
            <a:ext cx="106850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1.Попадают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ли работы по обеспечению сохранности объектов археологического наследия под действие приказа Минстроя №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841/пр?</a:t>
            </a:r>
          </a:p>
          <a:p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ДА, </a:t>
            </a:r>
            <a:r>
              <a:rPr lang="ru-RU" sz="1600" dirty="0" smtClean="0">
                <a:latin typeface="Trebuchet MS" panose="020B0603020202020204" pitchFamily="34" charset="0"/>
              </a:rPr>
              <a:t>так как </a:t>
            </a:r>
            <a:r>
              <a:rPr lang="ru-RU" sz="1600" dirty="0">
                <a:latin typeface="Trebuchet MS" panose="020B0603020202020204" pitchFamily="34" charset="0"/>
              </a:rPr>
              <a:t>приказе №841/пр указано, что он применяется в том числе при закупках подрядных работ  по сохранению объектов </a:t>
            </a:r>
            <a:r>
              <a:rPr lang="ru-RU" sz="1600" dirty="0">
                <a:solidFill>
                  <a:srgbClr val="E4465A"/>
                </a:solidFill>
                <a:latin typeface="Trebuchet MS" panose="020B0603020202020204" pitchFamily="34" charset="0"/>
              </a:rPr>
              <a:t>культурного наследия </a:t>
            </a:r>
            <a:r>
              <a:rPr lang="ru-RU" sz="1600" dirty="0">
                <a:latin typeface="Trebuchet MS" panose="020B0603020202020204" pitchFamily="34" charset="0"/>
              </a:rPr>
              <a:t>(памятников истории и культуры) народов Российской Федерации, расположенных на территории Российской </a:t>
            </a:r>
            <a:r>
              <a:rPr lang="ru-RU" sz="1600" dirty="0" smtClean="0">
                <a:latin typeface="Trebuchet MS" panose="020B0603020202020204" pitchFamily="34" charset="0"/>
              </a:rPr>
              <a:t>Федерации.</a:t>
            </a:r>
            <a:endParaRPr lang="ru-RU" sz="1600" dirty="0">
              <a:latin typeface="Trebuchet MS" panose="020B0603020202020204" pitchFamily="34" charset="0"/>
            </a:endParaRPr>
          </a:p>
          <a:p>
            <a:pPr algn="just"/>
            <a:endParaRPr lang="ru-RU" sz="1600" dirty="0" smtClean="0">
              <a:latin typeface="Trebuchet MS" panose="020B0603020202020204" pitchFamily="34" charset="0"/>
            </a:endParaRPr>
          </a:p>
          <a:p>
            <a:pPr algn="just"/>
            <a:r>
              <a:rPr lang="ru-RU" sz="1600" dirty="0" smtClean="0">
                <a:latin typeface="Trebuchet MS" panose="020B0603020202020204" pitchFamily="34" charset="0"/>
              </a:rPr>
              <a:t>В соответствии со ст.3 </a:t>
            </a:r>
            <a:r>
              <a:rPr lang="ru-RU" sz="1600" dirty="0">
                <a:latin typeface="Trebuchet MS" panose="020B0603020202020204" pitchFamily="34" charset="0"/>
              </a:rPr>
              <a:t>Федерального закона от 25.06.2002 </a:t>
            </a:r>
            <a:r>
              <a:rPr lang="ru-RU" sz="1600" dirty="0" smtClean="0">
                <a:latin typeface="Trebuchet MS" panose="020B0603020202020204" pitchFamily="34" charset="0"/>
              </a:rPr>
              <a:t>№73-ФЗ «Об </a:t>
            </a:r>
            <a:r>
              <a:rPr lang="ru-RU" sz="1600" dirty="0">
                <a:latin typeface="Trebuchet MS" panose="020B0603020202020204" pitchFamily="34" charset="0"/>
              </a:rPr>
              <a:t>объектах культурного наследия (памятниках истории и культуры) народов Российской Федерации" </a:t>
            </a:r>
            <a:r>
              <a:rPr lang="ru-RU" sz="1600" dirty="0" smtClean="0">
                <a:latin typeface="Trebuchet MS" panose="020B0603020202020204" pitchFamily="34" charset="0"/>
              </a:rPr>
              <a:t>  к </a:t>
            </a:r>
            <a:r>
              <a:rPr lang="ru-RU" sz="1600" dirty="0">
                <a:latin typeface="Trebuchet MS" panose="020B0603020202020204" pitchFamily="34" charset="0"/>
              </a:rPr>
              <a:t>объектам культурного наследия (памятникам истории и культуры) народов Российской Федерации </a:t>
            </a:r>
            <a:r>
              <a:rPr lang="ru-RU" sz="1600" dirty="0" smtClean="0">
                <a:latin typeface="Trebuchet MS" panose="020B0603020202020204" pitchFamily="34" charset="0"/>
              </a:rPr>
              <a:t> относятся </a:t>
            </a:r>
            <a:r>
              <a:rPr lang="ru-RU" sz="1600" dirty="0">
                <a:latin typeface="Trebuchet MS" panose="020B0603020202020204" pitchFamily="34" charset="0"/>
              </a:rPr>
              <a:t>объекты недвижимого имущества (</a:t>
            </a:r>
            <a:r>
              <a:rPr lang="ru-RU" sz="1600" b="1" dirty="0">
                <a:solidFill>
                  <a:srgbClr val="E4465A"/>
                </a:solidFill>
                <a:latin typeface="Trebuchet MS" panose="020B0603020202020204" pitchFamily="34" charset="0"/>
              </a:rPr>
              <a:t>включая объекты археологического </a:t>
            </a: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наследия*</a:t>
            </a:r>
            <a:r>
              <a:rPr lang="ru-RU" sz="1600" dirty="0" smtClean="0">
                <a:latin typeface="Trebuchet MS" panose="020B0603020202020204" pitchFamily="34" charset="0"/>
              </a:rPr>
              <a:t>) </a:t>
            </a:r>
            <a:r>
              <a:rPr lang="ru-RU" sz="1600" dirty="0">
                <a:latin typeface="Trebuchet MS" panose="020B0603020202020204" pitchFamily="34" charset="0"/>
              </a:rPr>
              <a:t>и иные объекты с исторически связанными с ними территориями, произведениями живописи, скульптуры, декоративно-прикладного искусства, объектами науки и техники и иными предметами материальной культуры, возникшие в результате исторических событий, представляющие собой ценность с точки зрения истории, археологии, архитектуры, градостроительства, искусства, науки и техники, эстетики, этнологии или антропологии, социальной культуры и являющиеся свидетельством эпох и цивилизаций, подлинными источниками информации о зарождении и развитии культуры</a:t>
            </a:r>
            <a:r>
              <a:rPr lang="ru-RU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ru-RU" sz="12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*Под </a:t>
            </a:r>
            <a:r>
              <a:rPr lang="ru-RU" sz="1200" i="1" dirty="0">
                <a:solidFill>
                  <a:srgbClr val="E4465A"/>
                </a:solidFill>
                <a:latin typeface="Trebuchet MS" panose="020B0603020202020204" pitchFamily="34" charset="0"/>
              </a:rPr>
              <a:t>объектом археологического наследия понимаются частично или полностью скрытые в земле или под водой следы существования человека в прошлых эпохах (включая все связанные с такими следами археологические предметы и культурные слои), основным или одним из основных источников информации о которых являются археологические раскопки или находки. Объектами археологического наследия являются в том числе городища, курганы, грунтовые могильники, древние погребения, селища, стоянки, каменные изваяния, стелы, наскальные изображения, остатки древних укреплений, производств, каналов, судов, дорог, места совершения древних религиозных обрядов, отнесенные к объектам археологического наследия культурные слои</a:t>
            </a:r>
            <a:r>
              <a:rPr lang="ru-RU" sz="1200" i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</a:t>
            </a:r>
            <a:endParaRPr lang="ru-RU" sz="12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9529" y="811777"/>
            <a:ext cx="104528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2.Требуется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ли размещение в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ЕИС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следующих документов: протокола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НМЦК,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ведомости объемов конструктивных решений и проекта сметы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контракта?</a:t>
            </a:r>
          </a:p>
          <a:p>
            <a:pPr algn="just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Приложением к какому разделу документации логичнее сделать ведомость  объемов и проект сметы контракта? 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Да, см. П.4 Приложения №2 «Методика составления сметы...»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При осуществлении закупки подрядных работ по строительству и реконструкции путем проведения конкурентных способов определения подрядчиков смета контракта составляется заказчиком на основании размещенного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в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ЕИС </a:t>
            </a:r>
            <a:r>
              <a:rPr lang="ru-RU" dirty="0">
                <a:latin typeface="Trebuchet MS" panose="020B0603020202020204" pitchFamily="34" charset="0"/>
              </a:rPr>
              <a:t>в сфере закупок в порядке, установленном в Порядке,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проекта сметы контракта </a:t>
            </a:r>
            <a:r>
              <a:rPr lang="ru-RU" dirty="0">
                <a:latin typeface="Trebuchet MS" panose="020B0603020202020204" pitchFamily="34" charset="0"/>
              </a:rPr>
              <a:t>посредством указания цены каждого конструктивного решения (элемента), комплекса (вида) работ с учетом пропорционального снижения начальной (максимальной) цены контракта участником закупки, с которым заключается контракт.</a:t>
            </a:r>
          </a:p>
          <a:p>
            <a:pPr algn="just"/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" y="603016"/>
            <a:ext cx="12192000" cy="57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34353" y="5360894"/>
            <a:ext cx="2411506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34353" y="5540188"/>
            <a:ext cx="2411506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низ 5"/>
          <p:cNvSpPr/>
          <p:nvPr/>
        </p:nvSpPr>
        <p:spPr>
          <a:xfrm rot="3311490">
            <a:off x="5210799" y="2594137"/>
            <a:ext cx="770965" cy="372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46702" y="1838469"/>
            <a:ext cx="4549463" cy="353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Расчет </a:t>
            </a:r>
            <a:r>
              <a:rPr lang="ru-RU" dirty="0"/>
              <a:t>НМЦК на выполнение подрядных работ по строительству, реконструкции, капитальному ремонту, сносу объектов капитального строительства, работ по сохранению объектов культурного наследия (памятников истории и культуры) народов Российской Федерации, а также строительству некапитальных строений и сооружений размещается заказчиком в </a:t>
            </a:r>
            <a:r>
              <a:rPr lang="ru-RU" dirty="0" smtClean="0"/>
              <a:t>ЕИС  </a:t>
            </a:r>
            <a:r>
              <a:rPr lang="ru-RU" dirty="0"/>
              <a:t>вместе с документацией об осуществлении </a:t>
            </a:r>
            <a:r>
              <a:rPr lang="ru-RU" dirty="0" smtClean="0"/>
              <a:t>закупки ( п.24 Приказа №841/пр)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Проверка достоверности сметной стоимости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83" y="0"/>
            <a:ext cx="1421842" cy="645376"/>
          </a:xfrm>
          <a:prstGeom prst="rect">
            <a:avLst/>
          </a:prstGeom>
        </p:spPr>
      </p:pic>
      <p:sp>
        <p:nvSpPr>
          <p:cNvPr id="16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1235" y="879475"/>
            <a:ext cx="1037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8140" y="747385"/>
            <a:ext cx="1034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751705"/>
            <a:ext cx="1046988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4465A"/>
              </a:buClr>
              <a:buFont typeface="Wingdings" panose="05000000000000000000" pitchFamily="2" charset="2"/>
              <a:buChar char="Ø"/>
            </a:pPr>
            <a:r>
              <a:rPr lang="ru-RU" sz="1700" u="sng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Ч.2. статьи 8.3 Градостроительного Кодекса </a:t>
            </a:r>
          </a:p>
          <a:p>
            <a:pPr algn="just">
              <a:lnSpc>
                <a:spcPct val="150000"/>
              </a:lnSpc>
              <a:buClr>
                <a:srgbClr val="E4465A"/>
              </a:buClr>
            </a:pPr>
            <a:r>
              <a:rPr lang="ru-RU" sz="1700" dirty="0" smtClean="0">
                <a:latin typeface="Trebuchet MS" panose="020B0603020202020204" pitchFamily="34" charset="0"/>
              </a:rPr>
              <a:t> </a:t>
            </a:r>
            <a:r>
              <a:rPr lang="ru-RU" sz="1700" dirty="0">
                <a:latin typeface="Trebuchet MS" panose="020B0603020202020204" pitchFamily="34" charset="0"/>
              </a:rPr>
              <a:t>Сметная стоимость строительства, финансируемого с привлечением средств бюджетов бюджетной системы Российской Федерации, </a:t>
            </a:r>
            <a:r>
              <a:rPr lang="ru-RU" sz="1700" b="1" u="sng" dirty="0">
                <a:latin typeface="Trebuchet MS" panose="020B0603020202020204" pitchFamily="34" charset="0"/>
              </a:rPr>
              <a:t>средств юридических лиц, созданных Российской Федерацией, субъектами </a:t>
            </a:r>
            <a:r>
              <a:rPr lang="ru-RU" sz="1700" b="1" u="sng" dirty="0" smtClean="0">
                <a:latin typeface="Trebuchet MS" panose="020B0603020202020204" pitchFamily="34" charset="0"/>
              </a:rPr>
              <a:t>РФ, </a:t>
            </a:r>
            <a:r>
              <a:rPr lang="ru-RU" sz="1700" b="1" u="sng" dirty="0">
                <a:latin typeface="Trebuchet MS" panose="020B0603020202020204" pitchFamily="34" charset="0"/>
              </a:rPr>
              <a:t>муниципальными образованиями</a:t>
            </a:r>
            <a:r>
              <a:rPr lang="ru-RU" sz="1700" dirty="0">
                <a:latin typeface="Trebuchet MS" panose="020B0603020202020204" pitchFamily="34" charset="0"/>
              </a:rPr>
              <a:t>, юридических лиц, доля в уставных (складочных) капиталах которых Российской Федерации, субъектов </a:t>
            </a:r>
            <a:r>
              <a:rPr lang="ru-RU" sz="1700" dirty="0" smtClean="0">
                <a:latin typeface="Trebuchet MS" panose="020B0603020202020204" pitchFamily="34" charset="0"/>
              </a:rPr>
              <a:t>РФ, </a:t>
            </a:r>
            <a:r>
              <a:rPr lang="ru-RU" sz="1700" dirty="0">
                <a:latin typeface="Trebuchet MS" panose="020B0603020202020204" pitchFamily="34" charset="0"/>
              </a:rPr>
              <a:t>муниципальных образований составляет более 50 процентов, </a:t>
            </a:r>
            <a:r>
              <a:rPr lang="ru-RU" sz="1700" b="1" dirty="0">
                <a:solidFill>
                  <a:srgbClr val="E4465A"/>
                </a:solidFill>
                <a:latin typeface="Trebuchet MS" panose="020B0603020202020204" pitchFamily="34" charset="0"/>
              </a:rPr>
              <a:t>подлежит проверке на предмет достоверности ее определения в ходе проведения государственной экспертизы проектной документации, в том числе на предмет ее непревышения над укрупненным нормативом цены строительства в случаях, установленных Правительством </a:t>
            </a:r>
            <a:r>
              <a:rPr lang="ru-RU" sz="17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РФ</a:t>
            </a:r>
            <a:r>
              <a:rPr lang="ru-RU" sz="1700" dirty="0" smtClean="0">
                <a:latin typeface="Trebuchet MS" panose="020B0603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E4465A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latin typeface="Trebuchet MS" panose="020B0603020202020204" pitchFamily="34" charset="0"/>
              </a:rPr>
              <a:t> </a:t>
            </a:r>
            <a:r>
              <a:rPr lang="ru-RU" sz="1700" dirty="0" smtClean="0">
                <a:latin typeface="Trebuchet MS" panose="020B0603020202020204" pitchFamily="34" charset="0"/>
              </a:rPr>
              <a:t>        </a:t>
            </a:r>
            <a:r>
              <a:rPr lang="ru-RU" sz="1700" b="1" u="sng" dirty="0" smtClean="0">
                <a:latin typeface="Trebuchet MS" panose="020B0603020202020204" pitchFamily="34" charset="0"/>
              </a:rPr>
              <a:t>При </a:t>
            </a:r>
            <a:r>
              <a:rPr lang="ru-RU" sz="1700" b="1" u="sng" dirty="0">
                <a:latin typeface="Trebuchet MS" panose="020B0603020202020204" pitchFamily="34" charset="0"/>
              </a:rPr>
              <a:t>проведении капитального ремонта объектов капитального строительства указанная сметная стоимость подлежит такой проверке в случаях, установленных Правительством </a:t>
            </a:r>
            <a:r>
              <a:rPr lang="ru-RU" sz="1700" b="1" u="sng" dirty="0" smtClean="0">
                <a:latin typeface="Trebuchet MS" panose="020B0603020202020204" pitchFamily="34" charset="0"/>
              </a:rPr>
              <a:t>РФ</a:t>
            </a:r>
            <a:r>
              <a:rPr lang="ru-RU" sz="1700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E4465A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E3465A"/>
                </a:solidFill>
                <a:latin typeface="Trebuchet MS" panose="020B0603020202020204" pitchFamily="34" charset="0"/>
              </a:rPr>
              <a:t>Заключение о проверке достоверности </a:t>
            </a:r>
            <a:r>
              <a:rPr lang="ru-RU" sz="17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подлежит </a:t>
            </a:r>
            <a:r>
              <a:rPr lang="ru-RU" sz="1700" b="1" dirty="0">
                <a:solidFill>
                  <a:srgbClr val="E3465A"/>
                </a:solidFill>
                <a:latin typeface="Trebuchet MS" panose="020B0603020202020204" pitchFamily="34" charset="0"/>
              </a:rPr>
              <a:t>включению в состав документации о закупке и </a:t>
            </a:r>
            <a:r>
              <a:rPr lang="ru-RU" sz="1700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должно размещаться  ЕИС </a:t>
            </a:r>
            <a:r>
              <a:rPr lang="ru-RU" sz="1400" dirty="0" smtClean="0">
                <a:latin typeface="Trebuchet MS" panose="020B0603020202020204" pitchFamily="34" charset="0"/>
              </a:rPr>
              <a:t>(</a:t>
            </a:r>
            <a:r>
              <a:rPr lang="ru-RU" sz="1400" i="1" dirty="0" smtClean="0">
                <a:latin typeface="Trebuchet MS" panose="020B0603020202020204" pitchFamily="34" charset="0"/>
              </a:rPr>
              <a:t>см</a:t>
            </a:r>
            <a:r>
              <a:rPr lang="ru-RU" sz="1400" i="1" dirty="0">
                <a:latin typeface="Trebuchet MS" panose="020B0603020202020204" pitchFamily="34" charset="0"/>
              </a:rPr>
              <a:t>. </a:t>
            </a:r>
            <a:r>
              <a:rPr lang="ru-RU" sz="1400" i="1" dirty="0" smtClean="0">
                <a:latin typeface="Trebuchet MS" panose="020B0603020202020204" pitchFamily="34" charset="0"/>
              </a:rPr>
              <a:t>разъяснения Союза </a:t>
            </a:r>
            <a:r>
              <a:rPr lang="ru-RU" sz="1400" i="1" dirty="0">
                <a:latin typeface="Trebuchet MS" panose="020B0603020202020204" pitchFamily="34" charset="0"/>
              </a:rPr>
              <a:t>инженеров-сметчиков от 17.12.2018 № </a:t>
            </a:r>
            <a:r>
              <a:rPr lang="ru-RU" sz="1400" i="1" dirty="0" smtClean="0">
                <a:latin typeface="Trebuchet MS" panose="020B0603020202020204" pitchFamily="34" charset="0"/>
              </a:rPr>
              <a:t>б/н)</a:t>
            </a:r>
            <a:endParaRPr lang="ru-RU" sz="1400" i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9529" y="811777"/>
            <a:ext cx="10452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3.Просим пояснить необходимость размещения полного комплекта сметной документации (ССР,  объектные и локальные сметы), прошедшей проверку на предмет достоверности   определения сметной стоимости в ЕИС вместе документацией о закупке. </a:t>
            </a:r>
          </a:p>
          <a:p>
            <a:pPr algn="just"/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0173" y="2351314"/>
            <a:ext cx="10103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latin typeface="Trebuchet MS" panose="020B0603020202020204" pitchFamily="34" charset="0"/>
              </a:rPr>
              <a:t>Позиция ФАС России и Верховного Суда РФ: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ПСД </a:t>
            </a:r>
            <a:r>
              <a:rPr lang="ru-RU" dirty="0">
                <a:latin typeface="Trebuchet MS" panose="020B0603020202020204" pitchFamily="34" charset="0"/>
              </a:rPr>
              <a:t>размещается в ЕИС в полном объеме </a:t>
            </a:r>
            <a:r>
              <a:rPr lang="ru-RU" i="1" dirty="0">
                <a:latin typeface="Trebuchet MS" panose="020B0603020202020204" pitchFamily="34" charset="0"/>
              </a:rPr>
              <a:t>(см. письмо ФАС от 09.03.2016 г. № АЦ/14427/16,  определение Верховного суда РФ от 25.09.2016 № 305-КГ16-4543</a:t>
            </a:r>
            <a:r>
              <a:rPr lang="ru-RU" i="1" dirty="0" smtClean="0">
                <a:latin typeface="Trebuchet MS" panose="020B0603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     Заключение </a:t>
            </a:r>
            <a:r>
              <a:rPr lang="ru-RU" dirty="0">
                <a:latin typeface="Trebuchet MS" panose="020B0603020202020204" pitchFamily="34" charset="0"/>
              </a:rPr>
              <a:t>о проверке достоверности подлежит включению в состав документации о закупке и должно размещаться 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ЕИС </a:t>
            </a:r>
            <a:r>
              <a:rPr lang="ru-RU" sz="1600" dirty="0">
                <a:latin typeface="Trebuchet MS" panose="020B0603020202020204" pitchFamily="34" charset="0"/>
              </a:rPr>
              <a:t>(</a:t>
            </a:r>
            <a:r>
              <a:rPr lang="ru-RU" sz="1600" i="1" dirty="0">
                <a:latin typeface="Trebuchet MS" panose="020B0603020202020204" pitchFamily="34" charset="0"/>
              </a:rPr>
              <a:t>см. разъяснения Союза инженеров-сметчиков от 17.12.2018 № б/н)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2. Дополнительный </a:t>
            </a:r>
            <a:r>
              <a:rPr lang="ru-RU" dirty="0">
                <a:latin typeface="Trebuchet MS" panose="020B0603020202020204" pitchFamily="34" charset="0"/>
              </a:rPr>
              <a:t>аргумент: </a:t>
            </a:r>
            <a:r>
              <a:rPr lang="ru-RU" dirty="0" smtClean="0">
                <a:latin typeface="Trebuchet MS" panose="020B0603020202020204" pitchFamily="34" charset="0"/>
              </a:rPr>
              <a:t>предоставление </a:t>
            </a:r>
            <a:r>
              <a:rPr lang="ru-RU" dirty="0">
                <a:latin typeface="Trebuchet MS" panose="020B0603020202020204" pitchFamily="34" charset="0"/>
              </a:rPr>
              <a:t>документов и информации по запросу контрольного органа является для перечисленных лиц  обязательным, за исключением информации и документов, размещенных  на официальном сайте ЕИС. </a:t>
            </a:r>
          </a:p>
        </p:txBody>
      </p:sp>
    </p:spTree>
    <p:extLst>
      <p:ext uri="{BB962C8B-B14F-4D97-AF65-F5344CB8AC3E}">
        <p14:creationId xmlns:p14="http://schemas.microsoft.com/office/powerpoint/2010/main" val="17151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76176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9529" y="811777"/>
            <a:ext cx="104528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4.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Применяется ли Приказ №841/пр при обосновании цены на ПИРы по текущему ремонту объекта кап. строительства?  </a:t>
            </a:r>
          </a:p>
          <a:p>
            <a:pPr algn="just"/>
            <a:endParaRPr lang="ru-RU" b="1" dirty="0" smtClean="0">
              <a:latin typeface="Trebuchet MS" panose="020B0603020202020204" pitchFamily="34" charset="0"/>
            </a:endParaRPr>
          </a:p>
          <a:p>
            <a:pPr algn="just"/>
            <a:r>
              <a:rPr lang="ru-RU" b="1" dirty="0" smtClean="0">
                <a:latin typeface="Trebuchet MS" panose="020B0603020202020204" pitchFamily="34" charset="0"/>
              </a:rPr>
              <a:t>Ответ- </a:t>
            </a:r>
            <a:r>
              <a:rPr lang="ru-RU" b="1" dirty="0">
                <a:latin typeface="Trebuchet MS" panose="020B0603020202020204" pitchFamily="34" charset="0"/>
              </a:rPr>
              <a:t>НЕТ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Так как установленный Приказом №841/пр Порядок применяется при определении НМЦК в отношении: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подрядных работ </a:t>
            </a: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по инженерным изысканиям, подготовке проектной документации</a:t>
            </a:r>
            <a:r>
              <a:rPr lang="ru-RU" dirty="0">
                <a:latin typeface="Trebuchet MS" panose="020B0603020202020204" pitchFamily="34" charset="0"/>
              </a:rPr>
              <a:t>, строительству, реконструкции, </a:t>
            </a: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капитальному ремонту</a:t>
            </a:r>
            <a:r>
              <a:rPr lang="ru-RU" dirty="0">
                <a:latin typeface="Trebuchet MS" panose="020B0603020202020204" pitchFamily="34" charset="0"/>
              </a:rPr>
              <a:t>, сносу расположенных на территории РФ капитальных объектов, по сохранению объектов культурного наследия (памятников истории и культуры) народов РФ.  </a:t>
            </a:r>
          </a:p>
          <a:p>
            <a:pPr algn="just"/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5.Возможно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ли применение метода сопоставимых рыночных цен для обоснования цены на ПИРы в рамках приказа №841/пр?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b="1" dirty="0">
                <a:latin typeface="Trebuchet MS" panose="020B0603020202020204" pitchFamily="34" charset="0"/>
              </a:rPr>
              <a:t>Ответ- НЕТ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В </a:t>
            </a:r>
            <a:r>
              <a:rPr lang="ru-RU" dirty="0">
                <a:latin typeface="Trebuchet MS" panose="020B0603020202020204" pitchFamily="34" charset="0"/>
              </a:rPr>
              <a:t>соответствии с </a:t>
            </a:r>
            <a:r>
              <a:rPr lang="ru-RU" dirty="0" smtClean="0">
                <a:latin typeface="Trebuchet MS" panose="020B0603020202020204" pitchFamily="34" charset="0"/>
              </a:rPr>
              <a:t>Приказом  </a:t>
            </a:r>
            <a:r>
              <a:rPr lang="ru-RU" dirty="0">
                <a:latin typeface="Trebuchet MS" panose="020B0603020202020204" pitchFamily="34" charset="0"/>
              </a:rPr>
              <a:t>определение НМЦК производится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на основании проектной документации проектно-сметным методом исходя из сметной стоимости строительства, определенной в соответствии со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ст.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8.3 Градостроительного кодекса РФ, с учетом НДС. </a:t>
            </a:r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/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0415" y="938956"/>
            <a:ext cx="103119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6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.Правильно ли в документацию об осуществлении  закупок на выполнение строительных работ включать и «обоснование НМЦК» и «расчет НМЦК»?    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Ответ- ДА, правильно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Так как в соответствии со  </a:t>
            </a:r>
            <a:r>
              <a:rPr lang="ru-RU" dirty="0">
                <a:latin typeface="Trebuchet MS" panose="020B0603020202020204" pitchFamily="34" charset="0"/>
              </a:rPr>
              <a:t>статье 22 </a:t>
            </a:r>
            <a:r>
              <a:rPr lang="ru-RU" dirty="0" smtClean="0">
                <a:latin typeface="Trebuchet MS" panose="020B0603020202020204" pitchFamily="34" charset="0"/>
              </a:rPr>
              <a:t>Закона о контрактной системе НМЦК  </a:t>
            </a:r>
            <a:r>
              <a:rPr lang="ru-RU" dirty="0">
                <a:latin typeface="Trebuchet MS" panose="020B0603020202020204" pitchFamily="34" charset="0"/>
              </a:rPr>
              <a:t>и в предусмотренных </a:t>
            </a:r>
            <a:r>
              <a:rPr lang="ru-RU" dirty="0" smtClean="0">
                <a:latin typeface="Trebuchet MS" panose="020B0603020202020204" pitchFamily="34" charset="0"/>
              </a:rPr>
              <a:t>законом </a:t>
            </a:r>
            <a:r>
              <a:rPr lang="ru-RU" dirty="0">
                <a:latin typeface="Trebuchet MS" panose="020B0603020202020204" pitchFamily="34" charset="0"/>
              </a:rPr>
              <a:t>случаях цена контракта, заключаемого с единственным поставщиком (подрядчиком, исполнителем), </a:t>
            </a: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</a:rPr>
              <a:t>определяются и обосновываются </a:t>
            </a:r>
            <a:r>
              <a:rPr lang="ru-RU" dirty="0">
                <a:latin typeface="Trebuchet MS" panose="020B0603020202020204" pitchFamily="34" charset="0"/>
              </a:rPr>
              <a:t>заказчиком посредством </a:t>
            </a:r>
            <a:r>
              <a:rPr lang="ru-RU" dirty="0" smtClean="0">
                <a:latin typeface="Trebuchet MS" panose="020B0603020202020204" pitchFamily="34" charset="0"/>
              </a:rPr>
              <a:t>применения методов установленных в данной статье.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Обоснование НМЦК подрядных работ </a:t>
            </a:r>
            <a:r>
              <a:rPr lang="ru-RU" smtClean="0">
                <a:latin typeface="Trebuchet MS" panose="020B0603020202020204" pitchFamily="34" charset="0"/>
              </a:rPr>
              <a:t>осуществляется в виде </a:t>
            </a:r>
            <a:r>
              <a:rPr lang="ru-RU" dirty="0" smtClean="0">
                <a:latin typeface="Trebuchet MS" panose="020B0603020202020204" pitchFamily="34" charset="0"/>
              </a:rPr>
              <a:t>проекта </a:t>
            </a:r>
            <a:r>
              <a:rPr lang="ru-RU" smtClean="0">
                <a:latin typeface="Trebuchet MS" panose="020B0603020202020204" pitchFamily="34" charset="0"/>
              </a:rPr>
              <a:t>сметы контракта. </a:t>
            </a:r>
            <a:endParaRPr lang="ru-RU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537" y="944262"/>
            <a:ext cx="10417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7</a:t>
            </a:r>
            <a:r>
              <a:rPr lang="en-US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Ведомость объемов и проект сметы – это два обязательных  приложения к контракту или можно составить только смету в контракте (особенно когда предметом выполнения работ является часть здания или сооружения (один конструктивный элемент или конструктивное решение)?   </a:t>
            </a:r>
            <a:endParaRPr lang="ru-RU" b="1" dirty="0" smtClean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 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</a:t>
            </a:r>
            <a:r>
              <a:rPr lang="ru-RU" b="1" dirty="0">
                <a:latin typeface="Trebuchet MS" panose="020B0603020202020204" pitchFamily="34" charset="0"/>
              </a:rPr>
              <a:t>:</a:t>
            </a:r>
            <a:r>
              <a:rPr lang="ru-RU" dirty="0">
                <a:latin typeface="Trebuchet MS" panose="020B0603020202020204" pitchFamily="34" charset="0"/>
              </a:rPr>
              <a:t>  Позиция ФАС России изложенная в решении от 26.03.2020 №20/44/105/511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rebuchet MS" panose="020B0603020202020204" pitchFamily="34" charset="0"/>
              </a:rPr>
              <a:t>Проектом сметы контракта являются размещенные в ЕИС в составе проектной документации сметы</a:t>
            </a:r>
            <a:r>
              <a:rPr lang="ru-RU" b="1" dirty="0" smtClean="0">
                <a:latin typeface="Trebuchet MS" panose="020B0603020202020204" pitchFamily="34" charset="0"/>
              </a:rPr>
              <a:t>.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8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Какими индексами  фактической инфляции  пользоваться РФ или конкретно по субъектам РФ? </a:t>
            </a: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письмо  Минстроя РФ от 18.03.2020 №8323-ОГ/09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Согласно п.8 Порядка  определения НМЦК определение НМЦК осуществляется на основании проектной документации, утвержденной в порядке установленном законодательством о градостроительной деятельности с применением  официальной статистической информации об индексах цен на продукцию (затраты, услуги) инвестиционной деятельности (строительство) публикуемой Федеральной службой гос. статистики для  соответствующего периода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или индексов фактической  инфляции (при наличии) установленных уполномоченными органами исполнительной власти субъектов РФ, в случае осуществления закупок за счет средств бюджета субъекта РФ…  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79" y="781653"/>
            <a:ext cx="11646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9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В индексах выбираем «Вид деятельности» – «строительство» или делим по конкретным видам работ?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4" y="1451066"/>
            <a:ext cx="6296025" cy="49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90611" y="1466848"/>
            <a:ext cx="5006139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rebuchet MS" panose="020B0603020202020204" pitchFamily="34" charset="0"/>
              </a:rPr>
              <a:t>Исходя из разъяснений Минстроя (письмо от 18.03.2020 № 8323-ОГ/09) для определения значений индексов цен Росстата в форме выбирается поле: «Индексы цен на продукцию (затраты, услуги) инвестиционного назначения», в поле «Выберите территорию» выбирается значение «Российская Федерация», в поле «Выберите виды показателя» выбирается значение «Выбрать все», в поле «Выберите классификатор видов экономической деятельности (ОКВЭД2)»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выбирается значение «Строительство», </a:t>
            </a:r>
            <a:r>
              <a:rPr lang="ru-RU" dirty="0">
                <a:latin typeface="Trebuchet MS" panose="020B0603020202020204" pitchFamily="34" charset="0"/>
              </a:rPr>
              <a:t>в полях «Выберите годы» и «Выберите периоды» выбирается значение «Выбрать все», затем следует нажать на кнопку «Показать таблицу».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10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Если размещение документации  переходит на другой квартал не по вине заказчика  какие действия заказчика в данной ситуации?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</a:t>
            </a:r>
            <a:r>
              <a:rPr lang="ru-RU" dirty="0" smtClean="0">
                <a:latin typeface="Trebuchet MS" panose="020B0603020202020204" pitchFamily="34" charset="0"/>
              </a:rPr>
              <a:t>Независимо от причины переноса срока  закупки, если этот срок переходит на другой квартал  в соответствии с Приказом №841/пр - индексация НМЦК.</a:t>
            </a:r>
          </a:p>
        </p:txBody>
      </p:sp>
    </p:spTree>
    <p:extLst>
      <p:ext uri="{BB962C8B-B14F-4D97-AF65-F5344CB8AC3E}">
        <p14:creationId xmlns:p14="http://schemas.microsoft.com/office/powerpoint/2010/main" val="26226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11. В случае если  строительство осуществляется в течение одного года применяется или нет индекс прогнозной инфляции?</a:t>
            </a:r>
          </a:p>
          <a:p>
            <a:pPr marL="342900" indent="-342900" algn="just">
              <a:lnSpc>
                <a:spcPct val="150000"/>
              </a:lnSpc>
              <a:buAutoNum type="arabicPeriod" startAt="20"/>
            </a:pPr>
            <a:endParaRPr lang="ru-RU" b="1" i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rebuchet MS" panose="020B0603020202020204" pitchFamily="34" charset="0"/>
              </a:rPr>
              <a:t>ОТВЕТ</a:t>
            </a:r>
            <a:r>
              <a:rPr lang="ru-RU" b="1" dirty="0" smtClean="0">
                <a:latin typeface="Trebuchet MS" panose="020B0603020202020204" pitchFamily="34" charset="0"/>
              </a:rPr>
              <a:t>:  </a:t>
            </a:r>
            <a:r>
              <a:rPr lang="ru-RU" dirty="0" smtClean="0">
                <a:latin typeface="Trebuchet MS" panose="020B0603020202020204" pitchFamily="34" charset="0"/>
              </a:rPr>
              <a:t>Если работы по строительству, реконструкции, кап ремонту будут осуществляться в течение одного года , то индекс прогнозной инфляции (ИПИ)  используемый при определении НМЦК  рассчитывается как среднее арифметическое между индексами дефляторами МЭР РФ определенными на месяц начала и месяц окончания работ.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Расчет индекса –дефлятора на один месяц осуществляется извлечением корня двенадцатой степени из индекса установленного в целом на год.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Для определения  размера прогнозной инфляции для периода в несколько месяцев  величина ИПИ рассчитанная на один месяц возводится в степень, размер которой соответствует количеству месяцев с начала года (соответственно для начала и  даты окончания работ)  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8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</a:t>
            </a: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2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</a:t>
            </a:r>
            <a:r>
              <a:rPr lang="en-US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Какими индексами  следует руководствоваться при расчете НМЦК на выполнение работ по сохранению объектов культурного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н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аследия?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</a:t>
            </a:r>
            <a:r>
              <a:rPr lang="ru-RU" b="1" dirty="0">
                <a:latin typeface="Trebuchet MS" panose="020B0603020202020204" pitchFamily="34" charset="0"/>
              </a:rPr>
              <a:t>: </a:t>
            </a:r>
            <a:r>
              <a:rPr lang="ru-RU" b="1" dirty="0" smtClean="0">
                <a:latin typeface="Trebuchet MS" panose="020B0603020202020204" pitchFamily="34" charset="0"/>
              </a:rPr>
              <a:t>В соответствии с п.8 Порядка утвержденного  Приказом №841/пр </a:t>
            </a:r>
            <a:r>
              <a:rPr lang="ru-RU" dirty="0" smtClean="0">
                <a:latin typeface="Trebuchet MS" panose="020B0603020202020204" pitchFamily="34" charset="0"/>
              </a:rPr>
              <a:t>НМЦК </a:t>
            </a:r>
            <a:r>
              <a:rPr lang="ru-RU" dirty="0">
                <a:latin typeface="Trebuchet MS" panose="020B0603020202020204" pitchFamily="34" charset="0"/>
              </a:rPr>
              <a:t>в случае, указанном </a:t>
            </a:r>
            <a:r>
              <a:rPr lang="ru-RU" b="1" dirty="0">
                <a:latin typeface="Trebuchet MS" panose="020B0603020202020204" pitchFamily="34" charset="0"/>
              </a:rPr>
              <a:t>в пункте 5 </a:t>
            </a:r>
            <a:r>
              <a:rPr lang="ru-RU" b="1" dirty="0" smtClean="0">
                <a:latin typeface="Trebuchet MS" panose="020B0603020202020204" pitchFamily="34" charset="0"/>
              </a:rPr>
              <a:t>Порядка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определяется с </a:t>
            </a:r>
            <a:r>
              <a:rPr lang="ru-RU" dirty="0" smtClean="0">
                <a:latin typeface="Trebuchet MS" panose="020B0603020202020204" pitchFamily="34" charset="0"/>
              </a:rPr>
              <a:t>применением  индексов </a:t>
            </a:r>
            <a:r>
              <a:rPr lang="ru-RU" dirty="0">
                <a:latin typeface="Trebuchet MS" panose="020B0603020202020204" pitchFamily="34" charset="0"/>
              </a:rPr>
              <a:t>цен </a:t>
            </a:r>
            <a:r>
              <a:rPr lang="ru-RU" dirty="0" smtClean="0">
                <a:latin typeface="Trebuchet MS" panose="020B0603020202020204" pitchFamily="34" charset="0"/>
              </a:rPr>
              <a:t>Федеральной службы гос. статистики (фактическая инфляция) и индексов-дефляторов </a:t>
            </a:r>
            <a:r>
              <a:rPr lang="ru-RU" dirty="0">
                <a:latin typeface="Trebuchet MS" panose="020B0603020202020204" pitchFamily="34" charset="0"/>
              </a:rPr>
              <a:t>Министерства экономического развития </a:t>
            </a:r>
            <a:r>
              <a:rPr lang="ru-RU" dirty="0" smtClean="0">
                <a:latin typeface="Trebuchet MS" panose="020B0603020202020204" pitchFamily="34" charset="0"/>
              </a:rPr>
              <a:t>РФ (прогнозная инфляция).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   В п.5 Порядка  указано: «НМЦК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при осуществлении закупки подрядных работ по строительству, реконструкции, капитальному ремонту, сносу объекта капитального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строительства</a:t>
            </a:r>
            <a:r>
              <a:rPr lang="ru-RU" dirty="0" smtClean="0">
                <a:latin typeface="Trebuchet MS" panose="020B0603020202020204" pitchFamily="34" charset="0"/>
              </a:rPr>
              <a:t>…».  Таким образом, работы по сохранению  объектов культурного наследия не попадают под «общую схему» индексации НМЦК.  </a:t>
            </a:r>
            <a:endParaRPr lang="ru-RU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920" y="781653"/>
            <a:ext cx="10526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13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Приказ №841/пр п.3 раздела 1 (НДС) – на торги выставляем НМЦК рассчитанную с НДС, а в итоге победитель на упрощенке. Необходимо ли прописывать в документации этот момент в связи с п.3 раздела 1 где указано, что НМЦК рассчитывается  или с НДС или без НДС?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rebuchet MS" panose="020B0603020202020204" pitchFamily="34" charset="0"/>
              </a:rPr>
              <a:t>п</a:t>
            </a:r>
            <a:r>
              <a:rPr lang="ru-RU" b="1" dirty="0" smtClean="0">
                <a:latin typeface="Trebuchet MS" panose="020B0603020202020204" pitchFamily="34" charset="0"/>
              </a:rPr>
              <a:t>.3 Определение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НМЦК и начальной цены единицы товара, работы, услуги производится с учетом налога на добавленную стоимость (далее - НДС) по ставкам, установленным для соответствующего вида товаров, работ и услуг, </a:t>
            </a:r>
            <a:r>
              <a:rPr lang="ru-RU" b="1" dirty="0">
                <a:latin typeface="Trebuchet MS" panose="020B0603020202020204" pitchFamily="34" charset="0"/>
              </a:rPr>
              <a:t>за исключением случаев, когда уплата НДС в соответствии с законодательством </a:t>
            </a:r>
            <a:r>
              <a:rPr lang="ru-RU" b="1" dirty="0" smtClean="0">
                <a:latin typeface="Trebuchet MS" panose="020B0603020202020204" pitchFamily="34" charset="0"/>
              </a:rPr>
              <a:t>РФ о </a:t>
            </a:r>
            <a:r>
              <a:rPr lang="ru-RU" b="1" dirty="0">
                <a:latin typeface="Trebuchet MS" panose="020B0603020202020204" pitchFamily="34" charset="0"/>
              </a:rPr>
              <a:t>налогах и сборах не производится</a:t>
            </a:r>
            <a:r>
              <a:rPr lang="ru-RU" b="1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b="1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Если </a:t>
            </a:r>
            <a:r>
              <a:rPr lang="ru-RU" dirty="0">
                <a:latin typeface="Trebuchet MS" panose="020B0603020202020204" pitchFamily="34" charset="0"/>
              </a:rPr>
              <a:t>объект закупки — объект налогообложения по НДС, заказчик </a:t>
            </a:r>
            <a:r>
              <a:rPr lang="ru-RU" dirty="0" smtClean="0">
                <a:latin typeface="Trebuchet MS" panose="020B0603020202020204" pitchFamily="34" charset="0"/>
              </a:rPr>
              <a:t>определяет НМЦК </a:t>
            </a:r>
            <a:r>
              <a:rPr lang="ru-RU" dirty="0">
                <a:latin typeface="Trebuchet MS" panose="020B0603020202020204" pitchFamily="34" charset="0"/>
              </a:rPr>
              <a:t>с учетом </a:t>
            </a:r>
            <a:r>
              <a:rPr lang="ru-RU" dirty="0" smtClean="0">
                <a:latin typeface="Trebuchet MS" panose="020B0603020202020204" pitchFamily="34" charset="0"/>
              </a:rPr>
              <a:t>НДС.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Исключение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— </a:t>
            </a:r>
            <a:r>
              <a:rPr lang="ru-RU" dirty="0" smtClean="0">
                <a:latin typeface="Trebuchet MS" panose="020B0603020202020204" pitchFamily="34" charset="0"/>
              </a:rPr>
              <a:t>ТРУ, </a:t>
            </a:r>
            <a:r>
              <a:rPr lang="ru-RU" dirty="0">
                <a:latin typeface="Trebuchet MS" panose="020B0603020202020204" pitchFamily="34" charset="0"/>
              </a:rPr>
              <a:t>которые не облагаются НДС. Перечень объектов указан в  ч. 2 ст. 146 и ст. 149 НК.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Проверка достоверности сметной стоимости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83" y="0"/>
            <a:ext cx="1421842" cy="645376"/>
          </a:xfrm>
          <a:prstGeom prst="rect">
            <a:avLst/>
          </a:prstGeom>
        </p:spPr>
      </p:pic>
      <p:sp>
        <p:nvSpPr>
          <p:cNvPr id="17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1235" y="879475"/>
            <a:ext cx="1037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134" y="747385"/>
            <a:ext cx="1172789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Постановление Правительства РФ от 05.03.2007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№145 ( в ред. ПП РФ № 1948 от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31.12.2019) "О порядке организации и проведения государственной экспертизы проектной документации и результатов инженерных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изысканий»:</a:t>
            </a:r>
          </a:p>
          <a:p>
            <a:pPr algn="just"/>
            <a:endParaRPr lang="ru-RU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Предметом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государственной экспертизы проектной документации </a:t>
            </a:r>
            <a:r>
              <a:rPr lang="ru-RU" dirty="0" smtClean="0">
                <a:latin typeface="Trebuchet MS" panose="020B0603020202020204" pitchFamily="34" charset="0"/>
              </a:rPr>
              <a:t>являются </a:t>
            </a:r>
            <a:r>
              <a:rPr lang="ru-RU" dirty="0">
                <a:latin typeface="Trebuchet MS" panose="020B0603020202020204" pitchFamily="34" charset="0"/>
              </a:rPr>
              <a:t>(</a:t>
            </a:r>
            <a:r>
              <a:rPr lang="ru-RU" dirty="0" smtClean="0">
                <a:latin typeface="Trebuchet MS" panose="020B0603020202020204" pitchFamily="34" charset="0"/>
              </a:rPr>
              <a:t>п.27 Положения об организации и проведении государственной экспертизы проектной документации и результатов инженерных изысканий, утв. ПП РФ №145):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а) оценка соответствия проектной документации требованиям технических регламентов, санитарно-эпидемиологическим требованиям, требованиям в области охраны окружающей </a:t>
            </a:r>
            <a:r>
              <a:rPr lang="ru-RU" dirty="0" smtClean="0">
                <a:latin typeface="Trebuchet MS" panose="020B0603020202020204" pitchFamily="34" charset="0"/>
              </a:rPr>
              <a:t>среды…;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E4465A"/>
                </a:solidFill>
                <a:latin typeface="Trebuchet MS" panose="020B0603020202020204" pitchFamily="34" charset="0"/>
              </a:rPr>
              <a:t>б) проверка достоверности определения сметной стоимости в случаях, установленных частью 2 статьи 8.3 Градостроительного кодекса Российской </a:t>
            </a: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Федерации.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504838" y="4716380"/>
            <a:ext cx="11229962" cy="16459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Постановление Правительства РФ от 18.05.2009 №427  «О порядке проведения </a:t>
            </a:r>
            <a:r>
              <a:rPr lang="ru-RU" sz="1400" dirty="0"/>
              <a:t>проверки достоверности определения сметной стоимости строительства, реконструкции, капитального ремонта объектов капитального строительства, работ по сохранению объектов культурного наследия (памятников истории и культуры) народов Российской Федерации, финансирование которых осуществляется с привлечением средств </a:t>
            </a:r>
            <a:r>
              <a:rPr lang="ru-RU" sz="1400" dirty="0" smtClean="0"/>
              <a:t>бюджетов …» ОТМЕНЕНО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59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П. 15 ч.2 статьи 149 НК РФ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164" y="890406"/>
            <a:ext cx="10058400" cy="419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«Не </a:t>
            </a:r>
            <a:r>
              <a:rPr lang="ru-RU" dirty="0">
                <a:latin typeface="Trebuchet MS" panose="020B0603020202020204" pitchFamily="34" charset="0"/>
              </a:rPr>
              <a:t>подлежит налогообложению (освобождается от налогообложения) реализация (а также передача, выполнение, оказание для собственных нужд) на территории Российской Федерации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….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15) работ (услуг) по сохранению объекта культурного наследия (памятника истории и культуры) народов </a:t>
            </a:r>
            <a:r>
              <a:rPr lang="ru-RU" dirty="0" smtClean="0">
                <a:latin typeface="Trebuchet MS" panose="020B0603020202020204" pitchFamily="34" charset="0"/>
              </a:rPr>
              <a:t>РФ, </a:t>
            </a:r>
            <a:r>
              <a:rPr lang="ru-RU" dirty="0">
                <a:latin typeface="Trebuchet MS" panose="020B0603020202020204" pitchFamily="34" charset="0"/>
              </a:rPr>
              <a:t>включенного в единый государственный реестр объектов культурного наследия (памятников истории и культуры) народов </a:t>
            </a:r>
            <a:r>
              <a:rPr lang="ru-RU" dirty="0" smtClean="0">
                <a:latin typeface="Trebuchet MS" panose="020B0603020202020204" pitchFamily="34" charset="0"/>
              </a:rPr>
              <a:t>РФ , </a:t>
            </a:r>
            <a:r>
              <a:rPr lang="ru-RU" dirty="0">
                <a:latin typeface="Trebuchet MS" panose="020B0603020202020204" pitchFamily="34" charset="0"/>
              </a:rPr>
              <a:t>выявленного объекта культурного наследия, проведенных в соответствии с требованиями Федерального закона от 25 июня 2002 года </a:t>
            </a:r>
            <a:r>
              <a:rPr lang="ru-RU" dirty="0" smtClean="0">
                <a:latin typeface="Trebuchet MS" panose="020B0603020202020204" pitchFamily="34" charset="0"/>
              </a:rPr>
              <a:t>№73-ФЗ </a:t>
            </a:r>
            <a:r>
              <a:rPr lang="ru-RU" dirty="0">
                <a:latin typeface="Trebuchet MS" panose="020B0603020202020204" pitchFamily="34" charset="0"/>
              </a:rPr>
              <a:t>"Об объектах культурного наследия (памятниках истории и культуры) народов Российской </a:t>
            </a:r>
            <a:r>
              <a:rPr lang="ru-RU" dirty="0" smtClean="0">
                <a:latin typeface="Trebuchet MS" panose="020B0603020202020204" pitchFamily="34" charset="0"/>
              </a:rPr>
              <a:t>Федерации« …»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НДС и УСН в проекте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6413" y="765745"/>
            <a:ext cx="1034715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Приказ Минстроя России от 14.01.2020 № 9/пр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E3465A"/>
                </a:solidFill>
                <a:latin typeface="Trebuchet MS" panose="020B0603020202020204" pitchFamily="34" charset="0"/>
              </a:rPr>
              <a:t>Об утверждении Типовых условий контрактов на выполнение работ по строительству (реконструкции) объекта капитального строительства и информационной карты типовых условий </a:t>
            </a:r>
            <a:r>
              <a:rPr lang="ru-RU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контракта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4.1. Цена контракта, является твердой, определена на весь срок исполнения контракта и включает в себя прибыль подрядчика, уплату налогов, сборов, других обязательных платежей и иных расходов подрядчика, связанных с выполнением обязательств по контракту, при котором цена контракта (цена работ) составляет: _______ рублей _______ копеек, в том числе налог на добавленную стоимость (далее - НДС) по налоговой ставке _______ (_____) процентов,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а в случае если контракт заключается с лицами, не являющимися в соответствии с законодательством Российской Федерации о налогах и сборах плательщиком НДС, то цена контракта НДС не облагается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.</a:t>
            </a:r>
            <a:endParaRPr lang="ru-RU" b="1" dirty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14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.Как будет производиться </a:t>
            </a:r>
            <a:r>
              <a:rPr lang="ru-RU" b="1" u="sng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расчет сметы контракта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в случае  если победитель закупки использует упрощенную систему налогообложения (УСН)?</a:t>
            </a:r>
            <a:endParaRPr lang="ru-RU" b="1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</a:t>
            </a:r>
            <a:r>
              <a:rPr lang="ru-RU" dirty="0" smtClean="0">
                <a:latin typeface="Trebuchet MS" panose="020B0603020202020204" pitchFamily="34" charset="0"/>
              </a:rPr>
              <a:t>В соответствии с Приказом определение </a:t>
            </a:r>
            <a:r>
              <a:rPr lang="ru-RU" dirty="0">
                <a:latin typeface="Trebuchet MS" panose="020B0603020202020204" pitchFamily="34" charset="0"/>
              </a:rPr>
              <a:t>НМЦК и начальной цены единицы товара, работы, услуги производится с учетом </a:t>
            </a:r>
            <a:r>
              <a:rPr lang="ru-RU" dirty="0" smtClean="0">
                <a:latin typeface="Trebuchet MS" panose="020B0603020202020204" pitchFamily="34" charset="0"/>
              </a:rPr>
              <a:t>НДС </a:t>
            </a:r>
            <a:r>
              <a:rPr lang="ru-RU" dirty="0">
                <a:latin typeface="Trebuchet MS" panose="020B0603020202020204" pitchFamily="34" charset="0"/>
              </a:rPr>
              <a:t>по ставкам, установленным для соответствующего вида товаров, работ и услуг, за исключением случаев, когда уплата НДС в соответствии с законодательством Российской Федерации о налогах и сборах не производится</a:t>
            </a:r>
            <a:r>
              <a:rPr lang="ru-RU" dirty="0" smtClean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Смета контракта также содержит строки «НДС» и </a:t>
            </a:r>
            <a:r>
              <a:rPr lang="ru-RU" b="1" dirty="0" smtClean="0">
                <a:latin typeface="Trebuchet MS" panose="020B0603020202020204" pitchFamily="34" charset="0"/>
              </a:rPr>
              <a:t>«Твердая цена контракта с НДС» которая не заполняется в случае если победитель закупки не является плательщиком  НДС.</a:t>
            </a:r>
            <a:endParaRPr lang="ru-RU" b="1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методикА Сметы контракта 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1" y="770022"/>
            <a:ext cx="9991023" cy="56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447899" y="5265019"/>
            <a:ext cx="481263" cy="2502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447899" y="5265019"/>
            <a:ext cx="481263" cy="2502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15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Можно ли уменьшить оплату по контракту в случае  если подрядчик в ходе его исполнения </a:t>
            </a:r>
            <a:r>
              <a:rPr lang="ru-RU" b="1" u="sng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перешел  упрощенную систему налогообложения (УСН)?</a:t>
            </a:r>
            <a:endParaRPr lang="ru-RU" b="1" u="sng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НЕТ, уменьшить нельзя.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Практика Верховного Суда РФ: ни при заключении, ни при исполнении контракта его цена не может меняться из-за системы налогообложения которую применяет ( или стал применять) подрядчик.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rebuchet MS" panose="020B0603020202020204" pitchFamily="34" charset="0"/>
              </a:rPr>
              <a:t>См. Постановление АС Западно-Сибирского округа от 10.03.2020 по делу №А45-20899/2019  </a:t>
            </a:r>
          </a:p>
        </p:txBody>
      </p:sp>
    </p:spTree>
    <p:extLst>
      <p:ext uri="{BB962C8B-B14F-4D97-AF65-F5344CB8AC3E}">
        <p14:creationId xmlns:p14="http://schemas.microsoft.com/office/powerpoint/2010/main" val="36228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16. При расчете индексов фактической и прогнозной инфляции до которого  знака округляется результат значения индекса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см. Письмо </a:t>
            </a:r>
            <a:r>
              <a:rPr lang="ru-RU" b="1" dirty="0">
                <a:latin typeface="Trebuchet MS" panose="020B0603020202020204" pitchFamily="34" charset="0"/>
              </a:rPr>
              <a:t>Минстроя России от 16.03.2020 № 9333-ИФ/09 «По вопросу применения </a:t>
            </a:r>
            <a:r>
              <a:rPr lang="ru-RU" b="1" dirty="0" smtClean="0">
                <a:latin typeface="Trebuchet MS" panose="020B0603020202020204" pitchFamily="34" charset="0"/>
              </a:rPr>
              <a:t>официальной </a:t>
            </a:r>
            <a:r>
              <a:rPr lang="ru-RU" b="1" dirty="0">
                <a:latin typeface="Trebuchet MS" panose="020B0603020202020204" pitchFamily="34" charset="0"/>
              </a:rPr>
              <a:t>статистической информации об индексах цен на продукцию (затраты, услуги) </a:t>
            </a:r>
            <a:r>
              <a:rPr lang="ru-RU" b="1" dirty="0" smtClean="0">
                <a:latin typeface="Trebuchet MS" panose="020B0603020202020204" pitchFamily="34" charset="0"/>
              </a:rPr>
              <a:t>инвестиционного </a:t>
            </a:r>
            <a:r>
              <a:rPr lang="ru-RU" b="1" dirty="0">
                <a:latin typeface="Trebuchet MS" panose="020B0603020202020204" pitchFamily="34" charset="0"/>
              </a:rPr>
              <a:t>назначения»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4399" y="24787"/>
            <a:ext cx="8270696" cy="6453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Порядок и Формулы разъяснения минстроя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83" y="24787"/>
            <a:ext cx="1421842" cy="645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383" y="814542"/>
            <a:ext cx="11651693" cy="4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3465A"/>
              </a:buClr>
            </a:pPr>
            <a:endParaRPr lang="ru-RU" sz="1700" dirty="0" smtClean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8" y="743059"/>
            <a:ext cx="11425189" cy="57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133" y="694951"/>
            <a:ext cx="115078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17. Вправе ли заказчик осуществить закупку со следующим предметом: «выполнение работ по подготовке проектной документации и выполнению инженерных изысканий с получением положительного заключения гос. экспертизы по объекту»  при условии использования  метода сопоставимых рыночных цен.  </a:t>
            </a: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Предметом </a:t>
            </a:r>
            <a:r>
              <a:rPr lang="ru-RU" dirty="0">
                <a:latin typeface="Trebuchet MS" panose="020B0603020202020204" pitchFamily="34" charset="0"/>
              </a:rPr>
              <a:t>закупки могут являться работы по разработке проектной документации и выполнению инженерных изысканий, по результатам которых будет разработана проектная документация (</a:t>
            </a:r>
            <a:r>
              <a:rPr lang="ru-RU" i="1" dirty="0">
                <a:latin typeface="Trebuchet MS" panose="020B0603020202020204" pitchFamily="34" charset="0"/>
              </a:rPr>
              <a:t>см. Письмо ФАС России от 2 августа 2019 г. № </a:t>
            </a:r>
            <a:r>
              <a:rPr lang="ru-RU" i="1" dirty="0" smtClean="0">
                <a:latin typeface="Trebuchet MS" panose="020B0603020202020204" pitchFamily="34" charset="0"/>
              </a:rPr>
              <a:t>ДФ/67066/19).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.</a:t>
            </a:r>
            <a:endParaRPr lang="ru-RU" i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вопрос №17 (продолжение)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133" y="694951"/>
            <a:ext cx="1150781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 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ч.15 ст.48 В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случаях, предусмотренных статьей 49 настоящего Кодекса, застройщик или технический заказчик до утверждения проектной документации направляет ее на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экспертизу.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С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т. 49 ГрК РФ: </a:t>
            </a:r>
            <a:r>
              <a:rPr lang="ru-RU" dirty="0" smtClean="0">
                <a:latin typeface="Trebuchet MS" panose="020B0603020202020204" pitchFamily="34" charset="0"/>
              </a:rPr>
              <a:t>Застройщик</a:t>
            </a:r>
            <a:r>
              <a:rPr lang="ru-RU" dirty="0">
                <a:latin typeface="Trebuchet MS" panose="020B0603020202020204" pitchFamily="34" charset="0"/>
              </a:rPr>
              <a:t>, технический заказчик </a:t>
            </a:r>
            <a:r>
              <a:rPr lang="ru-RU" b="1" dirty="0">
                <a:solidFill>
                  <a:srgbClr val="E3465A"/>
                </a:solidFill>
                <a:latin typeface="Trebuchet MS" panose="020B0603020202020204" pitchFamily="34" charset="0"/>
              </a:rPr>
              <a:t>или лицо, обеспечившее выполнение инженерных изысканий и (или) подготовку проектной документации в случаях, предусмотренных частями 1.1 и 1.2 статьи 48 </a:t>
            </a:r>
            <a:r>
              <a:rPr lang="ru-RU" dirty="0">
                <a:latin typeface="Trebuchet MS" panose="020B0603020202020204" pitchFamily="34" charset="0"/>
              </a:rPr>
              <a:t>настоящего Кодекса, по своему выбору направляет проектную документацию и результаты инженерных изысканий на государственную экспертизу или негосударственную экспертизу, за исключением случаев, если в соответствии с настоящей статьей в отношении проектной документации объектов капитального строительства и результатов инженерных изысканий, выполненных для подготовки такой проектной документации, предусмотрено проведение государственной экспертизы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latin typeface="Trebuchet MS" panose="020B0603020202020204" pitchFamily="34" charset="0"/>
              </a:rPr>
              <a:t>П. 2 Положения утв. ПП РФ №145 "заявитель</a:t>
            </a:r>
            <a:r>
              <a:rPr lang="ru-RU" i="1" dirty="0">
                <a:latin typeface="Trebuchet MS" panose="020B0603020202020204" pitchFamily="34" charset="0"/>
              </a:rPr>
              <a:t>" - технический заказчик, застройщик </a:t>
            </a:r>
            <a:r>
              <a:rPr lang="ru-RU" i="1" dirty="0">
                <a:solidFill>
                  <a:srgbClr val="E3465A"/>
                </a:solidFill>
                <a:latin typeface="Trebuchet MS" panose="020B0603020202020204" pitchFamily="34" charset="0"/>
              </a:rPr>
              <a:t>или уполномоченное кем-либо из них лицо, обратившиеся с заявлением о проведении государственной </a:t>
            </a: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16460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 вопрос №17 (продолжение)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133" y="781653"/>
            <a:ext cx="115944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rebuchet MS" panose="020B0603020202020204" pitchFamily="34" charset="0"/>
              </a:rPr>
              <a:t> В соответствии с п.10 Порядка </a:t>
            </a:r>
            <a:r>
              <a:rPr lang="ru-RU" sz="1600" dirty="0" smtClean="0">
                <a:latin typeface="Trebuchet MS" panose="020B0603020202020204" pitchFamily="34" charset="0"/>
              </a:rPr>
              <a:t>НМЦК </a:t>
            </a:r>
            <a:r>
              <a:rPr lang="ru-RU" sz="1600" dirty="0">
                <a:latin typeface="Trebuchet MS" panose="020B0603020202020204" pitchFamily="34" charset="0"/>
              </a:rPr>
              <a:t>при осуществлении закупок по инженерным изысканиям и (или) по подготовке проектной </a:t>
            </a:r>
            <a:r>
              <a:rPr lang="ru-RU" sz="1600" dirty="0" smtClean="0">
                <a:latin typeface="Trebuchet MS" panose="020B0603020202020204" pitchFamily="34" charset="0"/>
              </a:rPr>
              <a:t>документации (ПД) </a:t>
            </a:r>
            <a:r>
              <a:rPr lang="ru-RU" sz="1600" dirty="0">
                <a:latin typeface="Trebuchet MS" panose="020B0603020202020204" pitchFamily="34" charset="0"/>
              </a:rPr>
              <a:t>определяют с применением методов, предусмотренных частью 1 статьи 22 Закона № 44-ФЗ, то есть на основании: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rebuchet MS" panose="020B0603020202020204" pitchFamily="34" charset="0"/>
              </a:rPr>
              <a:t>метода </a:t>
            </a:r>
            <a:r>
              <a:rPr lang="ru-RU" sz="1600" dirty="0">
                <a:latin typeface="Trebuchet MS" panose="020B0603020202020204" pitchFamily="34" charset="0"/>
              </a:rPr>
              <a:t>сопоставимых рыночных цен (анализа рынка</a:t>
            </a:r>
            <a:r>
              <a:rPr lang="ru-RU" sz="1600" dirty="0" smtClean="0">
                <a:latin typeface="Trebuchet MS" panose="020B0603020202020204" pitchFamily="34" charset="0"/>
              </a:rPr>
              <a:t>); нормативного , тарифного, проектно-сметного метода или затратного </a:t>
            </a:r>
            <a:r>
              <a:rPr lang="ru-RU" sz="1600" dirty="0">
                <a:latin typeface="Trebuchet MS" panose="020B0603020202020204" pitchFamily="34" charset="0"/>
              </a:rPr>
              <a:t>метода.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rebuchet MS" panose="020B0603020202020204" pitchFamily="34" charset="0"/>
              </a:rPr>
              <a:t>При применении метода дополнительно </a:t>
            </a:r>
            <a:r>
              <a:rPr lang="ru-RU" sz="1600" dirty="0" smtClean="0">
                <a:latin typeface="Trebuchet MS" panose="020B0603020202020204" pitchFamily="34" charset="0"/>
              </a:rPr>
              <a:t>составляются </a:t>
            </a:r>
            <a:r>
              <a:rPr lang="ru-RU" sz="1600" dirty="0">
                <a:latin typeface="Trebuchet MS" panose="020B0603020202020204" pitchFamily="34" charset="0"/>
              </a:rPr>
              <a:t>расчеты (сметы) на основании сметных нормативов, включенных в федеральный реестр сметных нормативов, формируемый Минстроем по приказу от 24.10.2017 № 1470/пр.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 </a:t>
            </a:r>
            <a:r>
              <a:rPr lang="ru-RU" sz="1600" b="1" dirty="0">
                <a:solidFill>
                  <a:srgbClr val="E4465A"/>
                </a:solidFill>
                <a:latin typeface="Trebuchet MS" panose="020B0603020202020204" pitchFamily="34" charset="0"/>
              </a:rPr>
              <a:t>этом Минстрой в письме от 16.03.2020 № 9333-ИФ/09 указывает, что основным методом определения НМЦК при инженерных изысканиях и (или) по подготовке </a:t>
            </a: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ПД </a:t>
            </a:r>
            <a:r>
              <a:rPr lang="ru-RU" sz="1600" b="1" dirty="0">
                <a:solidFill>
                  <a:srgbClr val="E4465A"/>
                </a:solidFill>
                <a:latin typeface="Trebuchet MS" panose="020B0603020202020204" pitchFamily="34" charset="0"/>
              </a:rPr>
              <a:t>является проектно-сметный метод расчета, выполняемый на основании сметных нормативов, включенных в федеральный реестр сметных нормативов, формируемый Минстроем.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Применение </a:t>
            </a:r>
            <a:r>
              <a:rPr lang="ru-RU" sz="1600" b="1" dirty="0">
                <a:solidFill>
                  <a:srgbClr val="E4465A"/>
                </a:solidFill>
                <a:latin typeface="Trebuchet MS" panose="020B0603020202020204" pitchFamily="34" charset="0"/>
              </a:rPr>
              <a:t>иных методов, в том числе метода сопоставимых рыночных цен, рекомендовано использовать при отсутствии соответствующих сметных нормативов на проектные работы и (или) инженерные изыскания, включенных в федеральный реестр сметных нормативов, формируемый Минстроем</a:t>
            </a:r>
            <a:r>
              <a:rPr 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Проверка достоверности сметной стоимости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83" y="0"/>
            <a:ext cx="1421842" cy="645376"/>
          </a:xfrm>
          <a:prstGeom prst="rect">
            <a:avLst/>
          </a:prstGeom>
        </p:spPr>
      </p:pic>
      <p:sp>
        <p:nvSpPr>
          <p:cNvPr id="17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1235" y="879475"/>
            <a:ext cx="1037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E3465A"/>
              </a:buClr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385" y="879475"/>
            <a:ext cx="117278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В связи с выходом Приказа Минстроя России от 08.04.2020 №195/пр «О признании утратившими силу некоторых приказов…»: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rebuchet MS" panose="020B0603020202020204" pitchFamily="34" charset="0"/>
              </a:rPr>
              <a:t>если сметная документация составленная с применением  ФСНБ-2017 уже прошла проверку достоверности определения сметной стоимости в организациях гос. экспертизы проектной документации и результатов инженерных изысканий, </a:t>
            </a:r>
            <a:r>
              <a:rPr lang="ru-RU" b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то делать пересчет не нужно; 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ru-RU" b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rebuchet MS" panose="020B0603020202020204" pitchFamily="34" charset="0"/>
              </a:rPr>
              <a:t>если застройщиком , заказчиком (техническим заказчиком) до даты заключения контракта принято решение о внесении изменений  в сметную документацию 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 связи с выходом ФСНБ-2020</a:t>
            </a:r>
            <a:r>
              <a:rPr lang="ru-RU" dirty="0" smtClean="0">
                <a:latin typeface="Trebuchet MS" panose="020B0603020202020204" pitchFamily="34" charset="0"/>
              </a:rPr>
              <a:t>, то такая сметная стоимость подлежит направлению на повторную экспертизу в части проверки достоверности.  </a:t>
            </a:r>
          </a:p>
          <a:p>
            <a:pPr algn="just">
              <a:lnSpc>
                <a:spcPct val="150000"/>
              </a:lnSpc>
            </a:pPr>
            <a:endParaRPr lang="ru-RU" i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ОСНОВАНИЕ: п.п.а) п.45(13) Положения об организации и проведении государственной экспертизы… утв. ПП РФ от 05.03.2007  №145 ( в ред. ПП РФ от 31.12.2019 №1948).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920" y="781653"/>
            <a:ext cx="1052602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18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В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праве   ли заказчик при осуществлении закупки на выполнение работ по подготовке проектной документации и выполнению инженерных изысканий изменить  «рекомендуемый образец расчета»  или использовать свою форму расчета НМЦК.  </a:t>
            </a:r>
            <a:endParaRPr lang="ru-RU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Учитывая, что все  Приложения  к Приказу указаны как «рекомендуемый образец» заказчик вправе   вносить изменения или  использовать свою форму, однако  такие действия должны быть обоснованы.</a:t>
            </a:r>
          </a:p>
          <a:p>
            <a:pPr algn="just">
              <a:lnSpc>
                <a:spcPct val="150000"/>
              </a:lnSpc>
            </a:pPr>
            <a:endParaRPr lang="ru-RU" sz="1600" i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См. Решение Псковского </a:t>
            </a:r>
            <a:r>
              <a:rPr lang="ru-RU" sz="1600" i="1" dirty="0">
                <a:solidFill>
                  <a:srgbClr val="E3465A"/>
                </a:solidFill>
                <a:latin typeface="Trebuchet MS" panose="020B0603020202020204" pitchFamily="34" charset="0"/>
              </a:rPr>
              <a:t>УФАС  </a:t>
            </a:r>
            <a:r>
              <a:rPr lang="ru-RU" sz="1600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i="1" dirty="0">
                <a:solidFill>
                  <a:srgbClr val="E3465A"/>
                </a:solidFill>
                <a:latin typeface="Trebuchet MS" panose="020B0603020202020204" pitchFamily="34" charset="0"/>
              </a:rPr>
              <a:t>16 апреля 2020 г. N 060/06/110.2-239/202 </a:t>
            </a:r>
            <a:r>
              <a:rPr lang="ru-RU" sz="1600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«… формы </a:t>
            </a:r>
            <a:r>
              <a:rPr lang="ru-RU" sz="1600" i="1" dirty="0">
                <a:solidFill>
                  <a:srgbClr val="E3465A"/>
                </a:solidFill>
                <a:latin typeface="Trebuchet MS" panose="020B0603020202020204" pitchFamily="34" charset="0"/>
              </a:rPr>
              <a:t>"Протокола начальной (максимальной) цены контракта" и "Сметы контракта" носят рекомендуемый характер</a:t>
            </a:r>
            <a:r>
              <a:rPr lang="ru-RU" sz="1600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. Размещенные </a:t>
            </a:r>
            <a:r>
              <a:rPr lang="ru-RU" sz="1600" i="1" dirty="0">
                <a:solidFill>
                  <a:srgbClr val="E3465A"/>
                </a:solidFill>
                <a:latin typeface="Trebuchet MS" panose="020B0603020202020204" pitchFamily="34" charset="0"/>
              </a:rPr>
              <a:t>в ЕИС в составе документации о закупке сметы (в разделе обоснование НМКЦ) по своей сути повторяет рекомендуемую форму протокола приказа Минстроя России от 23.12.2019 № 841/пр., то есть являются проектом сметы контракта.</a:t>
            </a:r>
            <a:endParaRPr lang="ru-RU" sz="1600" i="1" dirty="0" smtClean="0">
              <a:solidFill>
                <a:srgbClr val="E3465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Ответы на вопросы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" y="49575"/>
            <a:ext cx="1421842" cy="645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08" y="24787"/>
            <a:ext cx="1421842" cy="6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44444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© «РТС-тендер», 2020</a:t>
            </a:r>
            <a:endParaRPr lang="ru-RU" sz="1200" dirty="0">
              <a:solidFill>
                <a:srgbClr val="444444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663" y="781653"/>
            <a:ext cx="103952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19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. Что делать если рассчитанная по Приказу №841пр НМЦК превышает выделенные </a:t>
            </a:r>
            <a:r>
              <a:rPr lang="ru-RU" b="1" dirty="0">
                <a:solidFill>
                  <a:srgbClr val="E4465A"/>
                </a:solidFill>
                <a:latin typeface="Trebuchet MS" panose="020B0603020202020204" pitchFamily="34" charset="0"/>
              </a:rPr>
              <a:t>лимиты </a:t>
            </a:r>
            <a:r>
              <a:rPr lang="ru-RU" b="1" dirty="0" smtClean="0">
                <a:solidFill>
                  <a:srgbClr val="E4465A"/>
                </a:solidFill>
                <a:latin typeface="Trebuchet MS" panose="020B0603020202020204" pitchFamily="34" charset="0"/>
              </a:rPr>
              <a:t>бюджетных средств? </a:t>
            </a: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rebuchet MS" panose="020B0603020202020204" pitchFamily="34" charset="0"/>
              </a:rPr>
              <a:t>ОТВЕТ: «…</a:t>
            </a:r>
            <a:r>
              <a:rPr lang="ru-RU" dirty="0" smtClean="0">
                <a:latin typeface="Trebuchet MS" panose="020B0603020202020204" pitchFamily="34" charset="0"/>
              </a:rPr>
              <a:t>в </a:t>
            </a:r>
            <a:r>
              <a:rPr lang="ru-RU" dirty="0">
                <a:latin typeface="Trebuchet MS" panose="020B0603020202020204" pitchFamily="34" charset="0"/>
              </a:rPr>
              <a:t>соответствии с частью 2 статьи 72 Бюджетного кодекса Российской Федерации государственные (муниципальные) контракты заключаются и оплачиваются в пределах лимитов бюджетных обязательств, за исключением случаев, установленных пунктом 3 указанной статьи.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При этом в соответствии с положениями бюджетного законодательства цена заключаемого контракта ограничивается пределами лимитов бюджетных обязательств.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Следовательно, заказчик вправе указать цену меньшую, чем в представленном обосновании НМЦК (в том числе полученной по результатам трех коммерческих предложений), и соответствующую выделенным лимитам бюджетных </a:t>
            </a:r>
            <a:r>
              <a:rPr lang="ru-RU" dirty="0" smtClean="0">
                <a:latin typeface="Trebuchet MS" panose="020B0603020202020204" pitchFamily="34" charset="0"/>
              </a:rPr>
              <a:t>обязательств…»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Документ: письмо Минфина России от 16.06.2017   № 24-01-10/37713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E3465A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3848099"/>
            <a:ext cx="9144000" cy="2466975"/>
          </a:xfrm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ru-RU" dirty="0" smtClean="0"/>
              <a:t>Наши контакты</a:t>
            </a:r>
            <a:br>
              <a:rPr lang="ru-RU" dirty="0" smtClean="0"/>
            </a:br>
            <a:r>
              <a:rPr lang="ru-RU" altLang="ru-RU" sz="2000" cap="none" dirty="0" smtClean="0"/>
              <a:t>www.rts-tender.ru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8 800 </a:t>
            </a:r>
            <a:r>
              <a:rPr lang="en-US" altLang="ru-RU" sz="2000" dirty="0"/>
              <a:t>7</a:t>
            </a:r>
            <a:r>
              <a:rPr lang="ru-RU" altLang="ru-RU" sz="2000" dirty="0" smtClean="0"/>
              <a:t>7 5</a:t>
            </a:r>
            <a:r>
              <a:rPr lang="en-US" altLang="ru-RU" sz="2000" dirty="0" smtClean="0"/>
              <a:t>5 8</a:t>
            </a:r>
            <a:r>
              <a:rPr lang="ru-RU" altLang="ru-RU" sz="2000" dirty="0" smtClean="0"/>
              <a:t>00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ЗВОНОК ПО РОССИИ </a:t>
            </a:r>
            <a:r>
              <a:rPr lang="ru-RU" altLang="ru-RU" sz="2000" dirty="0" smtClean="0"/>
              <a:t>БЕСПЛАТНЫЙ</a:t>
            </a:r>
            <a:br>
              <a:rPr lang="ru-RU" altLang="ru-RU" sz="2000" dirty="0" smtClean="0"/>
            </a:br>
            <a:r>
              <a:rPr lang="en-US" altLang="ru-RU" sz="2000" cap="none" dirty="0" smtClean="0">
                <a:hlinkClick r:id="rId3"/>
              </a:rPr>
              <a:t>info@rts-tender.ru</a:t>
            </a:r>
            <a:r>
              <a:rPr lang="en-US" altLang="ru-RU" sz="2000" cap="none" dirty="0" smtClean="0"/>
              <a:t/>
            </a:r>
            <a:br>
              <a:rPr lang="en-US" altLang="ru-RU" sz="2000" cap="none" dirty="0" smtClean="0"/>
            </a:br>
            <a:r>
              <a:rPr lang="en-US" altLang="ru-RU" sz="2000" cap="none" dirty="0" smtClean="0">
                <a:hlinkClick r:id="rId4"/>
              </a:rPr>
              <a:t>support@rts-tender.ru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85686"/>
            <a:ext cx="1771732" cy="504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34" y="6605568"/>
            <a:ext cx="1771732" cy="17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" y="1437307"/>
            <a:ext cx="2912821" cy="11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34690</TotalTime>
  <Words>10276</Words>
  <Application>Microsoft Office PowerPoint</Application>
  <PresentationFormat>Произвольный</PresentationFormat>
  <Paragraphs>735</Paragraphs>
  <Slides>92</Slides>
  <Notes>88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3" baseType="lpstr">
      <vt:lpstr>Тема Office</vt:lpstr>
      <vt:lpstr>Порядок определения Н(М)ЦК.   методика составления сметы контракта. Приказ  Минстроя России от 23.12.2019  № 841/пр.  Приказ  Минстроя России от 30.03.2020 № 175/пр.</vt:lpstr>
      <vt:lpstr>Презентация PowerPoint</vt:lpstr>
      <vt:lpstr>Презентация PowerPoint</vt:lpstr>
      <vt:lpstr>ОСОбенНости  ценообразования при закупке подрядных работ  </vt:lpstr>
      <vt:lpstr>Разница в обосновании нмцк   (ч. 9 и ч. 9.1 ст. 22 44-ФЗ)</vt:lpstr>
      <vt:lpstr>Специфика  обоснования нмцк </vt:lpstr>
      <vt:lpstr>Проверка достоверности сметной стоимости</vt:lpstr>
      <vt:lpstr>Проверка достоверности сметной стоимости</vt:lpstr>
      <vt:lpstr>Проверка достоверности сметной стоимости</vt:lpstr>
      <vt:lpstr>Порядок определения нмцк в градостроительной деятельности</vt:lpstr>
      <vt:lpstr>На кого распространяется приказ №841/пр?</vt:lpstr>
      <vt:lpstr>На кого распространяется приказ №841/пр?</vt:lpstr>
      <vt:lpstr>Сфера применения Порядка определения НМЦК по приказу №841/пр </vt:lpstr>
      <vt:lpstr>Технический заказчик</vt:lpstr>
      <vt:lpstr>Общие правила  определения нмцк по приказу №841/пр</vt:lpstr>
      <vt:lpstr>Основная Методология определения стоимости  подрядных работ</vt:lpstr>
      <vt:lpstr>Порядок и Формулы расчета. ПИР. </vt:lpstr>
      <vt:lpstr>Порядок и Формулы расчета. Подрядные работы</vt:lpstr>
      <vt:lpstr>Индексы инфляции</vt:lpstr>
      <vt:lpstr>Индексы  инфляции</vt:lpstr>
      <vt:lpstr>Где брать Индексы прогнозной  инфляции?</vt:lpstr>
      <vt:lpstr>Алгоритм определения нмцк подрядных работ</vt:lpstr>
      <vt:lpstr>Порядок и Формулы расчета. Подрядные работы</vt:lpstr>
      <vt:lpstr>Порядок и Формулы расчета. пример </vt:lpstr>
      <vt:lpstr>Порядок и Формулы расчета. пример </vt:lpstr>
      <vt:lpstr>Порядок и Формулы расчета. пример </vt:lpstr>
      <vt:lpstr>Порядок и Формулы разъяснения минстроя</vt:lpstr>
      <vt:lpstr>Порядок и Формулы разъяснения минстроя</vt:lpstr>
      <vt:lpstr>Порядок и Формулы разъяснения минстроя</vt:lpstr>
      <vt:lpstr>Порядок и Формулы расчета. Услуги технического заказчика </vt:lpstr>
      <vt:lpstr>Порядок и Формулы расчета. Услуги технического заказчика </vt:lpstr>
      <vt:lpstr>Порядок и Формулы расчета в случае расторжения контракта... </vt:lpstr>
      <vt:lpstr>расчет  в случае расторжения контракта... </vt:lpstr>
      <vt:lpstr>Последствие расторжения контракта  по ч.17.1 ст.95  </vt:lpstr>
      <vt:lpstr>расчет ЦК в случае расторжения контракта по ч.17.1 статьи 95 </vt:lpstr>
      <vt:lpstr>расчет ЦК в случае расторжения контракта по ч.17.1 статьи 95 </vt:lpstr>
      <vt:lpstr>ОБРАТИТЕ ВНИМАНИЕ!</vt:lpstr>
      <vt:lpstr>Презентация PowerPoint</vt:lpstr>
      <vt:lpstr>Основные понятия</vt:lpstr>
      <vt:lpstr>Смета контракта </vt:lpstr>
      <vt:lpstr>Смета контракта. приказ Минстроя РФ №841/пр </vt:lpstr>
      <vt:lpstr>Сфера применения методики Сметы контракта </vt:lpstr>
      <vt:lpstr>Сфера применения методики Сметы контракта </vt:lpstr>
      <vt:lpstr>Алгоритм составления проекта сметы контракта</vt:lpstr>
      <vt:lpstr>Информация включаемая в ведомость ОКР </vt:lpstr>
      <vt:lpstr>Информация включаемая в ведомость ОКР </vt:lpstr>
      <vt:lpstr>Информация включаемая в ведомость ОКР </vt:lpstr>
      <vt:lpstr>Рекомендация по формированию  ведомости оКР</vt:lpstr>
      <vt:lpstr>ведомость оКР и проект сметы</vt:lpstr>
      <vt:lpstr>Смета контракта. позиция фас россии </vt:lpstr>
      <vt:lpstr>Смета контракта. позиция Уфас </vt:lpstr>
      <vt:lpstr>методикА Сметы контракта </vt:lpstr>
      <vt:lpstr>методикА Сметы контракта </vt:lpstr>
      <vt:lpstr>Презентация PowerPoint</vt:lpstr>
      <vt:lpstr>ЧТО ИЗМЕНИЛОСЬ В ЗАКУПКАХ «ПОД КЛЮЧ»? </vt:lpstr>
      <vt:lpstr>Строительство «Под ключ»</vt:lpstr>
      <vt:lpstr>Приказ минстроя россии от 30.03.2020 №175/пр </vt:lpstr>
      <vt:lpstr>КТО должен применять Порядок по ПРиказУ №175/пр?</vt:lpstr>
      <vt:lpstr>Порядок определения НМЦК по Приказу  №175/пр </vt:lpstr>
      <vt:lpstr>Об утверждении Укрупненных нормативов цен строительства на 2020 год</vt:lpstr>
      <vt:lpstr>Укрупненные нормативы цен строительства на 2020 год</vt:lpstr>
      <vt:lpstr>Порядок определения НМЦК по Приказу  №175/пр </vt:lpstr>
      <vt:lpstr>Оформление расчета  НМЦК по Приказу  №175/пр </vt:lpstr>
      <vt:lpstr>Методика составления сметы контракта по Приказу  №175/пр </vt:lpstr>
      <vt:lpstr>ОСОБЕННОСТИ   изменения цены по ПРиказУ №175/пр</vt:lpstr>
      <vt:lpstr>Презентация PowerPoint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П. 15 ч.2 статьи 149 НК РФ</vt:lpstr>
      <vt:lpstr>НДС и УСН в проекте контракта </vt:lpstr>
      <vt:lpstr>Ответы на вопросы</vt:lpstr>
      <vt:lpstr>методикА Сметы контракта </vt:lpstr>
      <vt:lpstr>Ответы на вопросы</vt:lpstr>
      <vt:lpstr>Ответы на вопросы</vt:lpstr>
      <vt:lpstr>Порядок и Формулы разъяснения минстроя</vt:lpstr>
      <vt:lpstr>Ответы на вопросы</vt:lpstr>
      <vt:lpstr>вопрос №17 (продолжение)</vt:lpstr>
      <vt:lpstr> вопрос №17 (продолжение)</vt:lpstr>
      <vt:lpstr>Ответы на вопросы</vt:lpstr>
      <vt:lpstr>Ответы на вопросы</vt:lpstr>
      <vt:lpstr>Наши контакты www.rts-tender.ru 8 800 77 55 800  ЗВОНОК ПО РОССИИ БЕСПЛАТНЫЙ info@rts-tender.ru support@rts-tender.ru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Наталья</dc:creator>
  <cp:lastModifiedBy>Sony</cp:lastModifiedBy>
  <cp:revision>1134</cp:revision>
  <cp:lastPrinted>2017-01-25T16:02:31Z</cp:lastPrinted>
  <dcterms:created xsi:type="dcterms:W3CDTF">2017-01-09T12:57:11Z</dcterms:created>
  <dcterms:modified xsi:type="dcterms:W3CDTF">2020-05-27T05:43:33Z</dcterms:modified>
</cp:coreProperties>
</file>